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4.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94" r:id="rId2"/>
    <p:sldId id="295" r:id="rId3"/>
    <p:sldId id="330" r:id="rId4"/>
    <p:sldId id="308" r:id="rId5"/>
    <p:sldId id="342" r:id="rId6"/>
    <p:sldId id="298" r:id="rId7"/>
    <p:sldId id="297" r:id="rId8"/>
    <p:sldId id="321" r:id="rId9"/>
    <p:sldId id="320" r:id="rId10"/>
    <p:sldId id="299" r:id="rId11"/>
    <p:sldId id="309" r:id="rId12"/>
    <p:sldId id="335" r:id="rId13"/>
    <p:sldId id="303" r:id="rId14"/>
    <p:sldId id="296" r:id="rId15"/>
    <p:sldId id="336" r:id="rId16"/>
    <p:sldId id="304" r:id="rId17"/>
    <p:sldId id="305" r:id="rId18"/>
    <p:sldId id="329" r:id="rId19"/>
    <p:sldId id="343" r:id="rId20"/>
    <p:sldId id="344" r:id="rId21"/>
    <p:sldId id="341" r:id="rId22"/>
    <p:sldId id="353" r:id="rId23"/>
    <p:sldId id="337" r:id="rId24"/>
    <p:sldId id="338" r:id="rId25"/>
    <p:sldId id="345" r:id="rId26"/>
    <p:sldId id="346" r:id="rId27"/>
    <p:sldId id="348" r:id="rId28"/>
    <p:sldId id="349" r:id="rId29"/>
    <p:sldId id="350" r:id="rId30"/>
    <p:sldId id="355" r:id="rId31"/>
    <p:sldId id="358" r:id="rId32"/>
    <p:sldId id="352" r:id="rId33"/>
  </p:sldIdLst>
  <p:sldSz cx="9144000" cy="6858000" type="screen4x3"/>
  <p:notesSz cx="6797675" cy="9872663"/>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9">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raub, Wolfgang" initials="TW" lastIdx="7" clrIdx="0"/>
  <p:cmAuthor id="1" name="Schöll, Paul-Gerhard" initials="S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00"/>
    <a:srgbClr val="FFCC00"/>
    <a:srgbClr val="FFCC99"/>
    <a:srgbClr val="CCFFCC"/>
    <a:srgbClr val="99FFCC"/>
    <a:srgbClr val="9900FF"/>
    <a:srgbClr val="00CC00"/>
    <a:srgbClr val="9933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1647" autoAdjust="0"/>
    <p:restoredTop sz="94712" autoAdjust="0"/>
  </p:normalViewPr>
  <p:slideViewPr>
    <p:cSldViewPr showGuides="1">
      <p:cViewPr>
        <p:scale>
          <a:sx n="114" d="100"/>
          <a:sy n="114" d="100"/>
        </p:scale>
        <p:origin x="1224" y="14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p:scale>
          <a:sx n="100" d="100"/>
          <a:sy n="100" d="100"/>
        </p:scale>
        <p:origin x="2984" y="-8"/>
      </p:cViewPr>
      <p:guideLst>
        <p:guide orient="horz" pos="3109"/>
        <p:guide pos="2141"/>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commentAuthors" Target="commentAuthor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okfgroup\dezernat3\Dezernat%203\3%20Pfarrdienst\3.7%20Pfarrstellen%20und%20Dienstauftr&#228;ge\3.7.9%20Controlling%20und%20Statistik\Daten%20-%20Sammlung\PSP%202016%20Grafik%20Altersaufbau.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okfhome\SCHOELL$\TerminalServer\OutlookTemp\Anzahl%20Ruhest&#228;ndler%20gem%20PSP%202016.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okfgroup\dezernat3\Dezernat%203\3%20Pfarrdienst\3.7%20Pfarrstellen%20und%20Dienstauftr&#228;ge\3.7.9%20Controlling%20und%20Statistik\Daten%20-%20Sammlung\Strukturausschuss%2028-09-2016\2016-08-04%20Zahlen%20Vorlage%20Var%202,15-08-2016.xlsx" TargetMode="Externa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okfhome\Traub$\Dokumente\Pfarrdienst\Pfarrplan\Pr&#228;sentationsmaterial\Pastorationsdichte%201600.xlsm" TargetMode="External"/><Relationship Id="rId3"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1" Type="http://schemas.openxmlformats.org/officeDocument/2006/relationships/oleObject" Target="file:///\\okfgroup\dezernat3\Dezernat%203\3%20Pfarrdienst\3.7%20Pfarrstellen%20und%20Dienstauftr&#228;ge\3.7.3%20PfarrPlan\2%20LK%20SVK\2.4%20Info-Materialien\RV%20-%20Ggl%20-%20PP%20-%20Finanzkraft\Gemeindeglieder%20und%20Rechnerisch%20Vollbesch&#228;ftigte%20Sommer%202016.xlsm" TargetMode="External"/><Relationship Id="rId2"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62238603467539"/>
          <c:y val="0.0211643150761027"/>
        </c:manualLayout>
      </c:layout>
      <c:overlay val="0"/>
    </c:title>
    <c:autoTitleDeleted val="0"/>
    <c:plotArea>
      <c:layout>
        <c:manualLayout>
          <c:layoutTarget val="inner"/>
          <c:xMode val="edge"/>
          <c:yMode val="edge"/>
          <c:x val="0.112583533695417"/>
          <c:y val="0.0788834573936229"/>
          <c:w val="0.849837701471325"/>
          <c:h val="0.760622986334852"/>
        </c:manualLayout>
      </c:layout>
      <c:areaChart>
        <c:grouping val="stacked"/>
        <c:varyColors val="0"/>
        <c:ser>
          <c:idx val="2"/>
          <c:order val="0"/>
          <c:tx>
            <c:v>Personenzahl</c:v>
          </c:tx>
          <c:spPr>
            <a:solidFill>
              <a:srgbClr val="FFCC99"/>
            </a:solidFill>
            <a:ln w="12700">
              <a:solidFill>
                <a:srgbClr val="000000"/>
              </a:solidFill>
              <a:prstDash val="solid"/>
            </a:ln>
          </c:spPr>
          <c:cat>
            <c:numRef>
              <c:f>'Anlage 3'!$B$14:$B$51</c:f>
              <c:numCache>
                <c:formatCode>General</c:formatCode>
                <c:ptCount val="38"/>
                <c:pt idx="0">
                  <c:v>65.0</c:v>
                </c:pt>
                <c:pt idx="1">
                  <c:v>64.0</c:v>
                </c:pt>
                <c:pt idx="2">
                  <c:v>63.0</c:v>
                </c:pt>
                <c:pt idx="3">
                  <c:v>62.0</c:v>
                </c:pt>
                <c:pt idx="4">
                  <c:v>61.0</c:v>
                </c:pt>
                <c:pt idx="5">
                  <c:v>60.0</c:v>
                </c:pt>
                <c:pt idx="6">
                  <c:v>59.0</c:v>
                </c:pt>
                <c:pt idx="7">
                  <c:v>58.0</c:v>
                </c:pt>
                <c:pt idx="8">
                  <c:v>57.0</c:v>
                </c:pt>
                <c:pt idx="9">
                  <c:v>56.0</c:v>
                </c:pt>
                <c:pt idx="10">
                  <c:v>55.0</c:v>
                </c:pt>
                <c:pt idx="11">
                  <c:v>54.0</c:v>
                </c:pt>
                <c:pt idx="12">
                  <c:v>53.0</c:v>
                </c:pt>
                <c:pt idx="13">
                  <c:v>52.0</c:v>
                </c:pt>
                <c:pt idx="14">
                  <c:v>51.0</c:v>
                </c:pt>
                <c:pt idx="15">
                  <c:v>50.0</c:v>
                </c:pt>
                <c:pt idx="16">
                  <c:v>49.0</c:v>
                </c:pt>
                <c:pt idx="17">
                  <c:v>48.0</c:v>
                </c:pt>
                <c:pt idx="18">
                  <c:v>47.0</c:v>
                </c:pt>
                <c:pt idx="19">
                  <c:v>46.0</c:v>
                </c:pt>
                <c:pt idx="20">
                  <c:v>45.0</c:v>
                </c:pt>
                <c:pt idx="21">
                  <c:v>44.0</c:v>
                </c:pt>
                <c:pt idx="22">
                  <c:v>43.0</c:v>
                </c:pt>
                <c:pt idx="23">
                  <c:v>42.0</c:v>
                </c:pt>
                <c:pt idx="24">
                  <c:v>41.0</c:v>
                </c:pt>
                <c:pt idx="25">
                  <c:v>40.0</c:v>
                </c:pt>
                <c:pt idx="26">
                  <c:v>39.0</c:v>
                </c:pt>
                <c:pt idx="27">
                  <c:v>38.0</c:v>
                </c:pt>
                <c:pt idx="28">
                  <c:v>37.0</c:v>
                </c:pt>
                <c:pt idx="29">
                  <c:v>36.0</c:v>
                </c:pt>
                <c:pt idx="30">
                  <c:v>35.0</c:v>
                </c:pt>
                <c:pt idx="31">
                  <c:v>34.0</c:v>
                </c:pt>
                <c:pt idx="32">
                  <c:v>33.0</c:v>
                </c:pt>
                <c:pt idx="33">
                  <c:v>32.0</c:v>
                </c:pt>
                <c:pt idx="34">
                  <c:v>31.0</c:v>
                </c:pt>
                <c:pt idx="35">
                  <c:v>30.0</c:v>
                </c:pt>
                <c:pt idx="36">
                  <c:v>29.0</c:v>
                </c:pt>
                <c:pt idx="37">
                  <c:v>28.0</c:v>
                </c:pt>
              </c:numCache>
            </c:numRef>
          </c:cat>
          <c:val>
            <c:numRef>
              <c:f>('Anlage 1'!$B$12:$B$35,'Anlage 1'!$B$48:$B$62)</c:f>
              <c:numCache>
                <c:formatCode>General</c:formatCode>
                <c:ptCount val="39"/>
                <c:pt idx="0">
                  <c:v>12.0</c:v>
                </c:pt>
                <c:pt idx="1">
                  <c:v>28.0</c:v>
                </c:pt>
                <c:pt idx="2">
                  <c:v>21.0</c:v>
                </c:pt>
                <c:pt idx="3">
                  <c:v>51.0</c:v>
                </c:pt>
                <c:pt idx="4">
                  <c:v>72.0</c:v>
                </c:pt>
                <c:pt idx="5">
                  <c:v>92.0</c:v>
                </c:pt>
                <c:pt idx="6">
                  <c:v>99.0</c:v>
                </c:pt>
                <c:pt idx="7">
                  <c:v>89.0</c:v>
                </c:pt>
                <c:pt idx="8">
                  <c:v>92.0</c:v>
                </c:pt>
                <c:pt idx="9">
                  <c:v>106.0</c:v>
                </c:pt>
                <c:pt idx="10">
                  <c:v>133.0</c:v>
                </c:pt>
                <c:pt idx="11">
                  <c:v>118.0</c:v>
                </c:pt>
                <c:pt idx="12">
                  <c:v>122.0</c:v>
                </c:pt>
                <c:pt idx="13">
                  <c:v>105.0</c:v>
                </c:pt>
                <c:pt idx="14">
                  <c:v>75.0</c:v>
                </c:pt>
                <c:pt idx="15">
                  <c:v>69.0</c:v>
                </c:pt>
                <c:pt idx="16">
                  <c:v>52.0</c:v>
                </c:pt>
                <c:pt idx="17">
                  <c:v>40.0</c:v>
                </c:pt>
                <c:pt idx="18">
                  <c:v>42.0</c:v>
                </c:pt>
                <c:pt idx="19">
                  <c:v>38.0</c:v>
                </c:pt>
                <c:pt idx="20">
                  <c:v>41.0</c:v>
                </c:pt>
                <c:pt idx="21">
                  <c:v>42.0</c:v>
                </c:pt>
                <c:pt idx="22">
                  <c:v>37.0</c:v>
                </c:pt>
                <c:pt idx="23">
                  <c:v>31.0</c:v>
                </c:pt>
                <c:pt idx="24">
                  <c:v>25.0</c:v>
                </c:pt>
                <c:pt idx="25">
                  <c:v>25.0</c:v>
                </c:pt>
                <c:pt idx="26">
                  <c:v>29.0</c:v>
                </c:pt>
                <c:pt idx="27">
                  <c:v>26.0</c:v>
                </c:pt>
                <c:pt idx="28">
                  <c:v>20.0</c:v>
                </c:pt>
                <c:pt idx="29">
                  <c:v>24.0</c:v>
                </c:pt>
                <c:pt idx="30">
                  <c:v>35.0</c:v>
                </c:pt>
                <c:pt idx="31">
                  <c:v>24.0</c:v>
                </c:pt>
                <c:pt idx="32">
                  <c:v>17.0</c:v>
                </c:pt>
                <c:pt idx="33">
                  <c:v>24.0</c:v>
                </c:pt>
                <c:pt idx="34">
                  <c:v>21.0</c:v>
                </c:pt>
                <c:pt idx="35">
                  <c:v>11.0</c:v>
                </c:pt>
                <c:pt idx="36">
                  <c:v>6.0</c:v>
                </c:pt>
                <c:pt idx="37">
                  <c:v>3.0</c:v>
                </c:pt>
                <c:pt idx="38">
                  <c:v>0.0</c:v>
                </c:pt>
              </c:numCache>
            </c:numRef>
          </c:val>
        </c:ser>
        <c:dLbls>
          <c:showLegendKey val="0"/>
          <c:showVal val="0"/>
          <c:showCatName val="0"/>
          <c:showSerName val="0"/>
          <c:showPercent val="0"/>
          <c:showBubbleSize val="0"/>
        </c:dLbls>
        <c:axId val="-1127173152"/>
        <c:axId val="-859673120"/>
      </c:areaChart>
      <c:catAx>
        <c:axId val="-1127173152"/>
        <c:scaling>
          <c:orientation val="minMax"/>
        </c:scaling>
        <c:delete val="0"/>
        <c:axPos val="b"/>
        <c:title>
          <c:tx>
            <c:rich>
              <a:bodyPr/>
              <a:lstStyle/>
              <a:p>
                <a:pPr>
                  <a:defRPr sz="1000" b="1" i="0" u="none" strike="noStrike" baseline="0">
                    <a:solidFill>
                      <a:srgbClr val="000000"/>
                    </a:solidFill>
                    <a:latin typeface="Arial"/>
                    <a:ea typeface="Arial"/>
                    <a:cs typeface="Arial"/>
                  </a:defRPr>
                </a:pPr>
                <a:r>
                  <a:rPr lang="de-DE"/>
                  <a:t>Lebensalter</a:t>
                </a:r>
              </a:p>
            </c:rich>
          </c:tx>
          <c:layout>
            <c:manualLayout>
              <c:xMode val="edge"/>
              <c:yMode val="edge"/>
              <c:x val="0.48111294761798"/>
              <c:y val="0.89874986112654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nchor="ctr" anchorCtr="0"/>
          <a:lstStyle/>
          <a:p>
            <a:pPr>
              <a:defRPr sz="1000" b="0" i="0" u="none" strike="noStrike" baseline="0">
                <a:solidFill>
                  <a:srgbClr val="000000"/>
                </a:solidFill>
                <a:latin typeface="Arial"/>
                <a:ea typeface="Arial"/>
                <a:cs typeface="Arial"/>
              </a:defRPr>
            </a:pPr>
            <a:endParaRPr lang="de-DE"/>
          </a:p>
        </c:txPr>
        <c:crossAx val="-859673120"/>
        <c:crosses val="autoZero"/>
        <c:auto val="0"/>
        <c:lblAlgn val="ctr"/>
        <c:lblOffset val="100"/>
        <c:tickLblSkip val="1"/>
        <c:tickMarkSkip val="1"/>
        <c:noMultiLvlLbl val="0"/>
      </c:catAx>
      <c:valAx>
        <c:axId val="-859673120"/>
        <c:scaling>
          <c:orientation val="minMax"/>
          <c:max val="160.0"/>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de-DE"/>
                  <a:t>Personenzahl</a:t>
                </a:r>
              </a:p>
            </c:rich>
          </c:tx>
          <c:layout>
            <c:manualLayout>
              <c:xMode val="edge"/>
              <c:yMode val="edge"/>
              <c:x val="0.0426637546219131"/>
              <c:y val="0.39225593428140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de-DE"/>
          </a:p>
        </c:txPr>
        <c:crossAx val="-1127173152"/>
        <c:crosses val="autoZero"/>
        <c:crossBetween val="between"/>
      </c:valAx>
      <c:spPr>
        <a:solidFill>
          <a:srgbClr val="C0C0C0"/>
        </a:solidFill>
        <a:ln w="12700">
          <a:solidFill>
            <a:srgbClr val="808080"/>
          </a:solidFill>
          <a:prstDash val="solid"/>
        </a:ln>
      </c:spPr>
    </c:plotArea>
    <c:legend>
      <c:legendPos val="r"/>
      <c:layout>
        <c:manualLayout>
          <c:xMode val="edge"/>
          <c:yMode val="edge"/>
          <c:x val="0.0959332638164755"/>
          <c:y val="0.95777027027027"/>
          <c:w val="0.865429522505885"/>
          <c:h val="0.0405405405405405"/>
        </c:manualLayout>
      </c:layout>
      <c:overlay val="0"/>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de-DE"/>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Jahr</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'Tabelle und Grafik'!$A$6:$A$26</c:f>
              <c:numCache>
                <c:formatCode>General</c:formatCode>
                <c:ptCount val="21"/>
                <c:pt idx="0">
                  <c:v>2016.0</c:v>
                </c:pt>
                <c:pt idx="1">
                  <c:v>2017.0</c:v>
                </c:pt>
                <c:pt idx="2">
                  <c:v>2018.0</c:v>
                </c:pt>
                <c:pt idx="3">
                  <c:v>2019.0</c:v>
                </c:pt>
                <c:pt idx="4">
                  <c:v>2020.0</c:v>
                </c:pt>
                <c:pt idx="5">
                  <c:v>2021.0</c:v>
                </c:pt>
                <c:pt idx="6">
                  <c:v>2022.0</c:v>
                </c:pt>
                <c:pt idx="7">
                  <c:v>2023.0</c:v>
                </c:pt>
                <c:pt idx="8">
                  <c:v>2024.0</c:v>
                </c:pt>
                <c:pt idx="9">
                  <c:v>2025.0</c:v>
                </c:pt>
                <c:pt idx="10">
                  <c:v>2026.0</c:v>
                </c:pt>
                <c:pt idx="11">
                  <c:v>2027.0</c:v>
                </c:pt>
                <c:pt idx="12">
                  <c:v>2028.0</c:v>
                </c:pt>
                <c:pt idx="13">
                  <c:v>2029.0</c:v>
                </c:pt>
                <c:pt idx="14">
                  <c:v>2030.0</c:v>
                </c:pt>
                <c:pt idx="15">
                  <c:v>2031.0</c:v>
                </c:pt>
                <c:pt idx="16">
                  <c:v>2032.0</c:v>
                </c:pt>
                <c:pt idx="17">
                  <c:v>2033.0</c:v>
                </c:pt>
                <c:pt idx="18">
                  <c:v>2034.0</c:v>
                </c:pt>
                <c:pt idx="19">
                  <c:v>2035.0</c:v>
                </c:pt>
                <c:pt idx="20">
                  <c:v>2036.0</c:v>
                </c:pt>
              </c:numCache>
            </c:numRef>
          </c:cat>
          <c:val>
            <c:numRef>
              <c:f>'Tabelle und Grafik'!$B$6:$B$26</c:f>
              <c:numCache>
                <c:formatCode>#,##0</c:formatCode>
                <c:ptCount val="21"/>
                <c:pt idx="0">
                  <c:v>40.0</c:v>
                </c:pt>
                <c:pt idx="1">
                  <c:v>20.94736842105263</c:v>
                </c:pt>
                <c:pt idx="2">
                  <c:v>50.89504760979938</c:v>
                </c:pt>
                <c:pt idx="3">
                  <c:v>71.84359511553268</c:v>
                </c:pt>
                <c:pt idx="4">
                  <c:v>91.79430893908561</c:v>
                </c:pt>
                <c:pt idx="5">
                  <c:v>98.7461576606913</c:v>
                </c:pt>
                <c:pt idx="6">
                  <c:v>88.70294194000544</c:v>
                </c:pt>
                <c:pt idx="7">
                  <c:v>91.66154111387632</c:v>
                </c:pt>
                <c:pt idx="8">
                  <c:v>52.811464268435</c:v>
                </c:pt>
                <c:pt idx="9">
                  <c:v>52.811464268435</c:v>
                </c:pt>
                <c:pt idx="10">
                  <c:v>132.5865247731149</c:v>
                </c:pt>
                <c:pt idx="11">
                  <c:v>117.5514823143092</c:v>
                </c:pt>
                <c:pt idx="12">
                  <c:v>121.0974949162173</c:v>
                </c:pt>
                <c:pt idx="13">
                  <c:v>103.0245798276378</c:v>
                </c:pt>
                <c:pt idx="14">
                  <c:v>71.95641681774437</c:v>
                </c:pt>
                <c:pt idx="15">
                  <c:v>32.448320339961</c:v>
                </c:pt>
                <c:pt idx="16">
                  <c:v>32.448320339961</c:v>
                </c:pt>
                <c:pt idx="17">
                  <c:v>46.85970810725136</c:v>
                </c:pt>
                <c:pt idx="18">
                  <c:v>33.85097637643808</c:v>
                </c:pt>
                <c:pt idx="19">
                  <c:v>34.87817093528245</c:v>
                </c:pt>
                <c:pt idx="20">
                  <c:v>29.94041416885097</c:v>
                </c:pt>
              </c:numCache>
            </c:numRef>
          </c:val>
        </c:ser>
        <c:dLbls>
          <c:showLegendKey val="0"/>
          <c:showVal val="0"/>
          <c:showCatName val="0"/>
          <c:showSerName val="0"/>
          <c:showPercent val="0"/>
          <c:showBubbleSize val="0"/>
        </c:dLbls>
        <c:gapWidth val="150"/>
        <c:axId val="-718433280"/>
        <c:axId val="-718431232"/>
      </c:barChart>
      <c:catAx>
        <c:axId val="-718433280"/>
        <c:scaling>
          <c:orientation val="minMax"/>
        </c:scaling>
        <c:delete val="0"/>
        <c:axPos val="b"/>
        <c:numFmt formatCode="General" sourceLinked="1"/>
        <c:majorTickMark val="out"/>
        <c:minorTickMark val="none"/>
        <c:tickLblPos val="nextTo"/>
        <c:crossAx val="-718431232"/>
        <c:crosses val="autoZero"/>
        <c:auto val="1"/>
        <c:lblAlgn val="ctr"/>
        <c:lblOffset val="100"/>
        <c:noMultiLvlLbl val="0"/>
      </c:catAx>
      <c:valAx>
        <c:axId val="-718431232"/>
        <c:scaling>
          <c:orientation val="minMax"/>
        </c:scaling>
        <c:delete val="0"/>
        <c:axPos val="l"/>
        <c:majorGridlines/>
        <c:numFmt formatCode="#,##0" sourceLinked="1"/>
        <c:majorTickMark val="out"/>
        <c:minorTickMark val="none"/>
        <c:tickLblPos val="nextTo"/>
        <c:crossAx val="-718433280"/>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DE" sz="1400"/>
              <a:t>Finanzbedarf-Finanzkraft</a:t>
            </a:r>
            <a:r>
              <a:rPr lang="de-DE" sz="1400" baseline="0"/>
              <a:t> (PSP 2016)</a:t>
            </a:r>
            <a:endParaRPr lang="de-DE" sz="1400"/>
          </a:p>
        </c:rich>
      </c:tx>
      <c:overlay val="0"/>
    </c:title>
    <c:autoTitleDeleted val="0"/>
    <c:plotArea>
      <c:layout>
        <c:manualLayout>
          <c:layoutTarget val="inner"/>
          <c:xMode val="edge"/>
          <c:yMode val="edge"/>
          <c:x val="0.169741187149418"/>
          <c:y val="0.14752954799894"/>
          <c:w val="0.793985564304462"/>
          <c:h val="0.711832531350248"/>
        </c:manualLayout>
      </c:layout>
      <c:lineChart>
        <c:grouping val="standard"/>
        <c:varyColors val="0"/>
        <c:ser>
          <c:idx val="0"/>
          <c:order val="0"/>
          <c:tx>
            <c:v>Finanzbedarf (Kosten)</c:v>
          </c:tx>
          <c:spPr>
            <a:ln>
              <a:solidFill>
                <a:srgbClr val="FF0000"/>
              </a:solidFill>
            </a:ln>
          </c:spPr>
          <c:marker>
            <c:symbol val="none"/>
          </c:marker>
          <c:cat>
            <c:numRef>
              <c:f>'Diff. Finanzkraft-Finanzbedarf'!$A$5:$A$30</c:f>
              <c:numCache>
                <c:formatCode>General</c:formatCode>
                <c:ptCount val="26"/>
                <c:pt idx="0">
                  <c:v>2015.0</c:v>
                </c:pt>
                <c:pt idx="1">
                  <c:v>2016.0</c:v>
                </c:pt>
                <c:pt idx="2">
                  <c:v>2017.0</c:v>
                </c:pt>
                <c:pt idx="3">
                  <c:v>2018.0</c:v>
                </c:pt>
                <c:pt idx="4">
                  <c:v>2019.0</c:v>
                </c:pt>
                <c:pt idx="5">
                  <c:v>2020.0</c:v>
                </c:pt>
                <c:pt idx="6">
                  <c:v>2021.0</c:v>
                </c:pt>
                <c:pt idx="7">
                  <c:v>2022.0</c:v>
                </c:pt>
                <c:pt idx="8">
                  <c:v>2023.0</c:v>
                </c:pt>
                <c:pt idx="9">
                  <c:v>2024.0</c:v>
                </c:pt>
                <c:pt idx="10">
                  <c:v>2025.0</c:v>
                </c:pt>
                <c:pt idx="11">
                  <c:v>2026.0</c:v>
                </c:pt>
                <c:pt idx="12">
                  <c:v>2027.0</c:v>
                </c:pt>
                <c:pt idx="13">
                  <c:v>2028.0</c:v>
                </c:pt>
                <c:pt idx="14">
                  <c:v>2029.0</c:v>
                </c:pt>
                <c:pt idx="15">
                  <c:v>2030.0</c:v>
                </c:pt>
                <c:pt idx="16">
                  <c:v>2031.0</c:v>
                </c:pt>
                <c:pt idx="17">
                  <c:v>2032.0</c:v>
                </c:pt>
                <c:pt idx="18">
                  <c:v>2033.0</c:v>
                </c:pt>
                <c:pt idx="19">
                  <c:v>2034.0</c:v>
                </c:pt>
                <c:pt idx="20">
                  <c:v>2035.0</c:v>
                </c:pt>
                <c:pt idx="21">
                  <c:v>2036.0</c:v>
                </c:pt>
                <c:pt idx="22">
                  <c:v>2037.0</c:v>
                </c:pt>
                <c:pt idx="23">
                  <c:v>2038.0</c:v>
                </c:pt>
                <c:pt idx="24">
                  <c:v>2039.0</c:v>
                </c:pt>
                <c:pt idx="25">
                  <c:v>2040.0</c:v>
                </c:pt>
              </c:numCache>
            </c:numRef>
          </c:cat>
          <c:val>
            <c:numRef>
              <c:f>'Diff. Finanzkraft-Finanzbedarf'!$B$5:$B$30</c:f>
              <c:numCache>
                <c:formatCode>#,##0.0</c:formatCode>
                <c:ptCount val="26"/>
                <c:pt idx="0">
                  <c:v>148.5880440685714</c:v>
                </c:pt>
                <c:pt idx="1">
                  <c:v>155.0828040702671</c:v>
                </c:pt>
                <c:pt idx="2">
                  <c:v>161.7675406715328</c:v>
                </c:pt>
                <c:pt idx="3">
                  <c:v>164.2772189804612</c:v>
                </c:pt>
                <c:pt idx="4">
                  <c:v>164.571486759327</c:v>
                </c:pt>
                <c:pt idx="5">
                  <c:v>161.8420954647637</c:v>
                </c:pt>
                <c:pt idx="6">
                  <c:v>159.4393525847866</c:v>
                </c:pt>
                <c:pt idx="7">
                  <c:v>156.825231234992</c:v>
                </c:pt>
                <c:pt idx="8">
                  <c:v>155.5466774715618</c:v>
                </c:pt>
                <c:pt idx="9">
                  <c:v>157.5987708001015</c:v>
                </c:pt>
                <c:pt idx="10">
                  <c:v>160.7200977503484</c:v>
                </c:pt>
                <c:pt idx="11">
                  <c:v>153.2196318968995</c:v>
                </c:pt>
                <c:pt idx="12">
                  <c:v>146.9629849447738</c:v>
                </c:pt>
                <c:pt idx="13">
                  <c:v>139.5165431095183</c:v>
                </c:pt>
                <c:pt idx="14">
                  <c:v>134.5060012504016</c:v>
                </c:pt>
                <c:pt idx="15">
                  <c:v>132.7847058392945</c:v>
                </c:pt>
                <c:pt idx="16">
                  <c:v>135.1465523791254</c:v>
                </c:pt>
                <c:pt idx="17">
                  <c:v>137.2336697405534</c:v>
                </c:pt>
                <c:pt idx="18">
                  <c:v>139.3103723589038</c:v>
                </c:pt>
                <c:pt idx="19">
                  <c:v>141.4637549904805</c:v>
                </c:pt>
                <c:pt idx="20">
                  <c:v>144.31141643942</c:v>
                </c:pt>
                <c:pt idx="21">
                  <c:v>146.7712219873503</c:v>
                </c:pt>
                <c:pt idx="22">
                  <c:v>149.3112317665218</c:v>
                </c:pt>
                <c:pt idx="23">
                  <c:v>151.1250292604202</c:v>
                </c:pt>
                <c:pt idx="24">
                  <c:v>154.6961092292848</c:v>
                </c:pt>
                <c:pt idx="25">
                  <c:v>158.4533322609046</c:v>
                </c:pt>
              </c:numCache>
            </c:numRef>
          </c:val>
          <c:smooth val="0"/>
        </c:ser>
        <c:ser>
          <c:idx val="1"/>
          <c:order val="1"/>
          <c:tx>
            <c:v>Finanzkraft Pfarrdienst</c:v>
          </c:tx>
          <c:spPr>
            <a:ln>
              <a:solidFill>
                <a:srgbClr val="00B0F0"/>
              </a:solidFill>
            </a:ln>
          </c:spPr>
          <c:marker>
            <c:symbol val="none"/>
          </c:marker>
          <c:cat>
            <c:numRef>
              <c:f>'Diff. Finanzkraft-Finanzbedarf'!$A$5:$A$30</c:f>
              <c:numCache>
                <c:formatCode>General</c:formatCode>
                <c:ptCount val="26"/>
                <c:pt idx="0">
                  <c:v>2015.0</c:v>
                </c:pt>
                <c:pt idx="1">
                  <c:v>2016.0</c:v>
                </c:pt>
                <c:pt idx="2">
                  <c:v>2017.0</c:v>
                </c:pt>
                <c:pt idx="3">
                  <c:v>2018.0</c:v>
                </c:pt>
                <c:pt idx="4">
                  <c:v>2019.0</c:v>
                </c:pt>
                <c:pt idx="5">
                  <c:v>2020.0</c:v>
                </c:pt>
                <c:pt idx="6">
                  <c:v>2021.0</c:v>
                </c:pt>
                <c:pt idx="7">
                  <c:v>2022.0</c:v>
                </c:pt>
                <c:pt idx="8">
                  <c:v>2023.0</c:v>
                </c:pt>
                <c:pt idx="9">
                  <c:v>2024.0</c:v>
                </c:pt>
                <c:pt idx="10">
                  <c:v>2025.0</c:v>
                </c:pt>
                <c:pt idx="11">
                  <c:v>2026.0</c:v>
                </c:pt>
                <c:pt idx="12">
                  <c:v>2027.0</c:v>
                </c:pt>
                <c:pt idx="13">
                  <c:v>2028.0</c:v>
                </c:pt>
                <c:pt idx="14">
                  <c:v>2029.0</c:v>
                </c:pt>
                <c:pt idx="15">
                  <c:v>2030.0</c:v>
                </c:pt>
                <c:pt idx="16">
                  <c:v>2031.0</c:v>
                </c:pt>
                <c:pt idx="17">
                  <c:v>2032.0</c:v>
                </c:pt>
                <c:pt idx="18">
                  <c:v>2033.0</c:v>
                </c:pt>
                <c:pt idx="19">
                  <c:v>2034.0</c:v>
                </c:pt>
                <c:pt idx="20">
                  <c:v>2035.0</c:v>
                </c:pt>
                <c:pt idx="21">
                  <c:v>2036.0</c:v>
                </c:pt>
                <c:pt idx="22">
                  <c:v>2037.0</c:v>
                </c:pt>
                <c:pt idx="23">
                  <c:v>2038.0</c:v>
                </c:pt>
                <c:pt idx="24">
                  <c:v>2039.0</c:v>
                </c:pt>
                <c:pt idx="25">
                  <c:v>2040.0</c:v>
                </c:pt>
              </c:numCache>
            </c:numRef>
          </c:cat>
          <c:val>
            <c:numRef>
              <c:f>'Diff. Finanzkraft-Finanzbedarf'!$F$5:$F$30</c:f>
              <c:numCache>
                <c:formatCode>#,##0.0</c:formatCode>
                <c:ptCount val="26"/>
                <c:pt idx="0">
                  <c:v>148.7353578321416</c:v>
                </c:pt>
                <c:pt idx="1">
                  <c:v>149.0291684721473</c:v>
                </c:pt>
                <c:pt idx="2">
                  <c:v>149.9086445840614</c:v>
                </c:pt>
                <c:pt idx="3">
                  <c:v>150.3028309852697</c:v>
                </c:pt>
                <c:pt idx="4">
                  <c:v>151.6748967348898</c:v>
                </c:pt>
                <c:pt idx="5">
                  <c:v>151.8857577041709</c:v>
                </c:pt>
                <c:pt idx="6">
                  <c:v>151.946406168872</c:v>
                </c:pt>
                <c:pt idx="7">
                  <c:v>151.7800621773378</c:v>
                </c:pt>
                <c:pt idx="8">
                  <c:v>151.485475348698</c:v>
                </c:pt>
                <c:pt idx="9">
                  <c:v>151.0689719351904</c:v>
                </c:pt>
                <c:pt idx="10">
                  <c:v>150.421042075058</c:v>
                </c:pt>
                <c:pt idx="11">
                  <c:v>149.5969432660031</c:v>
                </c:pt>
                <c:pt idx="12">
                  <c:v>148.617649331003</c:v>
                </c:pt>
                <c:pt idx="13">
                  <c:v>147.632584117451</c:v>
                </c:pt>
                <c:pt idx="14">
                  <c:v>146.4512239395181</c:v>
                </c:pt>
                <c:pt idx="15">
                  <c:v>145.223001543661</c:v>
                </c:pt>
                <c:pt idx="16">
                  <c:v>144.127759511692</c:v>
                </c:pt>
                <c:pt idx="17">
                  <c:v>143.0006781785917</c:v>
                </c:pt>
                <c:pt idx="18">
                  <c:v>142.0573064522017</c:v>
                </c:pt>
                <c:pt idx="19">
                  <c:v>141.2089320980101</c:v>
                </c:pt>
                <c:pt idx="20">
                  <c:v>140.5637400524682</c:v>
                </c:pt>
                <c:pt idx="21">
                  <c:v>140.2125595057695</c:v>
                </c:pt>
                <c:pt idx="22">
                  <c:v>140.0050936387104</c:v>
                </c:pt>
                <c:pt idx="23">
                  <c:v>140.0766601248801</c:v>
                </c:pt>
                <c:pt idx="24">
                  <c:v>140.4436764446747</c:v>
                </c:pt>
                <c:pt idx="25">
                  <c:v>140.8494680546605</c:v>
                </c:pt>
              </c:numCache>
            </c:numRef>
          </c:val>
          <c:smooth val="0"/>
        </c:ser>
        <c:dLbls>
          <c:showLegendKey val="0"/>
          <c:showVal val="0"/>
          <c:showCatName val="0"/>
          <c:showSerName val="0"/>
          <c:showPercent val="0"/>
          <c:showBubbleSize val="0"/>
        </c:dLbls>
        <c:smooth val="0"/>
        <c:axId val="-718474672"/>
        <c:axId val="-718472352"/>
      </c:lineChart>
      <c:catAx>
        <c:axId val="-718474672"/>
        <c:scaling>
          <c:orientation val="minMax"/>
        </c:scaling>
        <c:delete val="0"/>
        <c:axPos val="b"/>
        <c:numFmt formatCode="General" sourceLinked="1"/>
        <c:majorTickMark val="out"/>
        <c:minorTickMark val="none"/>
        <c:tickLblPos val="nextTo"/>
        <c:crossAx val="-718472352"/>
        <c:crosses val="autoZero"/>
        <c:auto val="1"/>
        <c:lblAlgn val="ctr"/>
        <c:lblOffset val="100"/>
        <c:tickLblSkip val="5"/>
        <c:noMultiLvlLbl val="0"/>
      </c:catAx>
      <c:valAx>
        <c:axId val="-718472352"/>
        <c:scaling>
          <c:orientation val="minMax"/>
        </c:scaling>
        <c:delete val="0"/>
        <c:axPos val="l"/>
        <c:majorGridlines/>
        <c:title>
          <c:tx>
            <c:rich>
              <a:bodyPr rot="-5400000" vert="horz"/>
              <a:lstStyle/>
              <a:p>
                <a:pPr>
                  <a:defRPr/>
                </a:pPr>
                <a:r>
                  <a:rPr lang="de-DE"/>
                  <a:t>in Mio €</a:t>
                </a:r>
              </a:p>
            </c:rich>
          </c:tx>
          <c:overlay val="0"/>
        </c:title>
        <c:numFmt formatCode="#,##0.0" sourceLinked="1"/>
        <c:majorTickMark val="out"/>
        <c:minorTickMark val="none"/>
        <c:tickLblPos val="nextTo"/>
        <c:crossAx val="-718474672"/>
        <c:crosses val="autoZero"/>
        <c:crossBetween val="between"/>
      </c:valAx>
    </c:plotArea>
    <c:legend>
      <c:legendPos val="r"/>
      <c:overlay val="1"/>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de-DE"/>
              <a:t>Auswirkungen  einer Pastorationsdichte</a:t>
            </a:r>
            <a:r>
              <a:rPr lang="de-DE" baseline="0"/>
              <a:t> von 1600 (mit RU)</a:t>
            </a:r>
            <a:endParaRPr lang="de-DE"/>
          </a:p>
        </c:rich>
      </c:tx>
      <c:overlay val="0"/>
    </c:title>
    <c:autoTitleDeleted val="0"/>
    <c:plotArea>
      <c:layout>
        <c:manualLayout>
          <c:layoutTarget val="inner"/>
          <c:xMode val="edge"/>
          <c:yMode val="edge"/>
          <c:x val="0.08829752884663"/>
          <c:y val="0.122008787220597"/>
          <c:w val="0.795148549827498"/>
          <c:h val="0.720151839078032"/>
        </c:manualLayout>
      </c:layout>
      <c:barChart>
        <c:barDir val="col"/>
        <c:grouping val="clustered"/>
        <c:varyColors val="0"/>
        <c:ser>
          <c:idx val="1"/>
          <c:order val="0"/>
          <c:tx>
            <c:strRef>
              <c:f>'Anlage 2'!$T$4</c:f>
              <c:strCache>
                <c:ptCount val="1"/>
                <c:pt idx="0">
                  <c:v>Differenz (rechnerisch Vollbeschäftigte)</c:v>
                </c:pt>
              </c:strCache>
            </c:strRef>
          </c:tx>
          <c:spPr>
            <a:solidFill>
              <a:srgbClr val="92D050"/>
            </a:solidFill>
          </c:spPr>
          <c:invertIfNegative val="1"/>
          <c:dLbls>
            <c:dLbl>
              <c:idx val="6"/>
              <c:layout>
                <c:manualLayout>
                  <c:x val="0.00670833126991201"/>
                  <c:y val="0.01547389095658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vert="horz"/>
              <a:lstStyle/>
              <a:p>
                <a:pPr>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'Anlage 2'!$S$5:$S$35</c:f>
              <c:numCache>
                <c:formatCode>General</c:formatCode>
                <c:ptCount val="31"/>
                <c:pt idx="0">
                  <c:v>13.0</c:v>
                </c:pt>
                <c:pt idx="1">
                  <c:v>14.0</c:v>
                </c:pt>
                <c:pt idx="2">
                  <c:v>15.0</c:v>
                </c:pt>
                <c:pt idx="3">
                  <c:v>16.0</c:v>
                </c:pt>
                <c:pt idx="4">
                  <c:v>17.0</c:v>
                </c:pt>
                <c:pt idx="5">
                  <c:v>18.0</c:v>
                </c:pt>
                <c:pt idx="6">
                  <c:v>19.0</c:v>
                </c:pt>
                <c:pt idx="7">
                  <c:v>20.0</c:v>
                </c:pt>
                <c:pt idx="8">
                  <c:v>21.0</c:v>
                </c:pt>
                <c:pt idx="9">
                  <c:v>22.0</c:v>
                </c:pt>
                <c:pt idx="10">
                  <c:v>23.0</c:v>
                </c:pt>
                <c:pt idx="11">
                  <c:v>24.0</c:v>
                </c:pt>
                <c:pt idx="12">
                  <c:v>25.0</c:v>
                </c:pt>
                <c:pt idx="13">
                  <c:v>26.0</c:v>
                </c:pt>
                <c:pt idx="14">
                  <c:v>27.0</c:v>
                </c:pt>
                <c:pt idx="15">
                  <c:v>28.0</c:v>
                </c:pt>
                <c:pt idx="16">
                  <c:v>29.0</c:v>
                </c:pt>
                <c:pt idx="17">
                  <c:v>30.0</c:v>
                </c:pt>
                <c:pt idx="18">
                  <c:v>31.0</c:v>
                </c:pt>
                <c:pt idx="19">
                  <c:v>32.0</c:v>
                </c:pt>
                <c:pt idx="20">
                  <c:v>33.0</c:v>
                </c:pt>
                <c:pt idx="21">
                  <c:v>34.0</c:v>
                </c:pt>
                <c:pt idx="22">
                  <c:v>35.0</c:v>
                </c:pt>
                <c:pt idx="23">
                  <c:v>36.0</c:v>
                </c:pt>
                <c:pt idx="24">
                  <c:v>37.0</c:v>
                </c:pt>
                <c:pt idx="25">
                  <c:v>38.0</c:v>
                </c:pt>
                <c:pt idx="26">
                  <c:v>39.0</c:v>
                </c:pt>
                <c:pt idx="27">
                  <c:v>40.0</c:v>
                </c:pt>
                <c:pt idx="28">
                  <c:v>41.0</c:v>
                </c:pt>
                <c:pt idx="29">
                  <c:v>42.0</c:v>
                </c:pt>
                <c:pt idx="30">
                  <c:v>43.0</c:v>
                </c:pt>
              </c:numCache>
            </c:numRef>
          </c:cat>
          <c:val>
            <c:numRef>
              <c:f>'Anlage 2'!$T$5:$T$35</c:f>
              <c:numCache>
                <c:formatCode>0_ ;[Red]\-0\ </c:formatCode>
                <c:ptCount val="31"/>
                <c:pt idx="1">
                  <c:v>105.6726379527117</c:v>
                </c:pt>
                <c:pt idx="2">
                  <c:v>118.5668502087851</c:v>
                </c:pt>
                <c:pt idx="3">
                  <c:v>144.9192022490622</c:v>
                </c:pt>
                <c:pt idx="4">
                  <c:v>172.435285973441</c:v>
                </c:pt>
                <c:pt idx="5">
                  <c:v>169.2216515009524</c:v>
                </c:pt>
                <c:pt idx="6">
                  <c:v>168.105460369939</c:v>
                </c:pt>
                <c:pt idx="7">
                  <c:v>133.3745375481751</c:v>
                </c:pt>
                <c:pt idx="8">
                  <c:v>99.434233032071</c:v>
                </c:pt>
                <c:pt idx="9">
                  <c:v>70.03091009857236</c:v>
                </c:pt>
                <c:pt idx="10">
                  <c:v>44.3138821475481</c:v>
                </c:pt>
                <c:pt idx="11">
                  <c:v>55.10989421125029</c:v>
                </c:pt>
                <c:pt idx="12">
                  <c:v>58.61655697898141</c:v>
                </c:pt>
                <c:pt idx="13">
                  <c:v>10.05490307042714</c:v>
                </c:pt>
                <c:pt idx="14">
                  <c:v>-21.99169299723007</c:v>
                </c:pt>
                <c:pt idx="15">
                  <c:v>-68.0123320098848</c:v>
                </c:pt>
                <c:pt idx="16">
                  <c:v>-97.99615214307563</c:v>
                </c:pt>
                <c:pt idx="17">
                  <c:v>-111.2920374059054</c:v>
                </c:pt>
                <c:pt idx="18">
                  <c:v>-82.1849539847729</c:v>
                </c:pt>
                <c:pt idx="19">
                  <c:v>-73.301322041478</c:v>
                </c:pt>
                <c:pt idx="20">
                  <c:v>-62.879826706779</c:v>
                </c:pt>
                <c:pt idx="21">
                  <c:v>-48.73622208234838</c:v>
                </c:pt>
                <c:pt idx="22">
                  <c:v>-30.93362237397906</c:v>
                </c:pt>
                <c:pt idx="23">
                  <c:v>-9.043713758303965</c:v>
                </c:pt>
                <c:pt idx="24">
                  <c:v>12.3322687835863</c:v>
                </c:pt>
                <c:pt idx="25">
                  <c:v>25.93388109645253</c:v>
                </c:pt>
                <c:pt idx="26">
                  <c:v>50.71386369121696</c:v>
                </c:pt>
                <c:pt idx="27">
                  <c:v>76.2466490396985</c:v>
                </c:pt>
                <c:pt idx="28">
                  <c:v>110.2140581725485</c:v>
                </c:pt>
                <c:pt idx="29">
                  <c:v>144.8725340433284</c:v>
                </c:pt>
                <c:pt idx="30">
                  <c:v>176.3653624636468</c:v>
                </c:pt>
              </c:numCache>
            </c:numRef>
          </c:val>
          <c:extLst>
            <c:ext xmlns:c14="http://schemas.microsoft.com/office/drawing/2007/8/2/chart" uri="{6F2FDCE9-48DA-4B69-8628-5D25D57E5C99}">
              <c14:invertSolidFillFmt>
                <c14:spPr xmlns:c14="http://schemas.microsoft.com/office/drawing/2007/8/2/chart">
                  <a:solidFill>
                    <a:srgbClr val="FF0000"/>
                  </a:solidFill>
                </c14:spPr>
              </c14:invertSolidFillFmt>
            </c:ext>
          </c:extLst>
        </c:ser>
        <c:dLbls>
          <c:showLegendKey val="0"/>
          <c:showVal val="0"/>
          <c:showCatName val="0"/>
          <c:showSerName val="0"/>
          <c:showPercent val="0"/>
          <c:showBubbleSize val="0"/>
        </c:dLbls>
        <c:gapWidth val="150"/>
        <c:axId val="-717999968"/>
        <c:axId val="-717997120"/>
      </c:barChart>
      <c:catAx>
        <c:axId val="-717999968"/>
        <c:scaling>
          <c:orientation val="minMax"/>
        </c:scaling>
        <c:delete val="0"/>
        <c:axPos val="b"/>
        <c:title>
          <c:tx>
            <c:rich>
              <a:bodyPr/>
              <a:lstStyle/>
              <a:p>
                <a:pPr>
                  <a:defRPr/>
                </a:pPr>
                <a:r>
                  <a:rPr lang="de-DE"/>
                  <a:t>Jahr (20XX)</a:t>
                </a:r>
              </a:p>
            </c:rich>
          </c:tx>
          <c:layout>
            <c:manualLayout>
              <c:xMode val="edge"/>
              <c:yMode val="edge"/>
              <c:x val="0.888249195265686"/>
              <c:y val="0.463050297862248"/>
            </c:manualLayout>
          </c:layout>
          <c:overlay val="0"/>
        </c:title>
        <c:numFmt formatCode="0" sourceLinked="0"/>
        <c:majorTickMark val="out"/>
        <c:minorTickMark val="none"/>
        <c:tickLblPos val="nextTo"/>
        <c:txPr>
          <a:bodyPr rot="-5400000" vert="horz" anchor="b" anchorCtr="1"/>
          <a:lstStyle/>
          <a:p>
            <a:pPr>
              <a:defRPr/>
            </a:pPr>
            <a:endParaRPr lang="de-DE"/>
          </a:p>
        </c:txPr>
        <c:crossAx val="-717997120"/>
        <c:crosses val="autoZero"/>
        <c:auto val="0"/>
        <c:lblAlgn val="ctr"/>
        <c:lblOffset val="1"/>
        <c:noMultiLvlLbl val="0"/>
      </c:catAx>
      <c:valAx>
        <c:axId val="-717997120"/>
        <c:scaling>
          <c:orientation val="minMax"/>
          <c:max val="200.0"/>
          <c:min val="-200.0"/>
        </c:scaling>
        <c:delete val="0"/>
        <c:axPos val="l"/>
        <c:majorGridlines/>
        <c:title>
          <c:tx>
            <c:rich>
              <a:bodyPr rot="-5400000" vert="horz"/>
              <a:lstStyle/>
              <a:p>
                <a:pPr>
                  <a:defRPr/>
                </a:pPr>
                <a:r>
                  <a:rPr lang="en-US"/>
                  <a:t>Differenz der</a:t>
                </a:r>
                <a:r>
                  <a:rPr lang="en-US" baseline="0"/>
                  <a:t> </a:t>
                </a:r>
                <a:r>
                  <a:rPr lang="en-US"/>
                  <a:t>rechnerisch Vollbeschäftigen im Vergleich zur PSP 2014</a:t>
                </a:r>
              </a:p>
            </c:rich>
          </c:tx>
          <c:layout>
            <c:manualLayout>
              <c:xMode val="edge"/>
              <c:yMode val="edge"/>
              <c:x val="0.0107279420261147"/>
              <c:y val="0.0730081325247379"/>
            </c:manualLayout>
          </c:layout>
          <c:overlay val="0"/>
        </c:title>
        <c:numFmt formatCode="#,##0" sourceLinked="0"/>
        <c:majorTickMark val="out"/>
        <c:minorTickMark val="none"/>
        <c:tickLblPos val="nextTo"/>
        <c:spPr>
          <a:ln>
            <a:noFill/>
          </a:ln>
        </c:spPr>
        <c:crossAx val="-717999968"/>
        <c:crosses val="autoZero"/>
        <c:crossBetween val="between"/>
        <c:majorUnit val="20.0"/>
        <c:minorUnit val="5.0"/>
      </c:valAx>
      <c:spPr>
        <a:solidFill>
          <a:schemeClr val="accent2">
            <a:lumMod val="40000"/>
            <a:lumOff val="60000"/>
          </a:schemeClr>
        </a:solidFill>
      </c:spPr>
    </c:plotArea>
    <c:plotVisOnly val="1"/>
    <c:dispBlanksAs val="gap"/>
    <c:showDLblsOverMax val="0"/>
  </c:chart>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067581568535"/>
          <c:y val="0.0546854881948005"/>
          <c:w val="0.759875015623047"/>
          <c:h val="0.881958604655387"/>
        </c:manualLayout>
      </c:layout>
      <c:scatterChart>
        <c:scatterStyle val="smoothMarker"/>
        <c:varyColors val="0"/>
        <c:ser>
          <c:idx val="1"/>
          <c:order val="0"/>
          <c:tx>
            <c:v>Gemeindeglieder iin Tausend</c:v>
          </c:tx>
          <c:spPr>
            <a:ln w="19050">
              <a:solidFill>
                <a:srgbClr val="008000"/>
              </a:solidFill>
            </a:ln>
          </c:spPr>
          <c:marker>
            <c:symbol val="square"/>
            <c:size val="4"/>
            <c:spPr>
              <a:solidFill>
                <a:srgbClr val="008E40"/>
              </a:solidFill>
              <a:ln w="9525">
                <a:solidFill>
                  <a:srgbClr val="008000"/>
                </a:solidFill>
                <a:prstDash val="solid"/>
              </a:ln>
            </c:spPr>
          </c:marker>
          <c:xVal>
            <c:numRef>
              <c:f>Pfarrdienst!$B$42:$AL$42</c:f>
              <c:numCache>
                <c:formatCode>General</c:formatCode>
                <c:ptCount val="37"/>
                <c:pt idx="0">
                  <c:v>1995.0</c:v>
                </c:pt>
                <c:pt idx="1">
                  <c:v>1996.0</c:v>
                </c:pt>
                <c:pt idx="2">
                  <c:v>1997.0</c:v>
                </c:pt>
                <c:pt idx="3">
                  <c:v>1998.0</c:v>
                </c:pt>
                <c:pt idx="4">
                  <c:v>1999.0</c:v>
                </c:pt>
                <c:pt idx="5">
                  <c:v>2000.0</c:v>
                </c:pt>
                <c:pt idx="6">
                  <c:v>2001.0</c:v>
                </c:pt>
                <c:pt idx="7">
                  <c:v>2002.0</c:v>
                </c:pt>
                <c:pt idx="8">
                  <c:v>2003.0</c:v>
                </c:pt>
                <c:pt idx="9">
                  <c:v>2004.0</c:v>
                </c:pt>
                <c:pt idx="10">
                  <c:v>2005.0</c:v>
                </c:pt>
                <c:pt idx="11">
                  <c:v>2006.0</c:v>
                </c:pt>
                <c:pt idx="12">
                  <c:v>2007.0</c:v>
                </c:pt>
                <c:pt idx="13">
                  <c:v>2008.0</c:v>
                </c:pt>
                <c:pt idx="14">
                  <c:v>2009.0</c:v>
                </c:pt>
                <c:pt idx="15">
                  <c:v>2010.0</c:v>
                </c:pt>
                <c:pt idx="16">
                  <c:v>2011.0</c:v>
                </c:pt>
                <c:pt idx="17">
                  <c:v>2012.0</c:v>
                </c:pt>
                <c:pt idx="18">
                  <c:v>2013.0</c:v>
                </c:pt>
                <c:pt idx="19">
                  <c:v>2014.0</c:v>
                </c:pt>
                <c:pt idx="20">
                  <c:v>2015.0</c:v>
                </c:pt>
                <c:pt idx="21">
                  <c:v>2016.0</c:v>
                </c:pt>
                <c:pt idx="22">
                  <c:v>2017.0</c:v>
                </c:pt>
                <c:pt idx="23">
                  <c:v>2018.0</c:v>
                </c:pt>
                <c:pt idx="24">
                  <c:v>2019.0</c:v>
                </c:pt>
                <c:pt idx="25">
                  <c:v>2020.0</c:v>
                </c:pt>
                <c:pt idx="26">
                  <c:v>2021.0</c:v>
                </c:pt>
                <c:pt idx="27">
                  <c:v>2022.0</c:v>
                </c:pt>
                <c:pt idx="28">
                  <c:v>2023.0</c:v>
                </c:pt>
                <c:pt idx="29">
                  <c:v>2024.0</c:v>
                </c:pt>
                <c:pt idx="30">
                  <c:v>2025.0</c:v>
                </c:pt>
                <c:pt idx="31">
                  <c:v>2026.0</c:v>
                </c:pt>
                <c:pt idx="32">
                  <c:v>2027.0</c:v>
                </c:pt>
                <c:pt idx="33">
                  <c:v>2028.0</c:v>
                </c:pt>
                <c:pt idx="34">
                  <c:v>2029.0</c:v>
                </c:pt>
                <c:pt idx="35">
                  <c:v>2030.0</c:v>
                </c:pt>
                <c:pt idx="36">
                  <c:v>2031.0</c:v>
                </c:pt>
              </c:numCache>
            </c:numRef>
          </c:xVal>
          <c:yVal>
            <c:numRef>
              <c:f>Pfarrdienst!$B$43:$AU$43</c:f>
              <c:numCache>
                <c:formatCode>#,##0</c:formatCode>
                <c:ptCount val="46"/>
                <c:pt idx="0">
                  <c:v>2438.0</c:v>
                </c:pt>
                <c:pt idx="1">
                  <c:v>2428.0</c:v>
                </c:pt>
                <c:pt idx="2">
                  <c:v>2418.0</c:v>
                </c:pt>
                <c:pt idx="3">
                  <c:v>2403.0</c:v>
                </c:pt>
                <c:pt idx="4">
                  <c:v>2394.0</c:v>
                </c:pt>
                <c:pt idx="5">
                  <c:v>2385.0</c:v>
                </c:pt>
                <c:pt idx="6">
                  <c:v>2375.0</c:v>
                </c:pt>
                <c:pt idx="7">
                  <c:v>2364.0</c:v>
                </c:pt>
                <c:pt idx="8">
                  <c:v>2347.0</c:v>
                </c:pt>
                <c:pt idx="9">
                  <c:v>2336.0</c:v>
                </c:pt>
                <c:pt idx="10">
                  <c:v>2322.0</c:v>
                </c:pt>
                <c:pt idx="11">
                  <c:v>2304.0</c:v>
                </c:pt>
                <c:pt idx="12">
                  <c:v>2298.0</c:v>
                </c:pt>
                <c:pt idx="13">
                  <c:v>2265.0</c:v>
                </c:pt>
                <c:pt idx="14">
                  <c:v>2245.0</c:v>
                </c:pt>
                <c:pt idx="15">
                  <c:v>2212.0</c:v>
                </c:pt>
                <c:pt idx="16">
                  <c:v>2191.0</c:v>
                </c:pt>
                <c:pt idx="17">
                  <c:v>2170.0</c:v>
                </c:pt>
                <c:pt idx="18">
                  <c:v>2146.368259212216</c:v>
                </c:pt>
                <c:pt idx="19">
                  <c:v>2120.554574186424</c:v>
                </c:pt>
                <c:pt idx="20">
                  <c:v>2094.082555153434</c:v>
                </c:pt>
                <c:pt idx="21">
                  <c:v>2067.004624220654</c:v>
                </c:pt>
              </c:numCache>
            </c:numRef>
          </c:yVal>
          <c:smooth val="1"/>
        </c:ser>
        <c:ser>
          <c:idx val="0"/>
          <c:order val="1"/>
          <c:tx>
            <c:v>Zielzahlen PfarrPlan</c:v>
          </c:tx>
          <c:spPr>
            <a:ln>
              <a:noFill/>
            </a:ln>
          </c:spPr>
          <c:marker>
            <c:symbol val="diamond"/>
            <c:size val="12"/>
            <c:spPr>
              <a:solidFill>
                <a:srgbClr val="FF0000">
                  <a:alpha val="53000"/>
                </a:srgbClr>
              </a:solidFill>
            </c:spPr>
          </c:marker>
          <c:dPt>
            <c:idx val="29"/>
            <c:marker>
              <c:spPr>
                <a:noFill/>
                <a:ln w="25400">
                  <a:solidFill>
                    <a:srgbClr val="FF0000">
                      <a:alpha val="47000"/>
                    </a:srgbClr>
                  </a:solidFill>
                </a:ln>
              </c:spPr>
            </c:marker>
            <c:bubble3D val="0"/>
            <c:spPr>
              <a:ln>
                <a:solidFill>
                  <a:srgbClr val="FF0000"/>
                </a:solidFill>
              </a:ln>
            </c:spPr>
          </c:dPt>
          <c:dLbls>
            <c:dLbl>
              <c:idx val="5"/>
              <c:layout>
                <c:manualLayout>
                  <c:x val="-0.0284311301464732"/>
                  <c:y val="-0.0253595041740436"/>
                </c:manualLayout>
              </c:layout>
              <c:tx>
                <c:rich>
                  <a:bodyPr/>
                  <a:lstStyle/>
                  <a:p>
                    <a:r>
                      <a:rPr lang="nb-NO" baseline="0">
                        <a:solidFill>
                          <a:srgbClr val="FF0000"/>
                        </a:solidFill>
                      </a:rPr>
                      <a:t>1.592</a:t>
                    </a:r>
                    <a:endParaRPr lang="nb-NO">
                      <a:solidFill>
                        <a:srgbClr val="FF0000"/>
                      </a:solidFill>
                    </a:endParaRPr>
                  </a:p>
                </c:rich>
              </c:tx>
              <c:showLegendKey val="0"/>
              <c:showVal val="1"/>
              <c:showCatName val="0"/>
              <c:showSerName val="0"/>
              <c:showPercent val="0"/>
              <c:showBubbleSize val="0"/>
              <c:extLst>
                <c:ext xmlns:c15="http://schemas.microsoft.com/office/drawing/2012/chart" uri="{CE6537A1-D6FC-4f65-9D91-7224C49458BB}"/>
              </c:extLst>
            </c:dLbl>
            <c:dLbl>
              <c:idx val="11"/>
              <c:layout>
                <c:manualLayout>
                  <c:x val="-0.029345333228992"/>
                  <c:y val="-0.023224348019907"/>
                </c:manualLayout>
              </c:layout>
              <c:tx>
                <c:rich>
                  <a:bodyPr/>
                  <a:lstStyle/>
                  <a:p>
                    <a:r>
                      <a:rPr lang="nb-NO">
                        <a:solidFill>
                          <a:srgbClr val="FF0000"/>
                        </a:solidFill>
                      </a:rPr>
                      <a:t>1.547</a:t>
                    </a:r>
                  </a:p>
                </c:rich>
              </c:tx>
              <c:showLegendKey val="0"/>
              <c:showVal val="1"/>
              <c:showCatName val="0"/>
              <c:showSerName val="0"/>
              <c:showPercent val="0"/>
              <c:showBubbleSize val="0"/>
              <c:extLst>
                <c:ext xmlns:c15="http://schemas.microsoft.com/office/drawing/2012/chart" uri="{CE6537A1-D6FC-4f65-9D91-7224C49458BB}"/>
              </c:extLst>
            </c:dLbl>
            <c:dLbl>
              <c:idx val="16"/>
              <c:layout>
                <c:manualLayout>
                  <c:x val="-0.0280938131179165"/>
                  <c:y val="-0.0265527802705985"/>
                </c:manualLayout>
              </c:layout>
              <c:tx>
                <c:rich>
                  <a:bodyPr/>
                  <a:lstStyle/>
                  <a:p>
                    <a:r>
                      <a:rPr lang="fi-FI">
                        <a:solidFill>
                          <a:srgbClr val="FF0000"/>
                        </a:solidFill>
                      </a:rPr>
                      <a:t>1.479</a:t>
                    </a:r>
                  </a:p>
                </c:rich>
              </c:tx>
              <c:showLegendKey val="0"/>
              <c:showVal val="1"/>
              <c:showCatName val="0"/>
              <c:showSerName val="0"/>
              <c:showPercent val="0"/>
              <c:showBubbleSize val="0"/>
              <c:extLst>
                <c:ext xmlns:c15="http://schemas.microsoft.com/office/drawing/2012/chart" uri="{CE6537A1-D6FC-4f65-9D91-7224C49458BB}"/>
              </c:extLst>
            </c:dLbl>
            <c:dLbl>
              <c:idx val="23"/>
              <c:layout>
                <c:manualLayout>
                  <c:x val="-0.0290847359003546"/>
                  <c:y val="-0.0261032887133867"/>
                </c:manualLayout>
              </c:layout>
              <c:tx>
                <c:rich>
                  <a:bodyPr/>
                  <a:lstStyle/>
                  <a:p>
                    <a:r>
                      <a:rPr lang="nb-NO">
                        <a:solidFill>
                          <a:srgbClr val="FF0000"/>
                        </a:solidFill>
                      </a:rPr>
                      <a:t>1.392</a:t>
                    </a:r>
                  </a:p>
                </c:rich>
              </c:tx>
              <c:showLegendKey val="0"/>
              <c:showVal val="1"/>
              <c:showCatName val="0"/>
              <c:showSerName val="0"/>
              <c:showPercent val="0"/>
              <c:showBubbleSize val="0"/>
              <c:extLst>
                <c:ext xmlns:c15="http://schemas.microsoft.com/office/drawing/2012/chart" uri="{CE6537A1-D6FC-4f65-9D91-7224C49458BB}"/>
              </c:extLst>
            </c:dLbl>
            <c:dLbl>
              <c:idx val="29"/>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Pfarrdienst!$B$33:$AK$33</c:f>
              <c:numCache>
                <c:formatCode>General</c:formatCode>
                <c:ptCount val="36"/>
                <c:pt idx="0">
                  <c:v>1995.0</c:v>
                </c:pt>
                <c:pt idx="1">
                  <c:v>1996.0</c:v>
                </c:pt>
                <c:pt idx="2">
                  <c:v>1997.0</c:v>
                </c:pt>
                <c:pt idx="3">
                  <c:v>1998.0</c:v>
                </c:pt>
                <c:pt idx="4">
                  <c:v>1999.0</c:v>
                </c:pt>
                <c:pt idx="5">
                  <c:v>2000.0</c:v>
                </c:pt>
                <c:pt idx="6">
                  <c:v>2001.0</c:v>
                </c:pt>
                <c:pt idx="7">
                  <c:v>2002.0</c:v>
                </c:pt>
                <c:pt idx="8">
                  <c:v>2003.0</c:v>
                </c:pt>
                <c:pt idx="9">
                  <c:v>2004.0</c:v>
                </c:pt>
                <c:pt idx="10">
                  <c:v>2005.0</c:v>
                </c:pt>
                <c:pt idx="11">
                  <c:v>2006.0</c:v>
                </c:pt>
                <c:pt idx="12">
                  <c:v>2007.0</c:v>
                </c:pt>
                <c:pt idx="13">
                  <c:v>2008.0</c:v>
                </c:pt>
                <c:pt idx="14">
                  <c:v>2009.0</c:v>
                </c:pt>
                <c:pt idx="15">
                  <c:v>2010.0</c:v>
                </c:pt>
                <c:pt idx="16">
                  <c:v>2011.0</c:v>
                </c:pt>
                <c:pt idx="17">
                  <c:v>2012.0</c:v>
                </c:pt>
                <c:pt idx="18">
                  <c:v>2013.0</c:v>
                </c:pt>
                <c:pt idx="19">
                  <c:v>2014.0</c:v>
                </c:pt>
                <c:pt idx="20">
                  <c:v>2015.0</c:v>
                </c:pt>
                <c:pt idx="21">
                  <c:v>2016.0</c:v>
                </c:pt>
                <c:pt idx="22">
                  <c:v>2017.0</c:v>
                </c:pt>
                <c:pt idx="23">
                  <c:v>2018.0</c:v>
                </c:pt>
                <c:pt idx="24">
                  <c:v>2019.0</c:v>
                </c:pt>
                <c:pt idx="25">
                  <c:v>2020.0</c:v>
                </c:pt>
                <c:pt idx="26">
                  <c:v>2021.0</c:v>
                </c:pt>
                <c:pt idx="27">
                  <c:v>2022.0</c:v>
                </c:pt>
                <c:pt idx="28">
                  <c:v>2023.0</c:v>
                </c:pt>
                <c:pt idx="29">
                  <c:v>2024.0</c:v>
                </c:pt>
                <c:pt idx="30">
                  <c:v>2025.0</c:v>
                </c:pt>
                <c:pt idx="31">
                  <c:v>2026.0</c:v>
                </c:pt>
                <c:pt idx="32">
                  <c:v>2027.0</c:v>
                </c:pt>
                <c:pt idx="33">
                  <c:v>2028.0</c:v>
                </c:pt>
                <c:pt idx="34">
                  <c:v>2029.0</c:v>
                </c:pt>
                <c:pt idx="35">
                  <c:v>2030.0</c:v>
                </c:pt>
              </c:numCache>
            </c:numRef>
          </c:xVal>
          <c:yVal>
            <c:numRef>
              <c:f>Pfarrdienst!$B$47:$AK$47</c:f>
              <c:numCache>
                <c:formatCode>General</c:formatCode>
                <c:ptCount val="36"/>
                <c:pt idx="5" formatCode="0">
                  <c:v>2386.408</c:v>
                </c:pt>
                <c:pt idx="11" formatCode="0">
                  <c:v>2318.953</c:v>
                </c:pt>
                <c:pt idx="16" formatCode="0">
                  <c:v>2217.021</c:v>
                </c:pt>
                <c:pt idx="23" formatCode="0">
                  <c:v>2086.608</c:v>
                </c:pt>
                <c:pt idx="29" formatCode="0">
                  <c:v>1771.818</c:v>
                </c:pt>
              </c:numCache>
            </c:numRef>
          </c:yVal>
          <c:smooth val="1"/>
        </c:ser>
        <c:ser>
          <c:idx val="3"/>
          <c:order val="2"/>
          <c:tx>
            <c:v>Gemeindeglieder Prognose</c:v>
          </c:tx>
          <c:spPr>
            <a:ln w="22225">
              <a:solidFill>
                <a:srgbClr val="008000"/>
              </a:solidFill>
              <a:prstDash val="sysDash"/>
            </a:ln>
          </c:spPr>
          <c:marker>
            <c:symbol val="square"/>
            <c:size val="4"/>
            <c:spPr>
              <a:solidFill>
                <a:srgbClr val="FFFFFF"/>
              </a:solidFill>
              <a:ln>
                <a:solidFill>
                  <a:srgbClr val="008000"/>
                </a:solidFill>
              </a:ln>
            </c:spPr>
          </c:marker>
          <c:dPt>
            <c:idx val="0"/>
            <c:marker>
              <c:spPr>
                <a:solidFill>
                  <a:srgbClr val="008E40"/>
                </a:solidFill>
                <a:ln>
                  <a:solidFill>
                    <a:srgbClr val="008000"/>
                  </a:solidFill>
                </a:ln>
              </c:spPr>
            </c:marker>
            <c:bubble3D val="0"/>
          </c:dPt>
          <c:xVal>
            <c:numRef>
              <c:f>Pfarrdienst!$W$42:$AL$42</c:f>
              <c:numCache>
                <c:formatCode>General</c:formatCode>
                <c:ptCount val="16"/>
                <c:pt idx="0">
                  <c:v>2016.0</c:v>
                </c:pt>
                <c:pt idx="1">
                  <c:v>2017.0</c:v>
                </c:pt>
                <c:pt idx="2">
                  <c:v>2018.0</c:v>
                </c:pt>
                <c:pt idx="3">
                  <c:v>2019.0</c:v>
                </c:pt>
                <c:pt idx="4">
                  <c:v>2020.0</c:v>
                </c:pt>
                <c:pt idx="5">
                  <c:v>2021.0</c:v>
                </c:pt>
                <c:pt idx="6">
                  <c:v>2022.0</c:v>
                </c:pt>
                <c:pt idx="7">
                  <c:v>2023.0</c:v>
                </c:pt>
                <c:pt idx="8">
                  <c:v>2024.0</c:v>
                </c:pt>
                <c:pt idx="9">
                  <c:v>2025.0</c:v>
                </c:pt>
                <c:pt idx="10">
                  <c:v>2026.0</c:v>
                </c:pt>
                <c:pt idx="11">
                  <c:v>2027.0</c:v>
                </c:pt>
                <c:pt idx="12">
                  <c:v>2028.0</c:v>
                </c:pt>
                <c:pt idx="13">
                  <c:v>2029.0</c:v>
                </c:pt>
                <c:pt idx="14">
                  <c:v>2030.0</c:v>
                </c:pt>
                <c:pt idx="15">
                  <c:v>2031.0</c:v>
                </c:pt>
              </c:numCache>
            </c:numRef>
          </c:xVal>
          <c:yVal>
            <c:numRef>
              <c:f>Pfarrdienst!$W$44:$AL$44</c:f>
              <c:numCache>
                <c:formatCode>#,##0</c:formatCode>
                <c:ptCount val="16"/>
                <c:pt idx="0">
                  <c:v>2067.004624220654</c:v>
                </c:pt>
                <c:pt idx="1">
                  <c:v>2039.38061740697</c:v>
                </c:pt>
                <c:pt idx="2">
                  <c:v>2011.283679633238</c:v>
                </c:pt>
                <c:pt idx="3">
                  <c:v>1982.813518527894</c:v>
                </c:pt>
                <c:pt idx="4">
                  <c:v>1954.065307002651</c:v>
                </c:pt>
                <c:pt idx="5">
                  <c:v>1925.076256364955</c:v>
                </c:pt>
                <c:pt idx="6">
                  <c:v>1895.89194936674</c:v>
                </c:pt>
                <c:pt idx="7">
                  <c:v>1866.578768497853</c:v>
                </c:pt>
                <c:pt idx="8">
                  <c:v>1837.210018786938</c:v>
                </c:pt>
                <c:pt idx="9">
                  <c:v>1807.841384702306</c:v>
                </c:pt>
                <c:pt idx="10">
                  <c:v>1778.483015271583</c:v>
                </c:pt>
                <c:pt idx="11">
                  <c:v>1749.132228427632</c:v>
                </c:pt>
                <c:pt idx="12">
                  <c:v>1719.826670561027</c:v>
                </c:pt>
                <c:pt idx="13">
                  <c:v>1690.652596156238</c:v>
                </c:pt>
                <c:pt idx="14">
                  <c:v>1661.669971865605</c:v>
                </c:pt>
                <c:pt idx="15">
                  <c:v>1632.93602123075</c:v>
                </c:pt>
              </c:numCache>
            </c:numRef>
          </c:yVal>
          <c:smooth val="1"/>
        </c:ser>
        <c:dLbls>
          <c:showLegendKey val="0"/>
          <c:showVal val="0"/>
          <c:showCatName val="0"/>
          <c:showSerName val="0"/>
          <c:showPercent val="0"/>
          <c:showBubbleSize val="0"/>
        </c:dLbls>
        <c:axId val="-719101536"/>
        <c:axId val="-719296032"/>
      </c:scatterChart>
      <c:scatterChart>
        <c:scatterStyle val="smoothMarker"/>
        <c:varyColors val="0"/>
        <c:ser>
          <c:idx val="4"/>
          <c:order val="3"/>
          <c:tx>
            <c:v>Rechnerisch Vollbeschäftigte Prognose</c:v>
          </c:tx>
          <c:spPr>
            <a:ln w="22225">
              <a:solidFill>
                <a:srgbClr val="0070C0"/>
              </a:solidFill>
              <a:prstDash val="sysDash"/>
            </a:ln>
          </c:spPr>
          <c:marker>
            <c:symbol val="triangle"/>
            <c:size val="4"/>
            <c:spPr>
              <a:solidFill>
                <a:srgbClr val="FFFFFF"/>
              </a:solidFill>
              <a:ln>
                <a:solidFill>
                  <a:srgbClr val="0070C0"/>
                </a:solidFill>
              </a:ln>
            </c:spPr>
          </c:marker>
          <c:xVal>
            <c:numRef>
              <c:f>Pfarrdienst!$W$42:$AL$42</c:f>
              <c:numCache>
                <c:formatCode>General</c:formatCode>
                <c:ptCount val="16"/>
                <c:pt idx="0">
                  <c:v>2016.0</c:v>
                </c:pt>
                <c:pt idx="1">
                  <c:v>2017.0</c:v>
                </c:pt>
                <c:pt idx="2">
                  <c:v>2018.0</c:v>
                </c:pt>
                <c:pt idx="3">
                  <c:v>2019.0</c:v>
                </c:pt>
                <c:pt idx="4">
                  <c:v>2020.0</c:v>
                </c:pt>
                <c:pt idx="5">
                  <c:v>2021.0</c:v>
                </c:pt>
                <c:pt idx="6">
                  <c:v>2022.0</c:v>
                </c:pt>
                <c:pt idx="7">
                  <c:v>2023.0</c:v>
                </c:pt>
                <c:pt idx="8">
                  <c:v>2024.0</c:v>
                </c:pt>
                <c:pt idx="9">
                  <c:v>2025.0</c:v>
                </c:pt>
                <c:pt idx="10">
                  <c:v>2026.0</c:v>
                </c:pt>
                <c:pt idx="11">
                  <c:v>2027.0</c:v>
                </c:pt>
                <c:pt idx="12">
                  <c:v>2028.0</c:v>
                </c:pt>
                <c:pt idx="13">
                  <c:v>2029.0</c:v>
                </c:pt>
                <c:pt idx="14">
                  <c:v>2030.0</c:v>
                </c:pt>
                <c:pt idx="15">
                  <c:v>2031.0</c:v>
                </c:pt>
              </c:numCache>
            </c:numRef>
          </c:xVal>
          <c:yVal>
            <c:numRef>
              <c:f>Pfarrdienst!$W$46:$AL$46</c:f>
              <c:numCache>
                <c:formatCode>0</c:formatCode>
                <c:ptCount val="16"/>
                <c:pt idx="0">
                  <c:v>1698.835502</c:v>
                </c:pt>
                <c:pt idx="1">
                  <c:v>1707.763760397536</c:v>
                </c:pt>
                <c:pt idx="2">
                  <c:v>1674.461463860045</c:v>
                </c:pt>
                <c:pt idx="3">
                  <c:v>1642.370211360544</c:v>
                </c:pt>
                <c:pt idx="4">
                  <c:v>1586.0</c:v>
                </c:pt>
                <c:pt idx="5">
                  <c:v>1533.0</c:v>
                </c:pt>
                <c:pt idx="6">
                  <c:v>1480.0</c:v>
                </c:pt>
                <c:pt idx="7">
                  <c:v>1444.0</c:v>
                </c:pt>
                <c:pt idx="8">
                  <c:v>1435.0</c:v>
                </c:pt>
                <c:pt idx="9">
                  <c:v>1432.0</c:v>
                </c:pt>
                <c:pt idx="10">
                  <c:v>1346.0</c:v>
                </c:pt>
                <c:pt idx="11">
                  <c:v>1271.0</c:v>
                </c:pt>
                <c:pt idx="12">
                  <c:v>1191.0</c:v>
                </c:pt>
                <c:pt idx="13">
                  <c:v>1134.0</c:v>
                </c:pt>
                <c:pt idx="14">
                  <c:v>1102.0</c:v>
                </c:pt>
                <c:pt idx="15">
                  <c:v>1106.0</c:v>
                </c:pt>
              </c:numCache>
            </c:numRef>
          </c:yVal>
          <c:smooth val="1"/>
        </c:ser>
        <c:ser>
          <c:idx val="2"/>
          <c:order val="4"/>
          <c:tx>
            <c:v>Rechnerisch Vollbeschäftigte</c:v>
          </c:tx>
          <c:spPr>
            <a:ln w="12700">
              <a:solidFill>
                <a:srgbClr val="0000FF"/>
              </a:solidFill>
              <a:prstDash val="solid"/>
            </a:ln>
          </c:spPr>
          <c:marker>
            <c:symbol val="triangle"/>
            <c:size val="4"/>
            <c:spPr>
              <a:solidFill>
                <a:srgbClr val="0000FF"/>
              </a:solidFill>
              <a:ln>
                <a:solidFill>
                  <a:srgbClr val="0000FF"/>
                </a:solidFill>
                <a:prstDash val="solid"/>
              </a:ln>
            </c:spPr>
          </c:marker>
          <c:xVal>
            <c:numRef>
              <c:f>Pfarrdienst!$B$42:$AL$42</c:f>
              <c:numCache>
                <c:formatCode>General</c:formatCode>
                <c:ptCount val="37"/>
                <c:pt idx="0">
                  <c:v>1995.0</c:v>
                </c:pt>
                <c:pt idx="1">
                  <c:v>1996.0</c:v>
                </c:pt>
                <c:pt idx="2">
                  <c:v>1997.0</c:v>
                </c:pt>
                <c:pt idx="3">
                  <c:v>1998.0</c:v>
                </c:pt>
                <c:pt idx="4">
                  <c:v>1999.0</c:v>
                </c:pt>
                <c:pt idx="5">
                  <c:v>2000.0</c:v>
                </c:pt>
                <c:pt idx="6">
                  <c:v>2001.0</c:v>
                </c:pt>
                <c:pt idx="7">
                  <c:v>2002.0</c:v>
                </c:pt>
                <c:pt idx="8">
                  <c:v>2003.0</c:v>
                </c:pt>
                <c:pt idx="9">
                  <c:v>2004.0</c:v>
                </c:pt>
                <c:pt idx="10">
                  <c:v>2005.0</c:v>
                </c:pt>
                <c:pt idx="11">
                  <c:v>2006.0</c:v>
                </c:pt>
                <c:pt idx="12">
                  <c:v>2007.0</c:v>
                </c:pt>
                <c:pt idx="13">
                  <c:v>2008.0</c:v>
                </c:pt>
                <c:pt idx="14">
                  <c:v>2009.0</c:v>
                </c:pt>
                <c:pt idx="15">
                  <c:v>2010.0</c:v>
                </c:pt>
                <c:pt idx="16">
                  <c:v>2011.0</c:v>
                </c:pt>
                <c:pt idx="17">
                  <c:v>2012.0</c:v>
                </c:pt>
                <c:pt idx="18">
                  <c:v>2013.0</c:v>
                </c:pt>
                <c:pt idx="19">
                  <c:v>2014.0</c:v>
                </c:pt>
                <c:pt idx="20">
                  <c:v>2015.0</c:v>
                </c:pt>
                <c:pt idx="21">
                  <c:v>2016.0</c:v>
                </c:pt>
                <c:pt idx="22">
                  <c:v>2017.0</c:v>
                </c:pt>
                <c:pt idx="23">
                  <c:v>2018.0</c:v>
                </c:pt>
                <c:pt idx="24">
                  <c:v>2019.0</c:v>
                </c:pt>
                <c:pt idx="25">
                  <c:v>2020.0</c:v>
                </c:pt>
                <c:pt idx="26">
                  <c:v>2021.0</c:v>
                </c:pt>
                <c:pt idx="27">
                  <c:v>2022.0</c:v>
                </c:pt>
                <c:pt idx="28">
                  <c:v>2023.0</c:v>
                </c:pt>
                <c:pt idx="29">
                  <c:v>2024.0</c:v>
                </c:pt>
                <c:pt idx="30">
                  <c:v>2025.0</c:v>
                </c:pt>
                <c:pt idx="31">
                  <c:v>2026.0</c:v>
                </c:pt>
                <c:pt idx="32">
                  <c:v>2027.0</c:v>
                </c:pt>
                <c:pt idx="33">
                  <c:v>2028.0</c:v>
                </c:pt>
                <c:pt idx="34">
                  <c:v>2029.0</c:v>
                </c:pt>
                <c:pt idx="35">
                  <c:v>2030.0</c:v>
                </c:pt>
                <c:pt idx="36">
                  <c:v>2031.0</c:v>
                </c:pt>
              </c:numCache>
            </c:numRef>
          </c:xVal>
          <c:yVal>
            <c:numRef>
              <c:f>Pfarrdienst!$B$45:$AU$45</c:f>
              <c:numCache>
                <c:formatCode>0</c:formatCode>
                <c:ptCount val="46"/>
                <c:pt idx="0">
                  <c:v>1958.0</c:v>
                </c:pt>
                <c:pt idx="1">
                  <c:v>1951.0</c:v>
                </c:pt>
                <c:pt idx="2">
                  <c:v>1972.0</c:v>
                </c:pt>
                <c:pt idx="3">
                  <c:v>1913.0</c:v>
                </c:pt>
                <c:pt idx="4">
                  <c:v>1887.0</c:v>
                </c:pt>
                <c:pt idx="5">
                  <c:v>1854.0</c:v>
                </c:pt>
                <c:pt idx="6">
                  <c:v>1825.0</c:v>
                </c:pt>
                <c:pt idx="7">
                  <c:v>1812.0</c:v>
                </c:pt>
                <c:pt idx="8">
                  <c:v>1817.0</c:v>
                </c:pt>
                <c:pt idx="9">
                  <c:v>1816.0</c:v>
                </c:pt>
                <c:pt idx="10">
                  <c:v>1822.0</c:v>
                </c:pt>
                <c:pt idx="11">
                  <c:v>1810.0</c:v>
                </c:pt>
                <c:pt idx="12">
                  <c:v>1807.0</c:v>
                </c:pt>
                <c:pt idx="13">
                  <c:v>1810.0</c:v>
                </c:pt>
                <c:pt idx="14">
                  <c:v>1808.0</c:v>
                </c:pt>
                <c:pt idx="15">
                  <c:v>1791.0</c:v>
                </c:pt>
                <c:pt idx="16">
                  <c:v>1777.0</c:v>
                </c:pt>
                <c:pt idx="17">
                  <c:v>1724.0</c:v>
                </c:pt>
                <c:pt idx="18">
                  <c:v>1712.86</c:v>
                </c:pt>
                <c:pt idx="19">
                  <c:v>1701.0</c:v>
                </c:pt>
                <c:pt idx="20">
                  <c:v>1702.275</c:v>
                </c:pt>
                <c:pt idx="21">
                  <c:v>1698.835502</c:v>
                </c:pt>
              </c:numCache>
            </c:numRef>
          </c:yVal>
          <c:smooth val="1"/>
        </c:ser>
        <c:dLbls>
          <c:showLegendKey val="0"/>
          <c:showVal val="0"/>
          <c:showCatName val="0"/>
          <c:showSerName val="0"/>
          <c:showPercent val="0"/>
          <c:showBubbleSize val="0"/>
        </c:dLbls>
        <c:axId val="-719291152"/>
        <c:axId val="-719293984"/>
      </c:scatterChart>
      <c:valAx>
        <c:axId val="-719101536"/>
        <c:scaling>
          <c:orientation val="minMax"/>
          <c:max val="2033.0"/>
          <c:min val="1994.0"/>
        </c:scaling>
        <c:delete val="0"/>
        <c:axPos val="b"/>
        <c:numFmt formatCode="General" sourceLinked="0"/>
        <c:majorTickMark val="out"/>
        <c:minorTickMark val="none"/>
        <c:tickLblPos val="nextTo"/>
        <c:spPr>
          <a:ln w="6350">
            <a:solidFill>
              <a:srgbClr val="000000"/>
            </a:solidFill>
            <a:prstDash val="solid"/>
          </a:ln>
        </c:spPr>
        <c:txPr>
          <a:bodyPr rot="0" vert="horz"/>
          <a:lstStyle/>
          <a:p>
            <a:pPr>
              <a:defRPr sz="850" b="0" i="0" u="none" strike="noStrike" baseline="0">
                <a:solidFill>
                  <a:srgbClr val="000000"/>
                </a:solidFill>
                <a:latin typeface="Arial"/>
                <a:ea typeface="Arial"/>
                <a:cs typeface="Arial"/>
              </a:defRPr>
            </a:pPr>
            <a:endParaRPr lang="de-DE"/>
          </a:p>
        </c:txPr>
        <c:crossAx val="-719296032"/>
        <c:crosses val="autoZero"/>
        <c:crossBetween val="midCat"/>
        <c:majorUnit val="6.0"/>
      </c:valAx>
      <c:valAx>
        <c:axId val="-719296032"/>
        <c:scaling>
          <c:orientation val="minMax"/>
          <c:max val="2500.0"/>
          <c:min val="0.0"/>
        </c:scaling>
        <c:delete val="0"/>
        <c:axPos val="l"/>
        <c:majorGridlines>
          <c:spPr>
            <a:ln w="31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ysDot"/>
            </a:ln>
          </c:spPr>
        </c:majorGridlines>
        <c:numFmt formatCode="#,##0" sourceLinked="0"/>
        <c:majorTickMark val="out"/>
        <c:minorTickMark val="none"/>
        <c:tickLblPos val="nextTo"/>
        <c:spPr>
          <a:ln w="19050">
            <a:solidFill>
              <a:srgbClr val="00B050"/>
            </a:solidFill>
          </a:ln>
        </c:spPr>
        <c:txPr>
          <a:bodyPr rot="0" vert="horz"/>
          <a:lstStyle/>
          <a:p>
            <a:pPr>
              <a:defRPr sz="850" b="0" i="0" u="none" strike="noStrike" baseline="0">
                <a:solidFill>
                  <a:srgbClr val="008E40"/>
                </a:solidFill>
                <a:latin typeface="Arial"/>
                <a:ea typeface="Arial"/>
                <a:cs typeface="Arial"/>
              </a:defRPr>
            </a:pPr>
            <a:endParaRPr lang="de-DE"/>
          </a:p>
        </c:txPr>
        <c:crossAx val="-719101536"/>
        <c:crosses val="autoZero"/>
        <c:crossBetween val="midCat"/>
        <c:majorUnit val="500.0"/>
      </c:valAx>
      <c:valAx>
        <c:axId val="-719293984"/>
        <c:scaling>
          <c:orientation val="minMax"/>
          <c:max val="2000.0"/>
          <c:min val="0.0"/>
        </c:scaling>
        <c:delete val="0"/>
        <c:axPos val="r"/>
        <c:numFmt formatCode="#,##0" sourceLinked="0"/>
        <c:majorTickMark val="out"/>
        <c:minorTickMark val="none"/>
        <c:tickLblPos val="nextTo"/>
        <c:spPr>
          <a:noFill/>
          <a:ln>
            <a:solidFill>
              <a:srgbClr val="0070C0"/>
            </a:solidFill>
          </a:ln>
        </c:spPr>
        <c:txPr>
          <a:bodyPr/>
          <a:lstStyle/>
          <a:p>
            <a:pPr>
              <a:defRPr baseline="0">
                <a:solidFill>
                  <a:srgbClr val="0070C0"/>
                </a:solidFill>
              </a:defRPr>
            </a:pPr>
            <a:endParaRPr lang="de-DE"/>
          </a:p>
        </c:txPr>
        <c:crossAx val="-719291152"/>
        <c:crosses val="max"/>
        <c:crossBetween val="midCat"/>
        <c:majorUnit val="500.0"/>
      </c:valAx>
      <c:valAx>
        <c:axId val="-719291152"/>
        <c:scaling>
          <c:orientation val="minMax"/>
        </c:scaling>
        <c:delete val="1"/>
        <c:axPos val="b"/>
        <c:numFmt formatCode="General" sourceLinked="1"/>
        <c:majorTickMark val="out"/>
        <c:minorTickMark val="none"/>
        <c:tickLblPos val="nextTo"/>
        <c:crossAx val="-719293984"/>
        <c:crosses val="autoZero"/>
        <c:crossBetween val="midCat"/>
      </c:valAx>
      <c:spPr>
        <a:noFill/>
        <a:ln w="25400">
          <a:noFill/>
        </a:ln>
      </c:spPr>
    </c:plotArea>
    <c:legend>
      <c:legendPos val="b"/>
      <c:legendEntry>
        <c:idx val="0"/>
        <c:txPr>
          <a:bodyPr/>
          <a:lstStyle/>
          <a:p>
            <a:pPr>
              <a:defRPr sz="900" b="0" i="0" u="none" strike="noStrike" baseline="0">
                <a:solidFill>
                  <a:srgbClr val="000000"/>
                </a:solidFill>
                <a:latin typeface="Times New Roman"/>
                <a:ea typeface="Times New Roman"/>
                <a:cs typeface="Times New Roman"/>
              </a:defRPr>
            </a:pPr>
            <a:endParaRPr lang="de-DE"/>
          </a:p>
        </c:txPr>
      </c:legendEntry>
      <c:legendEntry>
        <c:idx val="1"/>
        <c:txPr>
          <a:bodyPr/>
          <a:lstStyle/>
          <a:p>
            <a:pPr>
              <a:defRPr sz="900" b="0" i="0" u="none" strike="noStrike" baseline="0">
                <a:solidFill>
                  <a:srgbClr val="000000"/>
                </a:solidFill>
                <a:latin typeface="Times New Roman"/>
                <a:ea typeface="Times New Roman"/>
                <a:cs typeface="Times New Roman"/>
              </a:defRPr>
            </a:pPr>
            <a:endParaRPr lang="de-DE"/>
          </a:p>
        </c:txPr>
      </c:legendEntry>
      <c:legendEntry>
        <c:idx val="2"/>
        <c:delete val="1"/>
      </c:legendEntry>
      <c:legendEntry>
        <c:idx val="3"/>
        <c:delete val="1"/>
      </c:legendEntry>
      <c:legendEntry>
        <c:idx val="4"/>
        <c:txPr>
          <a:bodyPr/>
          <a:lstStyle/>
          <a:p>
            <a:pPr>
              <a:defRPr sz="900" b="0" i="0" u="none" strike="noStrike" baseline="0">
                <a:solidFill>
                  <a:srgbClr val="000000"/>
                </a:solidFill>
                <a:latin typeface="Times New Roman"/>
                <a:ea typeface="Times New Roman"/>
                <a:cs typeface="Times New Roman"/>
              </a:defRPr>
            </a:pPr>
            <a:endParaRPr lang="de-DE"/>
          </a:p>
        </c:txPr>
      </c:legendEntry>
      <c:layout>
        <c:manualLayout>
          <c:xMode val="edge"/>
          <c:yMode val="edge"/>
          <c:x val="0.141122288225326"/>
          <c:y val="0.238911260659892"/>
          <c:w val="0.349619254098719"/>
          <c:h val="0.134857627332666"/>
        </c:manualLayout>
      </c:layout>
      <c:overlay val="0"/>
      <c:spPr>
        <a:solidFill>
          <a:srgbClr val="FFFFFF">
            <a:alpha val="0"/>
          </a:srgbClr>
        </a:solidFill>
        <a:ln w="3175">
          <a:noFill/>
          <a:prstDash val="solid"/>
        </a:ln>
      </c:spPr>
      <c:txPr>
        <a:bodyPr/>
        <a:lstStyle/>
        <a:p>
          <a:pPr>
            <a:defRPr sz="900" b="0" i="0" u="none" strike="noStrike" baseline="0">
              <a:solidFill>
                <a:srgbClr val="000000"/>
              </a:solidFill>
              <a:latin typeface="Times New Roman"/>
              <a:ea typeface="Times New Roman"/>
              <a:cs typeface="Times New Roman"/>
            </a:defRPr>
          </a:pPr>
          <a:endParaRPr lang="de-DE"/>
        </a:p>
      </c:txPr>
    </c:legend>
    <c:plotVisOnly val="0"/>
    <c:dispBlanksAs val="gap"/>
    <c:showDLblsOverMax val="0"/>
  </c:chart>
  <c:spPr>
    <a:solidFill>
      <a:schemeClr val="bg1"/>
    </a:solidFill>
    <a:ln w="3175">
      <a:noFill/>
      <a:prstDash val="solid"/>
    </a:ln>
  </c:spPr>
  <c:txPr>
    <a:bodyPr/>
    <a:lstStyle/>
    <a:p>
      <a:pPr>
        <a:defRPr sz="1000" b="0" i="0" u="none" strike="noStrike" baseline="0">
          <a:solidFill>
            <a:srgbClr val="000000"/>
          </a:solidFill>
          <a:latin typeface="Times New Roman"/>
          <a:ea typeface="Times New Roman"/>
          <a:cs typeface="Times New Roman"/>
        </a:defRPr>
      </a:pPr>
      <a:endParaRPr lang="de-D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0.38239</cdr:x>
      <cdr:y>0.55125</cdr:y>
    </cdr:from>
    <cdr:to>
      <cdr:x>0.38239</cdr:x>
      <cdr:y>0.69632</cdr:y>
    </cdr:to>
    <cdr:cxnSp macro="">
      <cdr:nvCxnSpPr>
        <cdr:cNvPr id="3" name="Gerade Verbindung mit Pfeil 2"/>
        <cdr:cNvCxnSpPr/>
      </cdr:nvCxnSpPr>
      <cdr:spPr bwMode="auto">
        <a:xfrm xmlns:a="http://schemas.openxmlformats.org/drawingml/2006/main" flipV="1">
          <a:off x="2895590" y="2714610"/>
          <a:ext cx="0" cy="714386"/>
        </a:xfrm>
        <a:prstGeom xmlns:a="http://schemas.openxmlformats.org/drawingml/2006/main" prst="straightConnector1">
          <a:avLst/>
        </a:prstGeom>
        <a:solidFill xmlns:a="http://schemas.openxmlformats.org/drawingml/2006/main">
          <a:srgbClr val="090000"/>
        </a:solidFill>
        <a:ln xmlns:a="http://schemas.openxmlformats.org/drawingml/2006/main" w="9525" cap="flat" cmpd="sng" algn="ctr">
          <a:solidFill>
            <a:srgbClr val="400000"/>
          </a:solidFill>
          <a:prstDash val="solid"/>
          <a:round/>
          <a:headEnd type="none" w="med" len="med"/>
          <a:tailEnd type="arrow"/>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dr:relSizeAnchor xmlns:cdr="http://schemas.openxmlformats.org/drawingml/2006/chartDrawing">
    <cdr:from>
      <cdr:x>0.49811</cdr:x>
      <cdr:y>0.27853</cdr:y>
    </cdr:from>
    <cdr:to>
      <cdr:x>0.49811</cdr:x>
      <cdr:y>0.43713</cdr:y>
    </cdr:to>
    <cdr:cxnSp macro="">
      <cdr:nvCxnSpPr>
        <cdr:cNvPr id="7" name="Gerade Verbindung mit Pfeil 6"/>
        <cdr:cNvCxnSpPr/>
      </cdr:nvCxnSpPr>
      <cdr:spPr bwMode="auto">
        <a:xfrm xmlns:a="http://schemas.openxmlformats.org/drawingml/2006/main">
          <a:off x="3771887" y="1371621"/>
          <a:ext cx="0" cy="781013"/>
        </a:xfrm>
        <a:prstGeom xmlns:a="http://schemas.openxmlformats.org/drawingml/2006/main" prst="straightConnector1">
          <a:avLst/>
        </a:prstGeom>
        <a:solidFill xmlns:a="http://schemas.openxmlformats.org/drawingml/2006/main">
          <a:srgbClr val="090000"/>
        </a:solidFill>
        <a:ln xmlns:a="http://schemas.openxmlformats.org/drawingml/2006/main" w="9525" cap="flat" cmpd="sng" algn="ctr">
          <a:solidFill>
            <a:srgbClr val="400000"/>
          </a:solidFill>
          <a:prstDash val="solid"/>
          <a:round/>
          <a:headEnd type="none" w="med" len="med"/>
          <a:tailEnd type="arrow"/>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rgbClr val="808080"/>
                </a:outerShdw>
              </a:effectLst>
            </a14:hiddenEffects>
          </a:ext>
        </a:extLst>
      </cdr:spPr>
    </cdr:cxnSp>
  </cdr:relSizeAnchor>
  <cdr:relSizeAnchor xmlns:cdr="http://schemas.openxmlformats.org/drawingml/2006/chartDrawing">
    <cdr:from>
      <cdr:x>0.46541</cdr:x>
      <cdr:y>0.19149</cdr:y>
    </cdr:from>
    <cdr:to>
      <cdr:x>0.5849</cdr:x>
      <cdr:y>0.23985</cdr:y>
    </cdr:to>
    <cdr:sp macro="" textlink="">
      <cdr:nvSpPr>
        <cdr:cNvPr id="9" name="Rechteckige Legende 8"/>
        <cdr:cNvSpPr/>
      </cdr:nvSpPr>
      <cdr:spPr bwMode="auto">
        <a:xfrm xmlns:a="http://schemas.openxmlformats.org/drawingml/2006/main">
          <a:off x="3524281" y="942961"/>
          <a:ext cx="904823" cy="238145"/>
        </a:xfrm>
        <a:prstGeom xmlns:a="http://schemas.openxmlformats.org/drawingml/2006/main" prst="wedgeRectCallout">
          <a:avLst/>
        </a:prstGeom>
        <a:solidFill xmlns:a="http://schemas.openxmlformats.org/drawingml/2006/main">
          <a:srgbClr val="FFFF66"/>
        </a:solidFill>
        <a:ln xmlns:a="http://schemas.openxmlformats.org/drawingml/2006/main" w="9525" cap="flat" cmpd="sng" algn="ctr">
          <a:solidFill>
            <a:srgbClr val="400000"/>
          </a:solid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vertOverflow="clip" wrap="square" lIns="18288" tIns="0" rIns="0" bIns="0" upright="1"/>
        <a:lstStyle xmlns:a="http://schemas.openxmlformats.org/drawingml/2006/main"/>
        <a:p xmlns:a="http://schemas.openxmlformats.org/drawingml/2006/main">
          <a:r>
            <a:rPr lang="de-DE"/>
            <a:t>PfarrPlan 2030</a:t>
          </a:r>
        </a:p>
      </cdr:txBody>
    </cdr:sp>
  </cdr:relSizeAnchor>
  <cdr:relSizeAnchor xmlns:cdr="http://schemas.openxmlformats.org/drawingml/2006/chartDrawing">
    <cdr:from>
      <cdr:x>0.29937</cdr:x>
      <cdr:y>0.72727</cdr:y>
    </cdr:from>
    <cdr:to>
      <cdr:x>0.42012</cdr:x>
      <cdr:y>0.78143</cdr:y>
    </cdr:to>
    <cdr:sp macro="" textlink="">
      <cdr:nvSpPr>
        <cdr:cNvPr id="10" name="Rechteckige Legende 9"/>
        <cdr:cNvSpPr/>
      </cdr:nvSpPr>
      <cdr:spPr bwMode="auto">
        <a:xfrm xmlns:a="http://schemas.openxmlformats.org/drawingml/2006/main" rot="10800000">
          <a:off x="2266975" y="3581407"/>
          <a:ext cx="914365" cy="266707"/>
        </a:xfrm>
        <a:prstGeom xmlns:a="http://schemas.openxmlformats.org/drawingml/2006/main" prst="wedgeRectCallout">
          <a:avLst/>
        </a:prstGeom>
        <a:solidFill xmlns:a="http://schemas.openxmlformats.org/drawingml/2006/main">
          <a:srgbClr val="FFFF66"/>
        </a:solidFill>
        <a:ln xmlns:a="http://schemas.openxmlformats.org/drawingml/2006/main" w="9525" cap="flat" cmpd="sng" algn="ctr">
          <a:solidFill>
            <a:srgbClr val="400000"/>
          </a:solid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vertOverflow="clip" wrap="square" lIns="18288" tIns="0" rIns="0" bIns="0" upright="1"/>
        <a:lstStyle xmlns:a="http://schemas.openxmlformats.org/drawingml/2006/main"/>
        <a:p xmlns:a="http://schemas.openxmlformats.org/drawingml/2006/main">
          <a:r>
            <a:rPr lang="de-DE"/>
            <a:t>PfarrPlan</a:t>
          </a:r>
          <a:r>
            <a:rPr lang="de-DE" baseline="0"/>
            <a:t> 2024</a:t>
          </a:r>
          <a:endParaRPr lang="de-DE"/>
        </a:p>
      </cdr:txBody>
    </cdr:sp>
  </cdr:relSizeAnchor>
</c:userShapes>
</file>

<file path=ppt/drawings/drawing2.xml><?xml version="1.0" encoding="utf-8"?>
<c:userShapes xmlns:c="http://schemas.openxmlformats.org/drawingml/2006/chart">
  <cdr:relSizeAnchor xmlns:cdr="http://schemas.openxmlformats.org/drawingml/2006/chartDrawing">
    <cdr:from>
      <cdr:x>0.01816</cdr:x>
      <cdr:y>0.19759</cdr:y>
    </cdr:from>
    <cdr:to>
      <cdr:x>0.05348</cdr:x>
      <cdr:y>0.86426</cdr:y>
    </cdr:to>
    <cdr:sp macro="" textlink="">
      <cdr:nvSpPr>
        <cdr:cNvPr id="2" name="Textfeld 1"/>
        <cdr:cNvSpPr txBox="1"/>
      </cdr:nvSpPr>
      <cdr:spPr>
        <a:xfrm xmlns:a="http://schemas.openxmlformats.org/drawingml/2006/main">
          <a:off x="171451" y="1095375"/>
          <a:ext cx="333375" cy="3695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a:p>
      </cdr:txBody>
    </cdr:sp>
  </cdr:relSizeAnchor>
  <cdr:relSizeAnchor xmlns:cdr="http://schemas.openxmlformats.org/drawingml/2006/chartDrawing">
    <cdr:from>
      <cdr:x>0.00924</cdr:x>
      <cdr:y>0.24323</cdr:y>
    </cdr:from>
    <cdr:to>
      <cdr:x>0.05385</cdr:x>
      <cdr:y>0.6479</cdr:y>
    </cdr:to>
    <cdr:sp macro="" textlink="">
      <cdr:nvSpPr>
        <cdr:cNvPr id="5" name="Textfeld 6"/>
        <cdr:cNvSpPr txBox="1"/>
      </cdr:nvSpPr>
      <cdr:spPr>
        <a:xfrm xmlns:a="http://schemas.openxmlformats.org/drawingml/2006/main">
          <a:off x="62787" y="1339074"/>
          <a:ext cx="303131" cy="2227891"/>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vert270" wrap="square" rtlCol="0" anchor="ctr" anchorCtr="0"/>
        <a:lstStyle xmlns:a="http://schemas.openxmlformats.org/drawingml/2006/main"/>
        <a:p xmlns:a="http://schemas.openxmlformats.org/drawingml/2006/main">
          <a:r>
            <a:rPr lang="de-DE" sz="1400">
              <a:solidFill>
                <a:srgbClr val="00B050"/>
              </a:solidFill>
            </a:rPr>
            <a:t>Gemeindeglieder in Tausend</a:t>
          </a:r>
        </a:p>
      </cdr:txBody>
    </cdr:sp>
  </cdr:relSizeAnchor>
  <cdr:relSizeAnchor xmlns:cdr="http://schemas.openxmlformats.org/drawingml/2006/chartDrawing">
    <cdr:from>
      <cdr:x>0.01253</cdr:x>
      <cdr:y>0.338</cdr:y>
    </cdr:from>
    <cdr:to>
      <cdr:x>0.05219</cdr:x>
      <cdr:y>0.76021</cdr:y>
    </cdr:to>
    <cdr:sp macro="" textlink="">
      <cdr:nvSpPr>
        <cdr:cNvPr id="7" name="Textfeld 1"/>
        <cdr:cNvSpPr txBox="1"/>
      </cdr:nvSpPr>
      <cdr:spPr>
        <a:xfrm xmlns:a="http://schemas.openxmlformats.org/drawingml/2006/main" rot="5400000">
          <a:off x="-879709" y="2906495"/>
          <a:ext cx="2381250" cy="381000"/>
        </a:xfrm>
        <a:prstGeom xmlns:a="http://schemas.openxmlformats.org/drawingml/2006/main" prst="rect">
          <a:avLst/>
        </a:prstGeom>
      </cdr:spPr>
    </cdr:sp>
  </cdr:relSizeAnchor>
  <cdr:relSizeAnchor xmlns:cdr="http://schemas.openxmlformats.org/drawingml/2006/chartDrawing">
    <cdr:from>
      <cdr:x>0.93858</cdr:x>
      <cdr:y>0.23725</cdr:y>
    </cdr:from>
    <cdr:to>
      <cdr:x>0.98319</cdr:x>
      <cdr:y>0.63735</cdr:y>
    </cdr:to>
    <cdr:sp macro="" textlink="">
      <cdr:nvSpPr>
        <cdr:cNvPr id="6" name="Textfeld 6"/>
        <cdr:cNvSpPr txBox="1"/>
      </cdr:nvSpPr>
      <cdr:spPr>
        <a:xfrm xmlns:a="http://schemas.openxmlformats.org/drawingml/2006/main">
          <a:off x="6377754" y="1306185"/>
          <a:ext cx="303131" cy="2202730"/>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vert" wrap="square" rtlCol="0" anchor="ctr" anchorCtr="0"/>
        <a:lstStyle xmlns:a="http://schemas.openxmlformats.org/drawingml/2006/main"/>
        <a:p xmlns:a="http://schemas.openxmlformats.org/drawingml/2006/main">
          <a:r>
            <a:rPr lang="de-DE" sz="1400">
              <a:solidFill>
                <a:srgbClr val="0070C0"/>
              </a:solidFill>
            </a:rPr>
            <a:t>Rechnerisch Vollbeschäftigte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1" y="0"/>
            <a:ext cx="2945341" cy="49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0" tIns="47710" rIns="95420" bIns="47710" numCol="1" anchor="t" anchorCtr="0" compatLnSpc="1">
            <a:prstTxWarp prst="textNoShape">
              <a:avLst/>
            </a:prstTxWarp>
          </a:bodyPr>
          <a:lstStyle>
            <a:lvl1pPr defTabSz="955675">
              <a:defRPr sz="1200"/>
            </a:lvl1pPr>
          </a:lstStyle>
          <a:p>
            <a:r>
              <a:rPr lang="de-DE" smtClean="0"/>
              <a:t>Ausgangssituation im EKD-Vergleich</a:t>
            </a:r>
            <a:endParaRPr lang="de-DE"/>
          </a:p>
        </p:txBody>
      </p:sp>
      <p:sp>
        <p:nvSpPr>
          <p:cNvPr id="117763" name="Rectangle 3"/>
          <p:cNvSpPr>
            <a:spLocks noGrp="1" noChangeArrowheads="1"/>
          </p:cNvSpPr>
          <p:nvPr>
            <p:ph type="dt" sz="quarter" idx="1"/>
          </p:nvPr>
        </p:nvSpPr>
        <p:spPr bwMode="auto">
          <a:xfrm>
            <a:off x="3850744" y="0"/>
            <a:ext cx="2945341" cy="49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0" tIns="47710" rIns="95420" bIns="47710" numCol="1" anchor="t" anchorCtr="0" compatLnSpc="1">
            <a:prstTxWarp prst="textNoShape">
              <a:avLst/>
            </a:prstTxWarp>
          </a:bodyPr>
          <a:lstStyle>
            <a:lvl1pPr algn="r" defTabSz="955675">
              <a:defRPr sz="1200"/>
            </a:lvl1pPr>
          </a:lstStyle>
          <a:p>
            <a:endParaRPr lang="de-DE"/>
          </a:p>
        </p:txBody>
      </p:sp>
      <p:sp>
        <p:nvSpPr>
          <p:cNvPr id="117764" name="Rectangle 4"/>
          <p:cNvSpPr>
            <a:spLocks noGrp="1" noChangeArrowheads="1"/>
          </p:cNvSpPr>
          <p:nvPr>
            <p:ph type="ftr" sz="quarter" idx="2"/>
          </p:nvPr>
        </p:nvSpPr>
        <p:spPr bwMode="auto">
          <a:xfrm>
            <a:off x="1" y="9378082"/>
            <a:ext cx="2945341" cy="49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0" tIns="47710" rIns="95420" bIns="47710" numCol="1" anchor="b" anchorCtr="0" compatLnSpc="1">
            <a:prstTxWarp prst="textNoShape">
              <a:avLst/>
            </a:prstTxWarp>
          </a:bodyPr>
          <a:lstStyle>
            <a:lvl1pPr defTabSz="955675">
              <a:defRPr sz="1200"/>
            </a:lvl1pPr>
          </a:lstStyle>
          <a:p>
            <a:endParaRPr lang="de-DE"/>
          </a:p>
        </p:txBody>
      </p:sp>
      <p:sp>
        <p:nvSpPr>
          <p:cNvPr id="117765" name="Rectangle 5"/>
          <p:cNvSpPr>
            <a:spLocks noGrp="1" noChangeArrowheads="1"/>
          </p:cNvSpPr>
          <p:nvPr>
            <p:ph type="sldNum" sz="quarter" idx="3"/>
          </p:nvPr>
        </p:nvSpPr>
        <p:spPr bwMode="auto">
          <a:xfrm>
            <a:off x="3850744" y="9378082"/>
            <a:ext cx="2945341" cy="49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0" tIns="47710" rIns="95420" bIns="47710" numCol="1" anchor="b" anchorCtr="0" compatLnSpc="1">
            <a:prstTxWarp prst="textNoShape">
              <a:avLst/>
            </a:prstTxWarp>
          </a:bodyPr>
          <a:lstStyle>
            <a:lvl1pPr algn="r" defTabSz="955675">
              <a:defRPr sz="1200"/>
            </a:lvl1pPr>
          </a:lstStyle>
          <a:p>
            <a:fld id="{CC49C1EC-38CF-4BC4-8F02-7D72D97510DD}" type="slidenum">
              <a:rPr lang="de-DE"/>
              <a:pPr/>
              <a:t>‹Nr.›</a:t>
            </a:fld>
            <a:endParaRPr lang="de-DE"/>
          </a:p>
        </p:txBody>
      </p:sp>
    </p:spTree>
    <p:extLst>
      <p:ext uri="{BB962C8B-B14F-4D97-AF65-F5344CB8AC3E}">
        <p14:creationId xmlns:p14="http://schemas.microsoft.com/office/powerpoint/2010/main" val="400041078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2945341" cy="49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0" tIns="47710" rIns="95420" bIns="47710" numCol="1" anchor="t" anchorCtr="0" compatLnSpc="1">
            <a:prstTxWarp prst="textNoShape">
              <a:avLst/>
            </a:prstTxWarp>
          </a:bodyPr>
          <a:lstStyle>
            <a:lvl1pPr defTabSz="955675">
              <a:defRPr sz="1200"/>
            </a:lvl1pPr>
          </a:lstStyle>
          <a:p>
            <a:r>
              <a:rPr lang="de-DE" smtClean="0"/>
              <a:t>Ausgangssituation im EKD-Vergleich</a:t>
            </a:r>
            <a:endParaRPr lang="de-DE"/>
          </a:p>
        </p:txBody>
      </p:sp>
      <p:sp>
        <p:nvSpPr>
          <p:cNvPr id="4099" name="Rectangle 3"/>
          <p:cNvSpPr>
            <a:spLocks noGrp="1" noChangeArrowheads="1"/>
          </p:cNvSpPr>
          <p:nvPr>
            <p:ph type="dt" idx="1"/>
          </p:nvPr>
        </p:nvSpPr>
        <p:spPr bwMode="auto">
          <a:xfrm>
            <a:off x="3850744" y="0"/>
            <a:ext cx="2945341" cy="49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0" tIns="47710" rIns="95420" bIns="47710" numCol="1" anchor="t" anchorCtr="0" compatLnSpc="1">
            <a:prstTxWarp prst="textNoShape">
              <a:avLst/>
            </a:prstTxWarp>
          </a:bodyPr>
          <a:lstStyle>
            <a:lvl1pPr algn="r" defTabSz="955675">
              <a:defRPr sz="1200"/>
            </a:lvl1pPr>
          </a:lstStyle>
          <a:p>
            <a:endParaRPr lang="de-DE"/>
          </a:p>
        </p:txBody>
      </p:sp>
      <p:sp>
        <p:nvSpPr>
          <p:cNvPr id="4100" name="Rectangle 4"/>
          <p:cNvSpPr>
            <a:spLocks noGrp="1" noRot="1" noChangeAspect="1" noChangeArrowheads="1" noTextEdit="1"/>
          </p:cNvSpPr>
          <p:nvPr>
            <p:ph type="sldImg" idx="2"/>
          </p:nvPr>
        </p:nvSpPr>
        <p:spPr bwMode="auto">
          <a:xfrm>
            <a:off x="931863" y="741363"/>
            <a:ext cx="4935537" cy="370046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79451" y="4689831"/>
            <a:ext cx="5438776" cy="4441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0" tIns="47710" rIns="95420" bIns="4771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102" name="Rectangle 6"/>
          <p:cNvSpPr>
            <a:spLocks noGrp="1" noChangeArrowheads="1"/>
          </p:cNvSpPr>
          <p:nvPr>
            <p:ph type="ftr" sz="quarter" idx="4"/>
          </p:nvPr>
        </p:nvSpPr>
        <p:spPr bwMode="auto">
          <a:xfrm>
            <a:off x="1" y="9378082"/>
            <a:ext cx="2945341" cy="49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0" tIns="47710" rIns="95420" bIns="47710" numCol="1" anchor="b" anchorCtr="0" compatLnSpc="1">
            <a:prstTxWarp prst="textNoShape">
              <a:avLst/>
            </a:prstTxWarp>
          </a:bodyPr>
          <a:lstStyle>
            <a:lvl1pPr defTabSz="955675">
              <a:defRPr sz="1200"/>
            </a:lvl1pPr>
          </a:lstStyle>
          <a:p>
            <a:endParaRPr lang="de-DE"/>
          </a:p>
        </p:txBody>
      </p:sp>
      <p:sp>
        <p:nvSpPr>
          <p:cNvPr id="4103" name="Rectangle 7"/>
          <p:cNvSpPr>
            <a:spLocks noGrp="1" noChangeArrowheads="1"/>
          </p:cNvSpPr>
          <p:nvPr>
            <p:ph type="sldNum" sz="quarter" idx="5"/>
          </p:nvPr>
        </p:nvSpPr>
        <p:spPr bwMode="auto">
          <a:xfrm>
            <a:off x="3850744" y="9378082"/>
            <a:ext cx="2945341" cy="49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0" tIns="47710" rIns="95420" bIns="47710" numCol="1" anchor="b" anchorCtr="0" compatLnSpc="1">
            <a:prstTxWarp prst="textNoShape">
              <a:avLst/>
            </a:prstTxWarp>
          </a:bodyPr>
          <a:lstStyle>
            <a:lvl1pPr algn="r" defTabSz="955675">
              <a:defRPr sz="1200"/>
            </a:lvl1pPr>
          </a:lstStyle>
          <a:p>
            <a:fld id="{BCC1AD56-96A2-442A-9675-79BC3950C6C4}" type="slidenum">
              <a:rPr lang="de-DE"/>
              <a:pPr/>
              <a:t>‹Nr.›</a:t>
            </a:fld>
            <a:endParaRPr lang="de-DE"/>
          </a:p>
        </p:txBody>
      </p:sp>
    </p:spTree>
    <p:extLst>
      <p:ext uri="{BB962C8B-B14F-4D97-AF65-F5344CB8AC3E}">
        <p14:creationId xmlns:p14="http://schemas.microsoft.com/office/powerpoint/2010/main" val="2118613314"/>
      </p:ext>
    </p:extLst>
  </p:cSld>
  <p:clrMap bg1="lt1" tx1="dk1" bg2="lt2" tx2="dk2" accent1="accent1" accent2="accent2" accent3="accent3" accent4="accent4" accent5="accent5" accent6="accent6" hlink="hlink" folHlink="folHlink"/>
  <p:hf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BF6F21-4918-4B57-8F7B-8C0595F807FE}" type="slidenum">
              <a:rPr lang="de-DE"/>
              <a:pPr/>
              <a:t>1</a:t>
            </a:fld>
            <a:endParaRPr lang="de-DE"/>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de-DE" dirty="0"/>
          </a:p>
        </p:txBody>
      </p:sp>
    </p:spTree>
    <p:extLst>
      <p:ext uri="{BB962C8B-B14F-4D97-AF65-F5344CB8AC3E}">
        <p14:creationId xmlns:p14="http://schemas.microsoft.com/office/powerpoint/2010/main" val="1796761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BF6F21-4918-4B57-8F7B-8C0595F807FE}" type="slidenum">
              <a:rPr lang="de-DE"/>
              <a:pPr/>
              <a:t>10</a:t>
            </a:fld>
            <a:endParaRPr lang="de-DE"/>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r>
              <a:rPr lang="de-DE" sz="1400" dirty="0" smtClean="0"/>
              <a:t>Die Personalstrukturplanung Pfarrdienst hat auch die Finanzkraft der Landeskirche in den Blick zu nehmen. Dabei darf man sich nicht von den aktuell hervorragenden Kirchensteuereinnahmen täuschen lassen. </a:t>
            </a:r>
          </a:p>
          <a:p>
            <a:r>
              <a:rPr lang="de-DE" sz="1400" dirty="0" smtClean="0"/>
              <a:t>Diese sind neben der guten Konjunktur auf den bisher noch zu wenig beachteten Umstand zurückzuführen, dass aus den geburtenstarken Jahrgängen viele der Gemeindeglieder derzeit gegen Ende ihrer Berufslaufbahn in besser bezahlten Positionen sind und dementsprechend auch viel Kirchensteuer zahlen. </a:t>
            </a:r>
          </a:p>
          <a:p>
            <a:r>
              <a:rPr lang="de-DE" sz="1400" dirty="0" smtClean="0"/>
              <a:t>In wenigen Jahren werden sie den Ruhestand antreten und weniger Steuern zahlen. </a:t>
            </a:r>
          </a:p>
          <a:p>
            <a:r>
              <a:rPr lang="de-DE" sz="1400" dirty="0" smtClean="0"/>
              <a:t>Die Finanzkraft der Landeskirche wird – wie die Zahl der Gemeindeglieder – langfristig abnehmen.</a:t>
            </a:r>
            <a:endParaRPr lang="de-DE" sz="1400" dirty="0"/>
          </a:p>
        </p:txBody>
      </p:sp>
    </p:spTree>
    <p:extLst>
      <p:ext uri="{BB962C8B-B14F-4D97-AF65-F5344CB8AC3E}">
        <p14:creationId xmlns:p14="http://schemas.microsoft.com/office/powerpoint/2010/main" val="1338768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BF6F21-4918-4B57-8F7B-8C0595F807FE}" type="slidenum">
              <a:rPr lang="de-DE"/>
              <a:pPr/>
              <a:t>11</a:t>
            </a:fld>
            <a:endParaRPr lang="de-DE"/>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489707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smtClean="0"/>
              <a:t>Hier noch einmal - nun grafisch dargestellt - die ungleichmäßige Altersverteilung in der württembergischen </a:t>
            </a:r>
            <a:r>
              <a:rPr lang="de-DE" sz="1400" dirty="0" err="1" smtClean="0"/>
              <a:t>Pfarrerschaft</a:t>
            </a:r>
            <a:r>
              <a:rPr lang="de-DE" sz="1400" dirty="0"/>
              <a:t> </a:t>
            </a:r>
            <a:r>
              <a:rPr lang="de-DE" sz="1400" dirty="0" smtClean="0"/>
              <a:t>zum Stichtag 31. 12. 2015.</a:t>
            </a:r>
            <a:endParaRPr lang="de-DE" sz="1400" dirty="0"/>
          </a:p>
        </p:txBody>
      </p:sp>
      <p:sp>
        <p:nvSpPr>
          <p:cNvPr id="5" name="Foliennummernplatzhalter 4"/>
          <p:cNvSpPr>
            <a:spLocks noGrp="1"/>
          </p:cNvSpPr>
          <p:nvPr>
            <p:ph type="sldNum" sz="quarter" idx="11"/>
          </p:nvPr>
        </p:nvSpPr>
        <p:spPr/>
        <p:txBody>
          <a:bodyPr/>
          <a:lstStyle/>
          <a:p>
            <a:fld id="{BCC1AD56-96A2-442A-9675-79BC3950C6C4}" type="slidenum">
              <a:rPr lang="de-DE" smtClean="0"/>
              <a:pPr/>
              <a:t>12</a:t>
            </a:fld>
            <a:endParaRPr lang="de-DE"/>
          </a:p>
        </p:txBody>
      </p:sp>
    </p:spTree>
    <p:extLst>
      <p:ext uri="{BB962C8B-B14F-4D97-AF65-F5344CB8AC3E}">
        <p14:creationId xmlns:p14="http://schemas.microsoft.com/office/powerpoint/2010/main" val="1819935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BF6F21-4918-4B57-8F7B-8C0595F807FE}" type="slidenum">
              <a:rPr lang="de-DE"/>
              <a:pPr/>
              <a:t>13</a:t>
            </a:fld>
            <a:endParaRPr lang="de-DE"/>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a:xfrm>
            <a:off x="696365" y="4689831"/>
            <a:ext cx="5438776" cy="4441751"/>
          </a:xfrm>
        </p:spPr>
        <p:txBody>
          <a:bodyPr/>
          <a:lstStyle/>
          <a:p>
            <a:r>
              <a:rPr lang="de-DE" sz="1400" dirty="0"/>
              <a:t>D</a:t>
            </a:r>
            <a:r>
              <a:rPr lang="de-DE" sz="1400" dirty="0" smtClean="0"/>
              <a:t>ie </a:t>
            </a:r>
            <a:r>
              <a:rPr lang="de-DE" sz="1400" dirty="0"/>
              <a:t>personenstarken </a:t>
            </a:r>
            <a:r>
              <a:rPr lang="de-DE" sz="1400" dirty="0" smtClean="0"/>
              <a:t>Jahrgänge der württembergischen Pfarrerinnen und Pfarrer werden in </a:t>
            </a:r>
            <a:r>
              <a:rPr lang="de-DE" sz="1400" dirty="0"/>
              <a:t>den </a:t>
            </a:r>
            <a:r>
              <a:rPr lang="de-DE" sz="1400" dirty="0" smtClean="0"/>
              <a:t>2020er - Jahren in den </a:t>
            </a:r>
            <a:r>
              <a:rPr lang="de-DE" sz="1400" dirty="0"/>
              <a:t>Ruhestand </a:t>
            </a:r>
            <a:r>
              <a:rPr lang="de-DE" sz="1400" dirty="0" smtClean="0"/>
              <a:t>gehen </a:t>
            </a:r>
            <a:r>
              <a:rPr lang="de-DE" sz="1400" dirty="0"/>
              <a:t>und damit aus dem aktiven Pfarrdienst </a:t>
            </a:r>
            <a:r>
              <a:rPr lang="de-DE" sz="1400" dirty="0" smtClean="0"/>
              <a:t>ausscheiden. </a:t>
            </a:r>
          </a:p>
          <a:p>
            <a:endParaRPr lang="de-DE" sz="1400" dirty="0"/>
          </a:p>
          <a:p>
            <a:r>
              <a:rPr lang="de-DE" sz="1400" dirty="0" smtClean="0"/>
              <a:t>[Anmerkung:</a:t>
            </a:r>
            <a:br>
              <a:rPr lang="de-DE" sz="1400" dirty="0" smtClean="0"/>
            </a:br>
            <a:r>
              <a:rPr lang="de-DE" sz="1400" dirty="0" smtClean="0"/>
              <a:t>Die niedrigen Zahlen 2024 und 2025 sind darauf zurückzuführen, dass ein Jahrgang auf zwei Jahre verteilt wurde, um damit die auf 66 Jahre hinausgeschobene Altersgrenze des Eintritts in den Ruhestand abzubilden. Der Jahrgang selber umfasst somit 106 Personen.]</a:t>
            </a:r>
            <a:endParaRPr lang="de-DE" sz="1400" dirty="0"/>
          </a:p>
          <a:p>
            <a:endParaRPr lang="de-DE" sz="1400" dirty="0"/>
          </a:p>
        </p:txBody>
      </p:sp>
    </p:spTree>
    <p:extLst>
      <p:ext uri="{BB962C8B-B14F-4D97-AF65-F5344CB8AC3E}">
        <p14:creationId xmlns:p14="http://schemas.microsoft.com/office/powerpoint/2010/main" val="313873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BF6F21-4918-4B57-8F7B-8C0595F807FE}" type="slidenum">
              <a:rPr lang="de-DE"/>
              <a:pPr/>
              <a:t>14</a:t>
            </a:fld>
            <a:endParaRPr lang="de-DE"/>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r>
              <a:rPr lang="de-DE" sz="1400" dirty="0" smtClean="0"/>
              <a:t>In unserer württembergischen Landeskirche geht die Zahl der Gemeindeglieder vor allem aufgrund der demografischen Entwicklung kontinuierlich zurück.</a:t>
            </a:r>
          </a:p>
          <a:p>
            <a:endParaRPr lang="de-DE" sz="1400" dirty="0"/>
          </a:p>
          <a:p>
            <a:r>
              <a:rPr lang="de-DE" sz="1400" dirty="0" smtClean="0"/>
              <a:t>Im Jahr 2015 war es in der gesamten </a:t>
            </a:r>
            <a:r>
              <a:rPr lang="de-DE" sz="1400" dirty="0"/>
              <a:t>L</a:t>
            </a:r>
            <a:r>
              <a:rPr lang="de-DE" sz="1400" dirty="0" smtClean="0"/>
              <a:t>andeskirche ein Rückgang von 1,45% (30.696 Gemeindeglieder). Auch die Vorjahreszahlen zeigen, dass dies eine kontinuierliche Entwicklung ist.</a:t>
            </a:r>
          </a:p>
          <a:p>
            <a:endParaRPr lang="de-DE" sz="1400" dirty="0" smtClean="0"/>
          </a:p>
          <a:p>
            <a:r>
              <a:rPr lang="de-DE" sz="1400" dirty="0" smtClean="0"/>
              <a:t>Die Karte zeigt, dass sich der Rückgang regional unterschiedlich vollzieht – aber überall geht die Zahl der Gemeindeglieder zurück.</a:t>
            </a:r>
            <a:endParaRPr lang="de-DE" sz="1400" dirty="0"/>
          </a:p>
        </p:txBody>
      </p:sp>
    </p:spTree>
    <p:extLst>
      <p:ext uri="{BB962C8B-B14F-4D97-AF65-F5344CB8AC3E}">
        <p14:creationId xmlns:p14="http://schemas.microsoft.com/office/powerpoint/2010/main" val="1055959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BF6F21-4918-4B57-8F7B-8C0595F807FE}" type="slidenum">
              <a:rPr lang="de-DE"/>
              <a:pPr/>
              <a:t>15</a:t>
            </a:fld>
            <a:endParaRPr lang="de-DE"/>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r>
              <a:rPr lang="de-DE" sz="1400" dirty="0"/>
              <a:t>F</a:t>
            </a:r>
            <a:r>
              <a:rPr lang="de-DE" sz="1400" dirty="0" smtClean="0"/>
              <a:t>ür die Landeskirche ist insgesamt ein stetiger Rückgang der Gemeindeglieder zu erwarten.</a:t>
            </a:r>
          </a:p>
          <a:p>
            <a:endParaRPr lang="de-DE" sz="1400" dirty="0"/>
          </a:p>
          <a:p>
            <a:r>
              <a:rPr lang="de-DE" sz="1400" dirty="0" smtClean="0"/>
              <a:t>Der Prognose liegen aktuelle Zahlen der EKD </a:t>
            </a:r>
            <a:r>
              <a:rPr lang="mr-IN" sz="1400" dirty="0" smtClean="0"/>
              <a:t>–</a:t>
            </a:r>
            <a:r>
              <a:rPr lang="de-DE" sz="1400" dirty="0" smtClean="0"/>
              <a:t> </a:t>
            </a:r>
            <a:r>
              <a:rPr lang="de-DE" sz="1400" dirty="0" err="1" smtClean="0"/>
              <a:t>Satistik</a:t>
            </a:r>
            <a:r>
              <a:rPr lang="de-DE" sz="1400" dirty="0" smtClean="0"/>
              <a:t> „Kirchliches Leben in Zahlen“ (Taufen, Aufnahmen, Austritte), des kirchlichen </a:t>
            </a:r>
            <a:r>
              <a:rPr lang="de-DE" sz="1400" dirty="0"/>
              <a:t>M</a:t>
            </a:r>
            <a:r>
              <a:rPr lang="de-DE" sz="1400" dirty="0" smtClean="0"/>
              <a:t>eldewesens (Sterbefälle) und des statistischen Landesamtes (Wanderungsbewegungen in Württemberg) zugrunde.  </a:t>
            </a:r>
          </a:p>
          <a:p>
            <a:r>
              <a:rPr lang="de-DE" sz="1400" dirty="0" smtClean="0"/>
              <a:t>Sie werden regelmäßig überprüft und bei erkennbaren Veränderungen entsprechend angepasst.</a:t>
            </a:r>
            <a:endParaRPr lang="de-DE" sz="1400" dirty="0"/>
          </a:p>
        </p:txBody>
      </p:sp>
    </p:spTree>
    <p:extLst>
      <p:ext uri="{BB962C8B-B14F-4D97-AF65-F5344CB8AC3E}">
        <p14:creationId xmlns:p14="http://schemas.microsoft.com/office/powerpoint/2010/main" val="1609586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BF6F21-4918-4B57-8F7B-8C0595F807FE}" type="slidenum">
              <a:rPr lang="de-DE"/>
              <a:pPr/>
              <a:t>16</a:t>
            </a:fld>
            <a:endParaRPr lang="de-DE"/>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r>
              <a:rPr lang="de-DE" sz="1400" dirty="0" smtClean="0"/>
              <a:t>Als Ziel in der Personalstrukturplanung wird verfolgt, die Zahl der Rechnerisch Vollbeschäftigten (blaue Linie) nach den Abgängen der 2020er - Jahre zu stabilisieren ...</a:t>
            </a:r>
            <a:endParaRPr lang="de-DE" sz="1400" dirty="0"/>
          </a:p>
        </p:txBody>
      </p:sp>
    </p:spTree>
    <p:extLst>
      <p:ext uri="{BB962C8B-B14F-4D97-AF65-F5344CB8AC3E}">
        <p14:creationId xmlns:p14="http://schemas.microsoft.com/office/powerpoint/2010/main" val="461073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BF6F21-4918-4B57-8F7B-8C0595F807FE}" type="slidenum">
              <a:rPr lang="de-DE"/>
              <a:pPr/>
              <a:t>17</a:t>
            </a:fld>
            <a:endParaRPr lang="de-DE"/>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r>
              <a:rPr lang="de-DE" sz="1400" dirty="0" smtClean="0"/>
              <a:t>… und auf diese Weise – bei weiter zurückgehenden Gemeindegliederzahlen (grüne Linie) – die </a:t>
            </a:r>
            <a:r>
              <a:rPr lang="de-DE" sz="1400" dirty="0" err="1" smtClean="0"/>
              <a:t>Pastorationsdichte</a:t>
            </a:r>
            <a:r>
              <a:rPr lang="de-DE" sz="1400" dirty="0" smtClean="0"/>
              <a:t> (Zahl der Gemeindeglieder pro vollbeschäftigter Person im Pfarrdienst) wieder zu erniedrigen und damit zu verbessern (rote Linie).</a:t>
            </a:r>
            <a:endParaRPr lang="de-DE" sz="1400" dirty="0"/>
          </a:p>
        </p:txBody>
      </p:sp>
    </p:spTree>
    <p:extLst>
      <p:ext uri="{BB962C8B-B14F-4D97-AF65-F5344CB8AC3E}">
        <p14:creationId xmlns:p14="http://schemas.microsoft.com/office/powerpoint/2010/main" val="1133265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5" name="Foliennummernplatzhalter 4"/>
          <p:cNvSpPr>
            <a:spLocks noGrp="1"/>
          </p:cNvSpPr>
          <p:nvPr>
            <p:ph type="sldNum" sz="quarter" idx="11"/>
          </p:nvPr>
        </p:nvSpPr>
        <p:spPr/>
        <p:txBody>
          <a:bodyPr/>
          <a:lstStyle/>
          <a:p>
            <a:fld id="{BCC1AD56-96A2-442A-9675-79BC3950C6C4}" type="slidenum">
              <a:rPr lang="de-DE" smtClean="0"/>
              <a:pPr/>
              <a:t>18</a:t>
            </a:fld>
            <a:endParaRPr lang="de-DE"/>
          </a:p>
        </p:txBody>
      </p:sp>
    </p:spTree>
    <p:extLst>
      <p:ext uri="{BB962C8B-B14F-4D97-AF65-F5344CB8AC3E}">
        <p14:creationId xmlns:p14="http://schemas.microsoft.com/office/powerpoint/2010/main" val="1967971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smtClean="0"/>
              <a:t>Die Tabelle zeigt, dass in den Jahren von 2000 bis 2015 durchschnittlich jährlich 41,5 Personen das 1. Examen bestanden haben.</a:t>
            </a:r>
            <a:endParaRPr lang="de-DE" sz="1400" dirty="0"/>
          </a:p>
          <a:p>
            <a:r>
              <a:rPr lang="de-DE" sz="1400" dirty="0" smtClean="0"/>
              <a:t>Im gleichen Zeitraum haben durchschnittlich 45,06 jährlich das 2. Examen bestanden und durchschnittlich 44,63 wurden in den Vorbereitungsdienst aufgenommen.</a:t>
            </a:r>
          </a:p>
          <a:p>
            <a:r>
              <a:rPr lang="de-DE" sz="1400" dirty="0"/>
              <a:t>Durch unterschiedliche Studienzeiten, Promotionsvorhaben, etc. schwanken die Zahlen von Jahr zu Jahr erheblich.</a:t>
            </a:r>
          </a:p>
          <a:p>
            <a:r>
              <a:rPr lang="de-DE" sz="1400" dirty="0" smtClean="0"/>
              <a:t>Die Differenz zwischen 1. und 2. Examen hat ihren Grund darin, dass wir durch attraktive Rahmenbedingungen für den Pfarrdienst in unserer Landeskirche einen „Zuwanderungsgewinn“ haben, d.h. es kommen mehr aus anderen Landeskirchen zu uns als in andere Landeskirchen weg gehen.</a:t>
            </a:r>
          </a:p>
          <a:p>
            <a:r>
              <a:rPr lang="de-DE" sz="1400" smtClean="0"/>
              <a:t>Wichtig:</a:t>
            </a:r>
            <a:r>
              <a:rPr lang="de-DE" sz="1400" dirty="0"/>
              <a:t> </a:t>
            </a:r>
            <a:r>
              <a:rPr lang="de-DE" sz="1400" smtClean="0"/>
              <a:t>In </a:t>
            </a:r>
            <a:r>
              <a:rPr lang="de-DE" sz="1400" dirty="0" smtClean="0"/>
              <a:t>dieser </a:t>
            </a:r>
            <a:r>
              <a:rPr lang="de-DE" sz="1400" dirty="0"/>
              <a:t>T</a:t>
            </a:r>
            <a:r>
              <a:rPr lang="de-DE" sz="1400" dirty="0" smtClean="0"/>
              <a:t>abelle sind die Aufnahmen, die aus der „Berufsbegleitenden Ausbildung im Pfarrdienst“ (früher PHD) erfolgt sind, nicht enthalten. Diese kommen noch </a:t>
            </a:r>
            <a:r>
              <a:rPr lang="mr-IN" sz="1400" dirty="0" smtClean="0"/>
              <a:t>–</a:t>
            </a:r>
            <a:r>
              <a:rPr lang="de-DE" sz="1400" dirty="0" smtClean="0"/>
              <a:t> zusammen mit Aufnahmen aus anderen Landeskirchen im ständigen Dienst </a:t>
            </a:r>
            <a:r>
              <a:rPr lang="mr-IN" sz="1400" dirty="0" smtClean="0"/>
              <a:t>–</a:t>
            </a:r>
            <a:r>
              <a:rPr lang="de-DE" sz="1400" dirty="0" smtClean="0"/>
              <a:t> zu den Aufnahmen hinzu.</a:t>
            </a:r>
            <a:endParaRPr lang="de-DE" sz="1400" dirty="0"/>
          </a:p>
        </p:txBody>
      </p:sp>
      <p:sp>
        <p:nvSpPr>
          <p:cNvPr id="5" name="Foliennummernplatzhalter 4"/>
          <p:cNvSpPr>
            <a:spLocks noGrp="1"/>
          </p:cNvSpPr>
          <p:nvPr>
            <p:ph type="sldNum" sz="quarter" idx="11"/>
          </p:nvPr>
        </p:nvSpPr>
        <p:spPr/>
        <p:txBody>
          <a:bodyPr/>
          <a:lstStyle/>
          <a:p>
            <a:fld id="{BCC1AD56-96A2-442A-9675-79BC3950C6C4}" type="slidenum">
              <a:rPr lang="de-DE" smtClean="0"/>
              <a:pPr/>
              <a:t>19</a:t>
            </a:fld>
            <a:endParaRPr lang="de-DE"/>
          </a:p>
        </p:txBody>
      </p:sp>
    </p:spTree>
    <p:extLst>
      <p:ext uri="{BB962C8B-B14F-4D97-AF65-F5344CB8AC3E}">
        <p14:creationId xmlns:p14="http://schemas.microsoft.com/office/powerpoint/2010/main" val="1684190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BF6F21-4918-4B57-8F7B-8C0595F807FE}" type="slidenum">
              <a:rPr lang="de-DE"/>
              <a:pPr/>
              <a:t>2</a:t>
            </a:fld>
            <a:endParaRPr lang="de-DE"/>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53620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a:t>W</a:t>
            </a:r>
            <a:r>
              <a:rPr lang="de-DE" sz="1400" dirty="0" smtClean="0"/>
              <a:t>ie die aktuelle EKD </a:t>
            </a:r>
            <a:r>
              <a:rPr lang="mr-IN" sz="1400" dirty="0" smtClean="0"/>
              <a:t>–</a:t>
            </a:r>
            <a:r>
              <a:rPr lang="de-DE" sz="1400" dirty="0" smtClean="0"/>
              <a:t> Statistik zeigt, hat </a:t>
            </a:r>
            <a:r>
              <a:rPr lang="mr-IN" sz="1400" dirty="0" smtClean="0"/>
              <a:t>–</a:t>
            </a:r>
            <a:r>
              <a:rPr lang="de-DE" sz="1400" dirty="0" smtClean="0"/>
              <a:t> anders als es immer wieder behauptet wird - in den vergangenen Jahren die Zahl der Personen, die Theologie mit dem Ziel Pfarramt studieren, ständig zugenommen (rote Linie).</a:t>
            </a:r>
          </a:p>
          <a:p>
            <a:r>
              <a:rPr lang="de-DE" sz="1400" dirty="0" smtClean="0"/>
              <a:t>Nach der über 10 Jahre anhaltenden Vertrauenskrise (1995 </a:t>
            </a:r>
            <a:r>
              <a:rPr lang="mr-IN" sz="1400" dirty="0" smtClean="0"/>
              <a:t>–</a:t>
            </a:r>
            <a:r>
              <a:rPr lang="de-DE" sz="1400" dirty="0" smtClean="0"/>
              <a:t> 2004) durch den radikalen Einschnitt bei den Einstellungszahlen in den 1990er</a:t>
            </a:r>
            <a:r>
              <a:rPr lang="mr-IN" sz="1400" dirty="0" smtClean="0"/>
              <a:t>–</a:t>
            </a:r>
            <a:r>
              <a:rPr lang="de-DE" sz="1400" dirty="0" smtClean="0"/>
              <a:t> Jahren hat sich im Zeitraum von 2005 mit 3347 Studierenden bis 2015 mit 6627 Studierenden die Zahl nahezu verdoppelt.</a:t>
            </a:r>
          </a:p>
          <a:p>
            <a:endParaRPr lang="de-DE" sz="1400" dirty="0"/>
          </a:p>
          <a:p>
            <a:r>
              <a:rPr lang="de-DE" sz="1400" dirty="0" smtClean="0"/>
              <a:t>Der dargestellte Rückgang in 2016 ist vor allem dadurch bedingt, dass in der Statistik die Zahlen für das Wintersemester 2016/2017, in dem erfahrungsgemäß die größere Zahl der Studierenden mit dem Studium beginnt, noch nicht berücksichtigt sind.</a:t>
            </a:r>
            <a:endParaRPr lang="de-DE" sz="1400" dirty="0"/>
          </a:p>
        </p:txBody>
      </p:sp>
      <p:sp>
        <p:nvSpPr>
          <p:cNvPr id="5" name="Foliennummernplatzhalter 4"/>
          <p:cNvSpPr>
            <a:spLocks noGrp="1"/>
          </p:cNvSpPr>
          <p:nvPr>
            <p:ph type="sldNum" sz="quarter" idx="11"/>
          </p:nvPr>
        </p:nvSpPr>
        <p:spPr/>
        <p:txBody>
          <a:bodyPr/>
          <a:lstStyle/>
          <a:p>
            <a:fld id="{BCC1AD56-96A2-442A-9675-79BC3950C6C4}" type="slidenum">
              <a:rPr lang="de-DE" smtClean="0"/>
              <a:pPr/>
              <a:t>20</a:t>
            </a:fld>
            <a:endParaRPr lang="de-DE"/>
          </a:p>
        </p:txBody>
      </p:sp>
    </p:spTree>
    <p:extLst>
      <p:ext uri="{BB962C8B-B14F-4D97-AF65-F5344CB8AC3E}">
        <p14:creationId xmlns:p14="http://schemas.microsoft.com/office/powerpoint/2010/main" val="3966560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smtClean="0"/>
              <a:t>Wir befinden uns in einer Phase, in der – gemessen an der langfristigen Entwicklung - die der Personalstrukturplanung zugrunde gelegte Finanzkraft den Finanzbedarf für den aktiven Pfarrdienst übersteigt. </a:t>
            </a:r>
          </a:p>
          <a:p>
            <a:r>
              <a:rPr lang="de-DE" sz="1400" dirty="0" smtClean="0"/>
              <a:t>Glücklicherweise kann dies durch die zurzeit hohen Kirchensteuereinahmen ausgeglichen werden, so dass keine Rücklagenentnahmen nötig sind.</a:t>
            </a:r>
          </a:p>
          <a:p>
            <a:r>
              <a:rPr lang="de-DE" sz="1400" dirty="0" smtClean="0"/>
              <a:t>Man sieht auch, dass nach einer Phase von wenigen Jahren (2026 </a:t>
            </a:r>
            <a:r>
              <a:rPr lang="mr-IN" sz="1400" dirty="0" smtClean="0"/>
              <a:t>–</a:t>
            </a:r>
            <a:r>
              <a:rPr lang="de-DE" sz="1400" dirty="0" smtClean="0"/>
              <a:t> 2034) nach den Berechnungen der aktuellen Personalstrukturplanung ab dem Jahr 2035 der Finanzbedarf wieder über die Finanzkraft hinaus ansteigen wird. Und dass deshalb keine Maßnahmen getroffen werden dürfen, die zu weiteren langfristigen Verpflichtungen führen.</a:t>
            </a:r>
          </a:p>
        </p:txBody>
      </p:sp>
      <p:sp>
        <p:nvSpPr>
          <p:cNvPr id="5" name="Foliennummernplatzhalter 4"/>
          <p:cNvSpPr>
            <a:spLocks noGrp="1"/>
          </p:cNvSpPr>
          <p:nvPr>
            <p:ph type="sldNum" sz="quarter" idx="11"/>
          </p:nvPr>
        </p:nvSpPr>
        <p:spPr/>
        <p:txBody>
          <a:bodyPr/>
          <a:lstStyle/>
          <a:p>
            <a:fld id="{BCC1AD56-96A2-442A-9675-79BC3950C6C4}" type="slidenum">
              <a:rPr lang="de-DE" smtClean="0"/>
              <a:pPr/>
              <a:t>21</a:t>
            </a:fld>
            <a:endParaRPr lang="de-DE"/>
          </a:p>
        </p:txBody>
      </p:sp>
    </p:spTree>
    <p:extLst>
      <p:ext uri="{BB962C8B-B14F-4D97-AF65-F5344CB8AC3E}">
        <p14:creationId xmlns:p14="http://schemas.microsoft.com/office/powerpoint/2010/main" val="1950960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smtClean="0"/>
              <a:t>Anders als noch die Prognosen vor 3 Jahren, die mit einem Rückgang der Schülerzahlen von 30% bis zum </a:t>
            </a:r>
            <a:r>
              <a:rPr lang="de-DE" sz="1400" dirty="0"/>
              <a:t>J</a:t>
            </a:r>
            <a:r>
              <a:rPr lang="de-DE" sz="1400" dirty="0" smtClean="0"/>
              <a:t>ahr 2030 gerechnet haben, geht die aktuelle Modellrechnung des Statistischen </a:t>
            </a:r>
            <a:r>
              <a:rPr lang="de-DE" sz="1400" dirty="0"/>
              <a:t>L</a:t>
            </a:r>
            <a:r>
              <a:rPr lang="de-DE" sz="1400" dirty="0" smtClean="0"/>
              <a:t>andesamtes nach einem Rückgang wieder von einer leichten Zunahme aus.</a:t>
            </a:r>
          </a:p>
          <a:p>
            <a:r>
              <a:rPr lang="de-DE" sz="1400" dirty="0" smtClean="0"/>
              <a:t>Dies hat folgende Gründe:</a:t>
            </a:r>
          </a:p>
          <a:p>
            <a:pPr marL="171450" indent="-171450">
              <a:buFont typeface="Arial" charset="0"/>
              <a:buChar char="•"/>
            </a:pPr>
            <a:r>
              <a:rPr lang="de-DE" sz="1400" dirty="0" smtClean="0"/>
              <a:t>Durch Migration und die hohen Flüchtlingszahlen hat die Zahl der Schülerinnen und Schüler zugenommen.</a:t>
            </a:r>
          </a:p>
          <a:p>
            <a:pPr marL="171450" indent="-171450">
              <a:buFont typeface="Arial" charset="0"/>
              <a:buChar char="•"/>
            </a:pPr>
            <a:r>
              <a:rPr lang="de-DE" sz="1400" dirty="0" smtClean="0"/>
              <a:t>Schülerinnen und Schüler bleiben länger als erwartet im System Schule.</a:t>
            </a:r>
          </a:p>
          <a:p>
            <a:pPr marL="171450" indent="-171450">
              <a:buFont typeface="Arial" charset="0"/>
              <a:buChar char="•"/>
            </a:pPr>
            <a:r>
              <a:rPr lang="de-DE" sz="1400" dirty="0" smtClean="0"/>
              <a:t>Die Geburtenrate ist wieder leicht angestiegen.</a:t>
            </a:r>
          </a:p>
          <a:p>
            <a:r>
              <a:rPr lang="de-DE" sz="1400" dirty="0" smtClean="0"/>
              <a:t>Durch diese Entwicklungen stabilisiert sich die Zahl der evangelischen Schülerinnen und Schüler nur bedingt und nimmt insgesamt sowohl absolut als auch prozentual im Blick auf die Gesamtschülerzahl ab.</a:t>
            </a:r>
          </a:p>
          <a:p>
            <a:r>
              <a:rPr lang="de-DE" sz="1400" dirty="0" smtClean="0"/>
              <a:t>Im Blick auf diese Entwicklung und den sich abzeichnenden Wettbewerb um qualifizierte </a:t>
            </a:r>
            <a:r>
              <a:rPr lang="de-DE" sz="1400" dirty="0" err="1" smtClean="0"/>
              <a:t>Fachräfte</a:t>
            </a:r>
            <a:r>
              <a:rPr lang="de-DE" sz="1400" dirty="0" smtClean="0"/>
              <a:t> ist verstärkte Werbung für das Theologiestudium und den Pfarrberuf erforderlich.</a:t>
            </a:r>
            <a:endParaRPr lang="de-DE" sz="1400" dirty="0"/>
          </a:p>
        </p:txBody>
      </p:sp>
      <p:sp>
        <p:nvSpPr>
          <p:cNvPr id="5" name="Foliennummernplatzhalter 4"/>
          <p:cNvSpPr>
            <a:spLocks noGrp="1"/>
          </p:cNvSpPr>
          <p:nvPr>
            <p:ph type="sldNum" sz="quarter" idx="11"/>
          </p:nvPr>
        </p:nvSpPr>
        <p:spPr/>
        <p:txBody>
          <a:bodyPr/>
          <a:lstStyle/>
          <a:p>
            <a:fld id="{BCC1AD56-96A2-442A-9675-79BC3950C6C4}" type="slidenum">
              <a:rPr lang="de-DE" smtClean="0"/>
              <a:pPr/>
              <a:t>22</a:t>
            </a:fld>
            <a:endParaRPr lang="de-DE"/>
          </a:p>
        </p:txBody>
      </p:sp>
    </p:spTree>
    <p:extLst>
      <p:ext uri="{BB962C8B-B14F-4D97-AF65-F5344CB8AC3E}">
        <p14:creationId xmlns:p14="http://schemas.microsoft.com/office/powerpoint/2010/main" val="3450339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smtClean="0"/>
              <a:t>Hier ist dargestellt, dass der Zeitraum einer ungünstigeren </a:t>
            </a:r>
            <a:r>
              <a:rPr lang="de-DE" sz="1400" dirty="0" err="1" smtClean="0"/>
              <a:t>Pastorationsdichte</a:t>
            </a:r>
            <a:r>
              <a:rPr lang="de-DE" sz="1400" dirty="0" smtClean="0"/>
              <a:t> als die langfristig anvisierten 1.600 Gemeindeglieder pro rechnerisch vollbeschäftigter Person im </a:t>
            </a:r>
            <a:r>
              <a:rPr lang="de-DE" sz="1400" dirty="0" err="1" smtClean="0"/>
              <a:t>Gemeindepfarrdienst</a:t>
            </a:r>
            <a:r>
              <a:rPr lang="de-DE" sz="1400" dirty="0" smtClean="0"/>
              <a:t> etwa zehn Jahre (von 2027 bis 2036) andauern wird. </a:t>
            </a:r>
          </a:p>
          <a:p>
            <a:r>
              <a:rPr lang="de-DE" sz="1400" dirty="0" smtClean="0"/>
              <a:t>Man sieht auch, dass wir uns gegenwärtig auf einem sehr günstigen Niveau befinden, das im kommenden Jahr seinen Höchststand erreicht.</a:t>
            </a:r>
          </a:p>
          <a:p>
            <a:r>
              <a:rPr lang="de-DE" sz="1400" dirty="0" smtClean="0"/>
              <a:t>Außerdem wird deutlich, dass dieser Zustand einer günstigeren </a:t>
            </a:r>
            <a:r>
              <a:rPr lang="de-DE" sz="1400" dirty="0" err="1" smtClean="0"/>
              <a:t>Pastorationsdichte</a:t>
            </a:r>
            <a:r>
              <a:rPr lang="de-DE" sz="1400" dirty="0" smtClean="0"/>
              <a:t> ab 2037 in den darauffolgenden Jahren wieder sehr schnell erreicht wird.</a:t>
            </a:r>
          </a:p>
          <a:p>
            <a:endParaRPr lang="de-DE" sz="1400" dirty="0"/>
          </a:p>
          <a:p>
            <a:endParaRPr lang="de-DE" sz="1400" dirty="0"/>
          </a:p>
          <a:p>
            <a:endParaRPr lang="de-DE" sz="1400" dirty="0"/>
          </a:p>
          <a:p>
            <a:endParaRPr lang="de-DE" dirty="0"/>
          </a:p>
        </p:txBody>
      </p:sp>
      <p:sp>
        <p:nvSpPr>
          <p:cNvPr id="5" name="Foliennummernplatzhalter 4"/>
          <p:cNvSpPr>
            <a:spLocks noGrp="1"/>
          </p:cNvSpPr>
          <p:nvPr>
            <p:ph type="sldNum" sz="quarter" idx="11"/>
          </p:nvPr>
        </p:nvSpPr>
        <p:spPr/>
        <p:txBody>
          <a:bodyPr/>
          <a:lstStyle/>
          <a:p>
            <a:fld id="{BCC1AD56-96A2-442A-9675-79BC3950C6C4}" type="slidenum">
              <a:rPr lang="de-DE" smtClean="0"/>
              <a:pPr/>
              <a:t>23</a:t>
            </a:fld>
            <a:endParaRPr lang="de-DE"/>
          </a:p>
        </p:txBody>
      </p:sp>
    </p:spTree>
    <p:extLst>
      <p:ext uri="{BB962C8B-B14F-4D97-AF65-F5344CB8AC3E}">
        <p14:creationId xmlns:p14="http://schemas.microsoft.com/office/powerpoint/2010/main" val="2673991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sz="1400" dirty="0" smtClean="0">
                <a:ea typeface="Arial" charset="0"/>
                <a:cs typeface="Arial" charset="0"/>
              </a:rPr>
              <a:t>Diese Grafik stellt die wesentlichen Zusammenhänge für die Zielzahlen des Pfarrplans dar.</a:t>
            </a:r>
          </a:p>
          <a:p>
            <a:pPr lvl="0"/>
            <a:r>
              <a:rPr lang="de-DE" sz="1400" dirty="0" smtClean="0">
                <a:ea typeface="Arial" charset="0"/>
                <a:cs typeface="Arial" charset="0"/>
              </a:rPr>
              <a:t>Die beiden Linien zeigen, dass über drei </a:t>
            </a:r>
            <a:r>
              <a:rPr lang="de-DE" sz="1400" dirty="0">
                <a:ea typeface="Arial" charset="0"/>
                <a:cs typeface="Arial" charset="0"/>
              </a:rPr>
              <a:t>J</a:t>
            </a:r>
            <a:r>
              <a:rPr lang="de-DE" sz="1400" dirty="0" smtClean="0">
                <a:ea typeface="Arial" charset="0"/>
                <a:cs typeface="Arial" charset="0"/>
              </a:rPr>
              <a:t>ahrzehnte hinweg (von 1995 bis 2025) die Entwicklung der Gemeindeglieder (grün) und die Zahl der </a:t>
            </a:r>
            <a:r>
              <a:rPr lang="de-DE" sz="1400" dirty="0">
                <a:ea typeface="Arial" charset="0"/>
                <a:cs typeface="Arial" charset="0"/>
              </a:rPr>
              <a:t>R</a:t>
            </a:r>
            <a:r>
              <a:rPr lang="de-DE" sz="1400" dirty="0" smtClean="0">
                <a:ea typeface="Arial" charset="0"/>
                <a:cs typeface="Arial" charset="0"/>
              </a:rPr>
              <a:t>echnerisch Vollbeschäftigten (blau) einigermaßen konform verläuft</a:t>
            </a:r>
          </a:p>
          <a:p>
            <a:pPr lvl="0"/>
            <a:r>
              <a:rPr lang="de-DE" sz="1400" dirty="0" smtClean="0">
                <a:ea typeface="Arial" charset="0"/>
                <a:cs typeface="Arial" charset="0"/>
              </a:rPr>
              <a:t>Wegen der dreistelligen Jahrgangsgrößen, die in den 2020er </a:t>
            </a:r>
            <a:r>
              <a:rPr lang="mr-IN" sz="1400" dirty="0" smtClean="0">
                <a:ea typeface="Arial" charset="0"/>
                <a:cs typeface="Arial" charset="0"/>
              </a:rPr>
              <a:t>–</a:t>
            </a:r>
            <a:r>
              <a:rPr lang="de-DE" sz="1400" dirty="0" smtClean="0">
                <a:ea typeface="Arial" charset="0"/>
                <a:cs typeface="Arial" charset="0"/>
              </a:rPr>
              <a:t> Jahren in den Ruhestand gehen werden, wird die Zahl der Rechnerisch Vollbeschäftigten in einem vorübergehenden Zeitraum (siehe vorherige Folie 23) stärker zurückgehen wird als die Zahl der Gemeindeglieder. Bereits ab 2031 wird die </a:t>
            </a:r>
            <a:r>
              <a:rPr lang="de-DE" sz="1400" dirty="0" err="1">
                <a:ea typeface="Arial" charset="0"/>
                <a:cs typeface="Arial" charset="0"/>
              </a:rPr>
              <a:t>P</a:t>
            </a:r>
            <a:r>
              <a:rPr lang="de-DE" sz="1400" dirty="0" err="1" smtClean="0">
                <a:ea typeface="Arial" charset="0"/>
                <a:cs typeface="Arial" charset="0"/>
              </a:rPr>
              <a:t>astorationsdichte</a:t>
            </a:r>
            <a:r>
              <a:rPr lang="de-DE" sz="1400" dirty="0" smtClean="0">
                <a:ea typeface="Arial" charset="0"/>
                <a:cs typeface="Arial" charset="0"/>
              </a:rPr>
              <a:t> wieder günstigere Werte annehmen und in den 2040er </a:t>
            </a:r>
            <a:r>
              <a:rPr lang="mr-IN" sz="1400" dirty="0" smtClean="0">
                <a:ea typeface="Arial" charset="0"/>
                <a:cs typeface="Arial" charset="0"/>
              </a:rPr>
              <a:t>–</a:t>
            </a:r>
            <a:r>
              <a:rPr lang="de-DE" sz="1400" dirty="0" smtClean="0">
                <a:ea typeface="Arial" charset="0"/>
                <a:cs typeface="Arial" charset="0"/>
              </a:rPr>
              <a:t> Jahren die Werte von heute übertreffen.</a:t>
            </a:r>
            <a:endParaRPr lang="de-DE" sz="1400" dirty="0">
              <a:ea typeface="Arial" charset="0"/>
              <a:cs typeface="Arial" charset="0"/>
            </a:endParaRPr>
          </a:p>
          <a:p>
            <a:pPr lvl="0"/>
            <a:endParaRPr lang="de-DE" sz="1400" dirty="0" smtClean="0">
              <a:ea typeface="Arial" charset="0"/>
              <a:cs typeface="Arial" charset="0"/>
            </a:endParaRPr>
          </a:p>
          <a:p>
            <a:pPr lvl="0"/>
            <a:r>
              <a:rPr lang="de-DE" sz="1400" dirty="0" smtClean="0">
                <a:ea typeface="Arial" charset="0"/>
                <a:cs typeface="Arial" charset="0"/>
              </a:rPr>
              <a:t>Das rote Quadrat beim </a:t>
            </a:r>
            <a:r>
              <a:rPr lang="de-DE" sz="1400" dirty="0">
                <a:ea typeface="Arial" charset="0"/>
                <a:cs typeface="Arial" charset="0"/>
              </a:rPr>
              <a:t>J</a:t>
            </a:r>
            <a:r>
              <a:rPr lang="de-DE" sz="1400" dirty="0" smtClean="0">
                <a:ea typeface="Arial" charset="0"/>
                <a:cs typeface="Arial" charset="0"/>
              </a:rPr>
              <a:t>ahr 2024 markiert die </a:t>
            </a:r>
            <a:r>
              <a:rPr lang="de-DE" sz="1400" dirty="0" err="1" smtClean="0">
                <a:ea typeface="Arial" charset="0"/>
                <a:cs typeface="Arial" charset="0"/>
              </a:rPr>
              <a:t>Zielzahl</a:t>
            </a:r>
            <a:r>
              <a:rPr lang="de-DE" sz="1400" dirty="0" smtClean="0">
                <a:ea typeface="Arial" charset="0"/>
                <a:cs typeface="Arial" charset="0"/>
              </a:rPr>
              <a:t>, die sich an der Entwicklung der Rechnerisch Vollbeschäftigten orientiert.</a:t>
            </a:r>
          </a:p>
          <a:p>
            <a:pPr lvl="0"/>
            <a:r>
              <a:rPr lang="de-DE" sz="1400" dirty="0" smtClean="0">
                <a:ea typeface="Arial" charset="0"/>
                <a:cs typeface="Arial" charset="0"/>
              </a:rPr>
              <a:t>Jede Verschiebung der </a:t>
            </a:r>
            <a:r>
              <a:rPr lang="de-DE" sz="1400" dirty="0" err="1" smtClean="0">
                <a:ea typeface="Arial" charset="0"/>
                <a:cs typeface="Arial" charset="0"/>
              </a:rPr>
              <a:t>Zielzahl</a:t>
            </a:r>
            <a:r>
              <a:rPr lang="de-DE" sz="1400" dirty="0" smtClean="0">
                <a:ea typeface="Arial" charset="0"/>
                <a:cs typeface="Arial" charset="0"/>
              </a:rPr>
              <a:t> 2024 nach oben wirkt sich als zusätzliche Kürzungserfordernis auf den </a:t>
            </a:r>
            <a:r>
              <a:rPr lang="de-DE" sz="1400" dirty="0" err="1" smtClean="0">
                <a:ea typeface="Arial" charset="0"/>
                <a:cs typeface="Arial" charset="0"/>
              </a:rPr>
              <a:t>PfarrPlan</a:t>
            </a:r>
            <a:r>
              <a:rPr lang="de-DE" sz="1400" dirty="0" smtClean="0">
                <a:ea typeface="Arial" charset="0"/>
                <a:cs typeface="Arial" charset="0"/>
              </a:rPr>
              <a:t> 2030 aus.</a:t>
            </a:r>
            <a:endParaRPr lang="de-DE" sz="1400" dirty="0">
              <a:ea typeface="Arial" charset="0"/>
              <a:cs typeface="Arial" charset="0"/>
            </a:endParaRPr>
          </a:p>
          <a:p>
            <a:pPr lvl="0"/>
            <a:endParaRPr lang="de-DE" sz="900" dirty="0" smtClean="0"/>
          </a:p>
          <a:p>
            <a:pPr lvl="0"/>
            <a:endParaRPr lang="de-DE" sz="900" dirty="0"/>
          </a:p>
          <a:p>
            <a:pPr lvl="0"/>
            <a:endParaRPr lang="de-DE" sz="900" dirty="0"/>
          </a:p>
        </p:txBody>
      </p:sp>
      <p:sp>
        <p:nvSpPr>
          <p:cNvPr id="5" name="Foliennummernplatzhalter 4"/>
          <p:cNvSpPr>
            <a:spLocks noGrp="1"/>
          </p:cNvSpPr>
          <p:nvPr>
            <p:ph type="sldNum" sz="quarter" idx="11"/>
          </p:nvPr>
        </p:nvSpPr>
        <p:spPr/>
        <p:txBody>
          <a:bodyPr/>
          <a:lstStyle/>
          <a:p>
            <a:fld id="{BCC1AD56-96A2-442A-9675-79BC3950C6C4}" type="slidenum">
              <a:rPr lang="de-DE" smtClean="0"/>
              <a:pPr/>
              <a:t>24</a:t>
            </a:fld>
            <a:endParaRPr lang="de-DE"/>
          </a:p>
        </p:txBody>
      </p:sp>
    </p:spTree>
    <p:extLst>
      <p:ext uri="{BB962C8B-B14F-4D97-AF65-F5344CB8AC3E}">
        <p14:creationId xmlns:p14="http://schemas.microsoft.com/office/powerpoint/2010/main" val="10954177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5" name="Foliennummernplatzhalter 4"/>
          <p:cNvSpPr>
            <a:spLocks noGrp="1"/>
          </p:cNvSpPr>
          <p:nvPr>
            <p:ph type="sldNum" sz="quarter" idx="11"/>
          </p:nvPr>
        </p:nvSpPr>
        <p:spPr/>
        <p:txBody>
          <a:bodyPr/>
          <a:lstStyle/>
          <a:p>
            <a:fld id="{BCC1AD56-96A2-442A-9675-79BC3950C6C4}" type="slidenum">
              <a:rPr lang="de-DE" smtClean="0"/>
              <a:pPr/>
              <a:t>25</a:t>
            </a:fld>
            <a:endParaRPr lang="de-DE"/>
          </a:p>
        </p:txBody>
      </p:sp>
    </p:spTree>
    <p:extLst>
      <p:ext uri="{BB962C8B-B14F-4D97-AF65-F5344CB8AC3E}">
        <p14:creationId xmlns:p14="http://schemas.microsoft.com/office/powerpoint/2010/main" val="3057705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smtClean="0"/>
              <a:t>Das Projekt SPI (Struktur, Pfarrdienst und Immobilien) bietet eine integrierte Beratung mit dem Ziel, zukunftsfähige Strukturen zu schaffen, die Haupt- und Ehrenamtliche entlasten und neue Formen der Zusammenarbeit ermöglichen.</a:t>
            </a:r>
            <a:endParaRPr lang="de-DE" sz="1400" dirty="0"/>
          </a:p>
        </p:txBody>
      </p:sp>
      <p:sp>
        <p:nvSpPr>
          <p:cNvPr id="5" name="Foliennummernplatzhalter 4"/>
          <p:cNvSpPr>
            <a:spLocks noGrp="1"/>
          </p:cNvSpPr>
          <p:nvPr>
            <p:ph type="sldNum" sz="quarter" idx="11"/>
          </p:nvPr>
        </p:nvSpPr>
        <p:spPr/>
        <p:txBody>
          <a:bodyPr/>
          <a:lstStyle/>
          <a:p>
            <a:fld id="{BCC1AD56-96A2-442A-9675-79BC3950C6C4}" type="slidenum">
              <a:rPr lang="de-DE" smtClean="0"/>
              <a:pPr/>
              <a:t>26</a:t>
            </a:fld>
            <a:endParaRPr lang="de-DE"/>
          </a:p>
        </p:txBody>
      </p:sp>
    </p:spTree>
    <p:extLst>
      <p:ext uri="{BB962C8B-B14F-4D97-AF65-F5344CB8AC3E}">
        <p14:creationId xmlns:p14="http://schemas.microsoft.com/office/powerpoint/2010/main" val="21807066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smtClean="0"/>
              <a:t>Eine weitere unterstützende Maßnahme ist die Optimierung der Verwaltung.</a:t>
            </a:r>
          </a:p>
          <a:p>
            <a:endParaRPr lang="de-DE" sz="1400" dirty="0"/>
          </a:p>
          <a:p>
            <a:r>
              <a:rPr lang="de-DE" sz="1400" dirty="0" smtClean="0"/>
              <a:t>Im Personalwesen wurden zusätzlich zu den vorhanden 8 ständige Stellen und 2 Springerstellen geschaffen.</a:t>
            </a:r>
          </a:p>
          <a:p>
            <a:endParaRPr lang="de-DE" sz="1400" dirty="0"/>
          </a:p>
          <a:p>
            <a:r>
              <a:rPr lang="de-DE" sz="1400" dirty="0" smtClean="0"/>
              <a:t>Aus den Kirchlichen Verwaltungsstellen sind bereits an 9 Orten Dienstleistungszentren geworden. </a:t>
            </a:r>
          </a:p>
          <a:p>
            <a:r>
              <a:rPr lang="de-DE" sz="1400" dirty="0" smtClean="0"/>
              <a:t>Weitere sind geplant oder bereits in Vorbereitung.</a:t>
            </a:r>
            <a:endParaRPr lang="de-DE" sz="1400" dirty="0"/>
          </a:p>
        </p:txBody>
      </p:sp>
      <p:sp>
        <p:nvSpPr>
          <p:cNvPr id="5" name="Foliennummernplatzhalter 4"/>
          <p:cNvSpPr>
            <a:spLocks noGrp="1"/>
          </p:cNvSpPr>
          <p:nvPr>
            <p:ph type="sldNum" sz="quarter" idx="11"/>
          </p:nvPr>
        </p:nvSpPr>
        <p:spPr/>
        <p:txBody>
          <a:bodyPr/>
          <a:lstStyle/>
          <a:p>
            <a:fld id="{BCC1AD56-96A2-442A-9675-79BC3950C6C4}" type="slidenum">
              <a:rPr lang="de-DE" smtClean="0"/>
              <a:pPr/>
              <a:t>27</a:t>
            </a:fld>
            <a:endParaRPr lang="de-DE"/>
          </a:p>
        </p:txBody>
      </p:sp>
    </p:spTree>
    <p:extLst>
      <p:ext uri="{BB962C8B-B14F-4D97-AF65-F5344CB8AC3E}">
        <p14:creationId xmlns:p14="http://schemas.microsoft.com/office/powerpoint/2010/main" val="17591042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r>
              <a:rPr lang="de-DE" sz="1400" dirty="0" smtClean="0"/>
              <a:t>In den Jahren 2020 bis 2024 werden zu den bisher geplanten Aufnahmen weitere 3 Personen pro Jahr </a:t>
            </a:r>
            <a:r>
              <a:rPr lang="mr-IN" sz="1400" dirty="0" smtClean="0"/>
              <a:t>–</a:t>
            </a:r>
            <a:r>
              <a:rPr lang="de-DE" sz="1400" dirty="0" smtClean="0"/>
              <a:t> also insgesamt 15 Personen </a:t>
            </a:r>
            <a:r>
              <a:rPr lang="mr-IN" sz="1400" dirty="0" smtClean="0"/>
              <a:t>–</a:t>
            </a:r>
            <a:r>
              <a:rPr lang="de-DE" sz="1400" dirty="0" smtClean="0"/>
              <a:t> durch alternative Zugänge aufgenommen.</a:t>
            </a:r>
          </a:p>
          <a:p>
            <a:endParaRPr lang="de-DE" sz="1400" dirty="0"/>
          </a:p>
          <a:p>
            <a:r>
              <a:rPr lang="de-DE" sz="1400" dirty="0" smtClean="0"/>
              <a:t>Dies trägt auch dem Rechnung, dass auch Berufsbiografien „mobiler“ geworden sind und bei manchen der Wunsch besteht, nach einer anderen Ausbildung und Berufspraxis eine theologische Ausbildung zu machen und in den Pfarrdienst zu wechseln.</a:t>
            </a:r>
          </a:p>
          <a:p>
            <a:r>
              <a:rPr lang="de-DE" sz="1400" dirty="0" smtClean="0"/>
              <a:t>Dies ermöglichen zur Zeit die Masterstudiengänge in Marburg und Heidelberg und die Pfarrverwalterausbildung an der Kirchlichen Hochschule </a:t>
            </a:r>
            <a:r>
              <a:rPr lang="de-DE" sz="1400" dirty="0" err="1" smtClean="0"/>
              <a:t>Augustana</a:t>
            </a:r>
            <a:r>
              <a:rPr lang="de-DE" sz="1400" dirty="0" smtClean="0"/>
              <a:t> in </a:t>
            </a:r>
            <a:r>
              <a:rPr lang="de-DE" sz="1400" dirty="0" err="1" smtClean="0"/>
              <a:t>Neuendettelsau</a:t>
            </a:r>
            <a:r>
              <a:rPr lang="de-DE" sz="1400" dirty="0" smtClean="0"/>
              <a:t>.</a:t>
            </a:r>
          </a:p>
          <a:p>
            <a:endParaRPr lang="de-DE" sz="1400" dirty="0"/>
          </a:p>
          <a:p>
            <a:r>
              <a:rPr lang="de-DE" sz="1400" dirty="0" smtClean="0"/>
              <a:t>[Anmerkung:</a:t>
            </a:r>
          </a:p>
          <a:p>
            <a:r>
              <a:rPr lang="de-DE" sz="1400" dirty="0" smtClean="0"/>
              <a:t>Wenn sich die Kirchensteuer auch künftig positiv entwickeln sollte, ist eine Verlängerung dieses Zeitraums jederzeit möglich.]</a:t>
            </a:r>
          </a:p>
          <a:p>
            <a:endParaRPr lang="de-DE" dirty="0"/>
          </a:p>
        </p:txBody>
      </p:sp>
      <p:sp>
        <p:nvSpPr>
          <p:cNvPr id="5" name="Foliennummernplatzhalter 4"/>
          <p:cNvSpPr>
            <a:spLocks noGrp="1"/>
          </p:cNvSpPr>
          <p:nvPr>
            <p:ph type="sldNum" sz="quarter" idx="11"/>
          </p:nvPr>
        </p:nvSpPr>
        <p:spPr/>
        <p:txBody>
          <a:bodyPr/>
          <a:lstStyle/>
          <a:p>
            <a:fld id="{BCC1AD56-96A2-442A-9675-79BC3950C6C4}" type="slidenum">
              <a:rPr lang="de-DE" smtClean="0"/>
              <a:pPr/>
              <a:t>28</a:t>
            </a:fld>
            <a:endParaRPr lang="de-DE"/>
          </a:p>
        </p:txBody>
      </p:sp>
    </p:spTree>
    <p:extLst>
      <p:ext uri="{BB962C8B-B14F-4D97-AF65-F5344CB8AC3E}">
        <p14:creationId xmlns:p14="http://schemas.microsoft.com/office/powerpoint/2010/main" val="29892948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41363"/>
            <a:ext cx="4935537" cy="3700462"/>
          </a:xfrm>
        </p:spPr>
      </p:sp>
      <p:sp>
        <p:nvSpPr>
          <p:cNvPr id="3" name="Notizenplatzhalter 2"/>
          <p:cNvSpPr>
            <a:spLocks noGrp="1"/>
          </p:cNvSpPr>
          <p:nvPr>
            <p:ph type="body" idx="1"/>
          </p:nvPr>
        </p:nvSpPr>
        <p:spPr/>
        <p:txBody>
          <a:bodyPr/>
          <a:lstStyle/>
          <a:p>
            <a:r>
              <a:rPr lang="de-DE" sz="1400" dirty="0" smtClean="0"/>
              <a:t>Zu den unterstützenden Maßnahmen gehört auch das Flexibilisierungs-, Entlastungs- und Sicherungspaket 2020 bis 2034.</a:t>
            </a:r>
          </a:p>
          <a:p>
            <a:r>
              <a:rPr lang="de-DE" sz="1400" dirty="0" smtClean="0"/>
              <a:t>Teil I dieses Paketes ist die bereits vollzogene Anpassung der </a:t>
            </a:r>
            <a:r>
              <a:rPr lang="de-DE" sz="1400" dirty="0" err="1" smtClean="0"/>
              <a:t>Deputatsverordnung</a:t>
            </a:r>
            <a:r>
              <a:rPr lang="de-DE" sz="1400" dirty="0" smtClean="0"/>
              <a:t>.</a:t>
            </a:r>
          </a:p>
          <a:p>
            <a:r>
              <a:rPr lang="de-DE" sz="1400" dirty="0" smtClean="0"/>
              <a:t>Anders als beispielsweise in Baden wurde die Grenze für die Altersermäßigung im Religionsunterricht nicht angehoben und bei 55 Jahren belassen.</a:t>
            </a:r>
          </a:p>
          <a:p>
            <a:r>
              <a:rPr lang="de-DE" sz="1400" dirty="0" smtClean="0"/>
              <a:t>Die Abstufung der zu erteilenden Stunden im Verhältnis zu den Gemeindegliederzahlen wurde ebenfalls auf den seitherigen Werten belassen.</a:t>
            </a:r>
          </a:p>
          <a:p>
            <a:endParaRPr lang="de-DE" sz="1400" dirty="0"/>
          </a:p>
          <a:p>
            <a:r>
              <a:rPr lang="de-DE" sz="1400" dirty="0" smtClean="0"/>
              <a:t>Die durch den Rückgang der Rechnerisch Vollbeschäftigten im Pfarrdienst wegfallenden Religionsunterrichtstunden werden stattdessen durch die Anstellung von zusätzlichen Religionspädagoginnen und Religionspädagogen kompensiert.</a:t>
            </a:r>
            <a:endParaRPr lang="de-DE" sz="1400" dirty="0"/>
          </a:p>
        </p:txBody>
      </p:sp>
      <p:sp>
        <p:nvSpPr>
          <p:cNvPr id="5" name="Foliennummernplatzhalter 4"/>
          <p:cNvSpPr>
            <a:spLocks noGrp="1"/>
          </p:cNvSpPr>
          <p:nvPr>
            <p:ph type="sldNum" sz="quarter" idx="11"/>
          </p:nvPr>
        </p:nvSpPr>
        <p:spPr/>
        <p:txBody>
          <a:bodyPr/>
          <a:lstStyle/>
          <a:p>
            <a:fld id="{BCC1AD56-96A2-442A-9675-79BC3950C6C4}" type="slidenum">
              <a:rPr lang="de-DE" smtClean="0"/>
              <a:pPr/>
              <a:t>29</a:t>
            </a:fld>
            <a:endParaRPr lang="de-DE"/>
          </a:p>
        </p:txBody>
      </p:sp>
    </p:spTree>
    <p:extLst>
      <p:ext uri="{BB962C8B-B14F-4D97-AF65-F5344CB8AC3E}">
        <p14:creationId xmlns:p14="http://schemas.microsoft.com/office/powerpoint/2010/main" val="562081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5" name="Foliennummernplatzhalter 4"/>
          <p:cNvSpPr>
            <a:spLocks noGrp="1"/>
          </p:cNvSpPr>
          <p:nvPr>
            <p:ph type="sldNum" sz="quarter" idx="11"/>
          </p:nvPr>
        </p:nvSpPr>
        <p:spPr/>
        <p:txBody>
          <a:bodyPr/>
          <a:lstStyle/>
          <a:p>
            <a:fld id="{BCC1AD56-96A2-442A-9675-79BC3950C6C4}" type="slidenum">
              <a:rPr lang="de-DE" smtClean="0"/>
              <a:pPr/>
              <a:t>3</a:t>
            </a:fld>
            <a:endParaRPr lang="de-DE"/>
          </a:p>
        </p:txBody>
      </p:sp>
    </p:spTree>
    <p:extLst>
      <p:ext uri="{BB962C8B-B14F-4D97-AF65-F5344CB8AC3E}">
        <p14:creationId xmlns:p14="http://schemas.microsoft.com/office/powerpoint/2010/main" val="58731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smtClean="0"/>
              <a:t>Teilpaket II sieht die Anstellung von 25 zusätzlichen Religionspädagoginnen und Religionspädagogen vor.</a:t>
            </a:r>
          </a:p>
          <a:p>
            <a:endParaRPr lang="de-DE" sz="1400" dirty="0"/>
          </a:p>
          <a:p>
            <a:r>
              <a:rPr lang="de-DE" sz="1400" dirty="0" smtClean="0"/>
              <a:t>Damit werden zur einen Hälfte die nicht </a:t>
            </a:r>
            <a:r>
              <a:rPr lang="de-DE" sz="1400" dirty="0"/>
              <a:t>mehr durch den Pfarrdienst erbrachten </a:t>
            </a:r>
            <a:r>
              <a:rPr lang="de-DE" sz="1400" dirty="0" smtClean="0"/>
              <a:t>Stunden kompensiert.</a:t>
            </a:r>
          </a:p>
          <a:p>
            <a:endParaRPr lang="de-DE" sz="1400" dirty="0"/>
          </a:p>
          <a:p>
            <a:r>
              <a:rPr lang="de-DE" sz="1400" dirty="0" smtClean="0"/>
              <a:t>Zur anderen Hälfte wird damit Entlastungsvertretung durch refinanzierte Springerstunden ermöglicht (z.B. bei Urlaub außerhalb der Ferien, längeren Fortbildungen, Aufenthalten im Pastoralkolleg). </a:t>
            </a:r>
            <a:endParaRPr lang="de-DE" sz="1400" dirty="0"/>
          </a:p>
        </p:txBody>
      </p:sp>
      <p:sp>
        <p:nvSpPr>
          <p:cNvPr id="5" name="Foliennummernplatzhalter 4"/>
          <p:cNvSpPr>
            <a:spLocks noGrp="1"/>
          </p:cNvSpPr>
          <p:nvPr>
            <p:ph type="sldNum" sz="quarter" idx="11"/>
          </p:nvPr>
        </p:nvSpPr>
        <p:spPr/>
        <p:txBody>
          <a:bodyPr/>
          <a:lstStyle/>
          <a:p>
            <a:fld id="{BCC1AD56-96A2-442A-9675-79BC3950C6C4}" type="slidenum">
              <a:rPr lang="de-DE" smtClean="0"/>
              <a:pPr/>
              <a:t>30</a:t>
            </a:fld>
            <a:endParaRPr lang="de-DE"/>
          </a:p>
        </p:txBody>
      </p:sp>
    </p:spTree>
    <p:extLst>
      <p:ext uri="{BB962C8B-B14F-4D97-AF65-F5344CB8AC3E}">
        <p14:creationId xmlns:p14="http://schemas.microsoft.com/office/powerpoint/2010/main" val="8966558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77888" y="741363"/>
            <a:ext cx="4935537" cy="3700462"/>
          </a:xfrm>
        </p:spPr>
      </p:sp>
      <p:sp>
        <p:nvSpPr>
          <p:cNvPr id="3" name="Notizenplatzhalter 2"/>
          <p:cNvSpPr>
            <a:spLocks noGrp="1"/>
          </p:cNvSpPr>
          <p:nvPr>
            <p:ph type="body" idx="1"/>
          </p:nvPr>
        </p:nvSpPr>
        <p:spPr/>
        <p:txBody>
          <a:bodyPr/>
          <a:lstStyle/>
          <a:p>
            <a:r>
              <a:rPr lang="de-DE" sz="1400" dirty="0" smtClean="0"/>
              <a:t>Mit dem Teilpakten III, das derzeit noch in der Diskussion ist, sollen weitere 25 oder 30 befristete Stellen für Gemeindediakoninnen und Gemeindediakone bzw. </a:t>
            </a:r>
            <a:r>
              <a:rPr lang="de-DE" sz="1400" dirty="0"/>
              <a:t>R</a:t>
            </a:r>
            <a:r>
              <a:rPr lang="de-DE" sz="1400" dirty="0" smtClean="0"/>
              <a:t>eligionspädagoginnen und Religionspädagogen geschaffen werden.</a:t>
            </a:r>
          </a:p>
          <a:p>
            <a:endParaRPr lang="de-DE" sz="1400" dirty="0"/>
          </a:p>
          <a:p>
            <a:r>
              <a:rPr lang="de-DE" sz="1400" dirty="0" smtClean="0"/>
              <a:t>Diese sollen als Unterstützung und Entlastung in dem mehrfach beschriebenen Zeitraum (z.B. auf Folie 23) des vorübergehenden Anstiegs der </a:t>
            </a:r>
            <a:r>
              <a:rPr lang="de-DE" sz="1400" dirty="0" err="1" smtClean="0"/>
              <a:t>Pastorationszahl</a:t>
            </a:r>
            <a:r>
              <a:rPr lang="de-DE" sz="1400" dirty="0" smtClean="0"/>
              <a:t> im Pfarrdienst zusätzliche Unterstützung ermöglichen.</a:t>
            </a:r>
          </a:p>
          <a:p>
            <a:endParaRPr lang="de-DE" sz="1400" dirty="0"/>
          </a:p>
          <a:p>
            <a:r>
              <a:rPr lang="de-DE" sz="1400" dirty="0" smtClean="0"/>
              <a:t>Durch Personalplanung und </a:t>
            </a:r>
            <a:r>
              <a:rPr lang="mr-IN" sz="1400" dirty="0" smtClean="0"/>
              <a:t>–</a:t>
            </a:r>
            <a:r>
              <a:rPr lang="de-DE" sz="1400" dirty="0" err="1" smtClean="0"/>
              <a:t>steuerung</a:t>
            </a:r>
            <a:r>
              <a:rPr lang="de-DE" sz="1400" dirty="0" smtClean="0"/>
              <a:t> sollen diese Stellen zunächst stufenweise aufgebaut und dann stufenweise wieder abgebaut werden.</a:t>
            </a:r>
            <a:endParaRPr lang="de-DE" sz="1400" dirty="0"/>
          </a:p>
        </p:txBody>
      </p:sp>
      <p:sp>
        <p:nvSpPr>
          <p:cNvPr id="5" name="Foliennummernplatzhalter 4"/>
          <p:cNvSpPr>
            <a:spLocks noGrp="1"/>
          </p:cNvSpPr>
          <p:nvPr>
            <p:ph type="sldNum" sz="quarter" idx="11"/>
          </p:nvPr>
        </p:nvSpPr>
        <p:spPr/>
        <p:txBody>
          <a:bodyPr/>
          <a:lstStyle/>
          <a:p>
            <a:fld id="{BCC1AD56-96A2-442A-9675-79BC3950C6C4}" type="slidenum">
              <a:rPr lang="de-DE" smtClean="0"/>
              <a:pPr/>
              <a:t>31</a:t>
            </a:fld>
            <a:endParaRPr lang="de-DE"/>
          </a:p>
        </p:txBody>
      </p:sp>
    </p:spTree>
    <p:extLst>
      <p:ext uri="{BB962C8B-B14F-4D97-AF65-F5344CB8AC3E}">
        <p14:creationId xmlns:p14="http://schemas.microsoft.com/office/powerpoint/2010/main" val="26292335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smtClean="0"/>
              <a:t>Darüber hinaus sind weitere 30 Millionen Euro in der Diskussion, die in zwei Raten für Maßnahmen zur Unterstützung des Pfarrdienstes zur Verfügung gestellt werden sollen. Beispielsweise durch Aufstockung von Sekretariatsstunden, Schaffung von Gemeindebüros o.ä.</a:t>
            </a:r>
          </a:p>
          <a:p>
            <a:endParaRPr lang="de-DE" sz="1400" dirty="0"/>
          </a:p>
          <a:p>
            <a:r>
              <a:rPr lang="de-DE" sz="1400" dirty="0" smtClean="0"/>
              <a:t>Die derzeit bereits beschlossenen oder in der Diskussion befindlichen unterstützenden Maßnahmen summieren sich auf über 100 Millionen Euro zusätzliche Ausgaben in den kommenden Jahren.</a:t>
            </a:r>
            <a:endParaRPr lang="de-DE" sz="1400" dirty="0"/>
          </a:p>
        </p:txBody>
      </p:sp>
      <p:sp>
        <p:nvSpPr>
          <p:cNvPr id="5" name="Foliennummernplatzhalter 4"/>
          <p:cNvSpPr>
            <a:spLocks noGrp="1"/>
          </p:cNvSpPr>
          <p:nvPr>
            <p:ph type="sldNum" sz="quarter" idx="11"/>
          </p:nvPr>
        </p:nvSpPr>
        <p:spPr/>
        <p:txBody>
          <a:bodyPr/>
          <a:lstStyle/>
          <a:p>
            <a:fld id="{BCC1AD56-96A2-442A-9675-79BC3950C6C4}" type="slidenum">
              <a:rPr lang="de-DE" smtClean="0"/>
              <a:pPr/>
              <a:t>32</a:t>
            </a:fld>
            <a:endParaRPr lang="de-DE"/>
          </a:p>
        </p:txBody>
      </p:sp>
    </p:spTree>
    <p:extLst>
      <p:ext uri="{BB962C8B-B14F-4D97-AF65-F5344CB8AC3E}">
        <p14:creationId xmlns:p14="http://schemas.microsoft.com/office/powerpoint/2010/main" val="2283425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BF6F21-4918-4B57-8F7B-8C0595F807FE}" type="slidenum">
              <a:rPr lang="de-DE"/>
              <a:pPr/>
              <a:t>4</a:t>
            </a:fld>
            <a:endParaRPr lang="de-DE"/>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r>
              <a:rPr lang="de-DE" sz="1400" dirty="0" smtClean="0"/>
              <a:t>Dieser Vergleich der Landeskirchen stammt aus der aktuellen Statistik der EKD 2016.</a:t>
            </a:r>
          </a:p>
          <a:p>
            <a:r>
              <a:rPr lang="de-DE" sz="1400" dirty="0" smtClean="0"/>
              <a:t>Württemberg (letzte Zeile) hat 2,08 Millionen Gemeindeglieder und 1312 Kirchengemeinden.</a:t>
            </a:r>
          </a:p>
          <a:p>
            <a:r>
              <a:rPr lang="de-DE" sz="1400" dirty="0" smtClean="0"/>
              <a:t>Westfalen beispielsweise (vorletzte Zeile) hat bei 2,31 Millionen Gemeindeglieder nur 501 Kirchengemeinden.</a:t>
            </a:r>
          </a:p>
          <a:p>
            <a:r>
              <a:rPr lang="de-DE" sz="1400" dirty="0" smtClean="0"/>
              <a:t>Dies zeigt, dass die württembergische Landeskirche </a:t>
            </a:r>
            <a:r>
              <a:rPr lang="mr-IN" sz="1400" dirty="0" smtClean="0"/>
              <a:t>–</a:t>
            </a:r>
            <a:r>
              <a:rPr lang="de-DE" sz="1400" dirty="0" smtClean="0"/>
              <a:t> ähnlich wie die bayrische </a:t>
            </a:r>
            <a:r>
              <a:rPr lang="mr-IN" sz="1400" dirty="0" smtClean="0"/>
              <a:t>–</a:t>
            </a:r>
            <a:r>
              <a:rPr lang="de-DE" sz="1400" dirty="0" smtClean="0"/>
              <a:t> im Verhältnis zu den Gemeindegliedern kleinteilige Strukturen hat - und entsprechenden strukturellen Anpassungsbedarf.</a:t>
            </a:r>
          </a:p>
          <a:p>
            <a:endParaRPr lang="de-DE" sz="1400" dirty="0" smtClean="0"/>
          </a:p>
          <a:p>
            <a:r>
              <a:rPr lang="de-DE" sz="1400" dirty="0" smtClean="0"/>
              <a:t>Im Vergleich zur Mitteldeutschen Kirche zeigt sich aber auch, dass wir vergleichsweise gut dastehen.</a:t>
            </a:r>
            <a:endParaRPr lang="de-DE" sz="1400" dirty="0"/>
          </a:p>
        </p:txBody>
      </p:sp>
    </p:spTree>
    <p:extLst>
      <p:ext uri="{BB962C8B-B14F-4D97-AF65-F5344CB8AC3E}">
        <p14:creationId xmlns:p14="http://schemas.microsoft.com/office/powerpoint/2010/main" val="1997381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BF6F21-4918-4B57-8F7B-8C0595F807FE}" type="slidenum">
              <a:rPr lang="de-DE"/>
              <a:pPr/>
              <a:t>5</a:t>
            </a:fld>
            <a:endParaRPr lang="de-DE"/>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r>
              <a:rPr lang="de-DE" sz="1400" dirty="0" smtClean="0"/>
              <a:t>Dies ist der aktuellste EKD </a:t>
            </a:r>
            <a:r>
              <a:rPr lang="mr-IN" sz="1400" dirty="0" smtClean="0"/>
              <a:t>–</a:t>
            </a:r>
            <a:r>
              <a:rPr lang="de-DE" sz="1400" dirty="0" smtClean="0"/>
              <a:t> Vergleich zum Pfarrdienst mit dem Stichtag 31.12.2009</a:t>
            </a:r>
          </a:p>
          <a:p>
            <a:r>
              <a:rPr lang="de-DE" sz="1400" dirty="0" smtClean="0"/>
              <a:t>Auch mit einer durchschnittlichen Anzahl von knapp 1.600 Gemeindegliedern pro Pfarrstelle sind wir sehr gut positioniert. </a:t>
            </a:r>
          </a:p>
          <a:p>
            <a:r>
              <a:rPr lang="de-DE" sz="1400" dirty="0" smtClean="0"/>
              <a:t>Baden hat mit 2.144 wesentlich mehr Gemeindeglieder pro Pfarrstelle, dort gehört der Religionsunterricht wie bei uns ebenfalls zum Dienstauftrag.</a:t>
            </a:r>
          </a:p>
          <a:p>
            <a:r>
              <a:rPr lang="de-DE" sz="1400" dirty="0" smtClean="0"/>
              <a:t>Allerdings ist zu beachten, dass in Landeskirchen mit wesentlich höheren Zahlen die Pfarrerinnen und Pfarrer teilweise keinen Religionsunterricht zu erteilen haben. </a:t>
            </a:r>
          </a:p>
          <a:p>
            <a:r>
              <a:rPr lang="de-DE" sz="1400" dirty="0" smtClean="0"/>
              <a:t>Wesentlich weniger Gemeindeglieder finden sich vor allem in den Kirchen der östlichen Bundesländer mit entsprechenden Struktur- und Finanzproblemen.</a:t>
            </a:r>
            <a:endParaRPr lang="de-DE" sz="1400" dirty="0"/>
          </a:p>
        </p:txBody>
      </p:sp>
    </p:spTree>
    <p:extLst>
      <p:ext uri="{BB962C8B-B14F-4D97-AF65-F5344CB8AC3E}">
        <p14:creationId xmlns:p14="http://schemas.microsoft.com/office/powerpoint/2010/main" val="521710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BF6F21-4918-4B57-8F7B-8C0595F807FE}" type="slidenum">
              <a:rPr lang="de-DE"/>
              <a:pPr/>
              <a:t>6</a:t>
            </a:fld>
            <a:endParaRPr lang="de-DE"/>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14340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BF6F21-4918-4B57-8F7B-8C0595F807FE}" type="slidenum">
              <a:rPr lang="de-DE"/>
              <a:pPr/>
              <a:t>7</a:t>
            </a:fld>
            <a:endParaRPr lang="de-DE"/>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r>
              <a:rPr lang="de-DE" sz="1400" dirty="0" smtClean="0">
                <a:ea typeface="Arial" charset="0"/>
                <a:cs typeface="Arial" charset="0"/>
              </a:rPr>
              <a:t>Aus den geburtenstarken Jahrgängen haben viele Theologie studiert und wurden Ende der 1980er -  und Anfang der 1990er </a:t>
            </a:r>
            <a:r>
              <a:rPr lang="mr-IN" sz="1400" dirty="0" smtClean="0">
                <a:ea typeface="Arial" charset="0"/>
                <a:cs typeface="Arial" charset="0"/>
              </a:rPr>
              <a:t>–</a:t>
            </a:r>
            <a:r>
              <a:rPr lang="de-DE" sz="1400" dirty="0" smtClean="0">
                <a:ea typeface="Arial" charset="0"/>
                <a:cs typeface="Arial" charset="0"/>
              </a:rPr>
              <a:t> Jahre in den Pfarrdienst aufgenommen.</a:t>
            </a:r>
          </a:p>
          <a:p>
            <a:r>
              <a:rPr lang="de-DE" sz="1400" dirty="0" smtClean="0">
                <a:ea typeface="Arial" charset="0"/>
                <a:cs typeface="Arial" charset="0"/>
              </a:rPr>
              <a:t>Nachdem die warnende Stimme des Oberkirchenrates zunächst nicht gehört wurde, musste Mitte der 1990er </a:t>
            </a:r>
            <a:r>
              <a:rPr lang="mr-IN" sz="1400" dirty="0" smtClean="0">
                <a:ea typeface="Arial" charset="0"/>
                <a:cs typeface="Arial" charset="0"/>
              </a:rPr>
              <a:t>–</a:t>
            </a:r>
            <a:r>
              <a:rPr lang="de-DE" sz="1400" dirty="0" smtClean="0">
                <a:ea typeface="Arial" charset="0"/>
                <a:cs typeface="Arial" charset="0"/>
              </a:rPr>
              <a:t> Jahre wie auch in den anderen Landeskirchen der EKD beschlossen werden, die Aufnahmen in den Pfarrdienst deutlich zu reduzieren (innerhalb von 2 Jahren von 120 über 70 zu 30 Personen pro Jahr).</a:t>
            </a:r>
          </a:p>
          <a:p>
            <a:r>
              <a:rPr lang="de-DE" sz="1400" dirty="0" smtClean="0">
                <a:ea typeface="Arial" charset="0"/>
                <a:cs typeface="Arial" charset="0"/>
              </a:rPr>
              <a:t>Damit sich diese sehr schmerzliche und einschneidende Situation nicht wiederholt, wurde in unserer Landeskirche das Instrument der Personalstrukturplanung entwickelt, das im Vergleich zu anderen Landeskirchen der EKD eine sehr verantwortete und vorausschauende Personalpolitik ermöglicht.</a:t>
            </a:r>
          </a:p>
          <a:p>
            <a:r>
              <a:rPr lang="de-DE" sz="1400" dirty="0" smtClean="0">
                <a:ea typeface="Arial" charset="0"/>
                <a:cs typeface="Arial" charset="0"/>
              </a:rPr>
              <a:t>Durch die jährliche Überprüfung und Berechnung kann sehr schnell auf etwaige Veränderungen reagiert werden.</a:t>
            </a:r>
            <a:endParaRPr lang="de-DE" sz="1400" dirty="0">
              <a:ea typeface="Arial" charset="0"/>
              <a:cs typeface="Arial" charset="0"/>
            </a:endParaRPr>
          </a:p>
          <a:p>
            <a:endParaRPr lang="de-DE" dirty="0"/>
          </a:p>
          <a:p>
            <a:endParaRPr lang="de-DE" dirty="0" smtClean="0"/>
          </a:p>
          <a:p>
            <a:endParaRPr lang="de-DE" dirty="0"/>
          </a:p>
        </p:txBody>
      </p:sp>
    </p:spTree>
    <p:extLst>
      <p:ext uri="{BB962C8B-B14F-4D97-AF65-F5344CB8AC3E}">
        <p14:creationId xmlns:p14="http://schemas.microsoft.com/office/powerpoint/2010/main" val="1087446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BF6F21-4918-4B57-8F7B-8C0595F807FE}" type="slidenum">
              <a:rPr lang="de-DE"/>
              <a:pPr/>
              <a:t>8</a:t>
            </a:fld>
            <a:endParaRPr lang="de-DE"/>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r>
              <a:rPr lang="de-DE" sz="1400" dirty="0" smtClean="0">
                <a:ea typeface="Arial" charset="0"/>
                <a:cs typeface="Arial" charset="0"/>
              </a:rPr>
              <a:t>Eines der Ziele der Personalstrukturplanung Pfarrdienst ist, die </a:t>
            </a:r>
            <a:r>
              <a:rPr lang="de-DE" sz="1400" dirty="0" err="1" smtClean="0">
                <a:ea typeface="Arial" charset="0"/>
                <a:cs typeface="Arial" charset="0"/>
              </a:rPr>
              <a:t>Pastorationsdichte</a:t>
            </a:r>
            <a:r>
              <a:rPr lang="de-DE" sz="1400" dirty="0" smtClean="0">
                <a:ea typeface="Arial" charset="0"/>
                <a:cs typeface="Arial" charset="0"/>
              </a:rPr>
              <a:t> (Zahl der Gemeindeglieder pro vollbeschäftigte Person im </a:t>
            </a:r>
            <a:r>
              <a:rPr lang="de-DE" sz="1400" dirty="0" err="1" smtClean="0">
                <a:ea typeface="Arial" charset="0"/>
                <a:cs typeface="Arial" charset="0"/>
              </a:rPr>
              <a:t>Gemeindepfarrdienst</a:t>
            </a:r>
            <a:r>
              <a:rPr lang="de-DE" sz="1400" dirty="0" smtClean="0">
                <a:ea typeface="Arial" charset="0"/>
                <a:cs typeface="Arial" charset="0"/>
              </a:rPr>
              <a:t>) möglichst konstant zu halten. </a:t>
            </a:r>
          </a:p>
          <a:p>
            <a:r>
              <a:rPr lang="de-DE" sz="1400" dirty="0" smtClean="0">
                <a:ea typeface="Arial" charset="0"/>
                <a:cs typeface="Arial" charset="0"/>
              </a:rPr>
              <a:t>Das ist nur bedingt möglich. Der moderate Anstieg in den 2020er-Jahren ist darauf zurückzuführen, dass in diesem Jahrzehnt die starken - teilweise dreistelligen - </a:t>
            </a:r>
            <a:r>
              <a:rPr lang="de-DE" sz="1400" dirty="0">
                <a:ea typeface="Arial" charset="0"/>
                <a:cs typeface="Arial" charset="0"/>
              </a:rPr>
              <a:t>J</a:t>
            </a:r>
            <a:r>
              <a:rPr lang="de-DE" sz="1400" dirty="0" smtClean="0">
                <a:ea typeface="Arial" charset="0"/>
                <a:cs typeface="Arial" charset="0"/>
              </a:rPr>
              <a:t>ahrgänge von Pfarrerinnen und Pfarrern in den Ruhestand treten.</a:t>
            </a:r>
          </a:p>
          <a:p>
            <a:r>
              <a:rPr lang="de-DE" sz="1400" dirty="0" smtClean="0">
                <a:ea typeface="Arial" charset="0"/>
                <a:cs typeface="Arial" charset="0"/>
              </a:rPr>
              <a:t>Selbst wenn es möglich wäre, kann und darf man diese hohen Abgänge nicht völlig ausgleichen, denn dies wäre angesichts des demografisch bedingten Gemeindegliederrückgangs langfristig nicht finanzierbar. Außerdem würden sich dann die Probleme eines ungleichmäßigen Altersaufbau eine Generation später wiederholen. </a:t>
            </a:r>
          </a:p>
          <a:p>
            <a:r>
              <a:rPr lang="de-DE" sz="1400" dirty="0" smtClean="0">
                <a:ea typeface="Arial" charset="0"/>
                <a:cs typeface="Arial" charset="0"/>
              </a:rPr>
              <a:t>Die ungünstigste </a:t>
            </a:r>
            <a:r>
              <a:rPr lang="de-DE" sz="1400" dirty="0" err="1" smtClean="0">
                <a:ea typeface="Arial" charset="0"/>
                <a:cs typeface="Arial" charset="0"/>
              </a:rPr>
              <a:t>Pastorationsdichte</a:t>
            </a:r>
            <a:r>
              <a:rPr lang="de-DE" sz="1400" dirty="0" smtClean="0">
                <a:ea typeface="Arial" charset="0"/>
                <a:cs typeface="Arial" charset="0"/>
              </a:rPr>
              <a:t> wird aus gegenwärtiger Sicht ca. im Jahr 2030 </a:t>
            </a:r>
            <a:r>
              <a:rPr lang="de-DE" sz="1400" dirty="0">
                <a:ea typeface="Arial" charset="0"/>
                <a:cs typeface="Arial" charset="0"/>
              </a:rPr>
              <a:t>(</a:t>
            </a:r>
            <a:r>
              <a:rPr lang="de-DE" sz="1400" dirty="0" smtClean="0">
                <a:ea typeface="Arial" charset="0"/>
                <a:cs typeface="Arial" charset="0"/>
              </a:rPr>
              <a:t>gelb markiertes Feld) erreicht werden.</a:t>
            </a:r>
            <a:endParaRPr lang="de-DE" sz="1400" dirty="0">
              <a:ea typeface="Arial" charset="0"/>
              <a:cs typeface="Arial" charset="0"/>
            </a:endParaRPr>
          </a:p>
          <a:p>
            <a:r>
              <a:rPr lang="de-DE" sz="1400" dirty="0" smtClean="0">
                <a:ea typeface="Arial" charset="0"/>
                <a:cs typeface="Arial" charset="0"/>
              </a:rPr>
              <a:t>[Anmerkung: </a:t>
            </a:r>
            <a:br>
              <a:rPr lang="de-DE" sz="1400" dirty="0" smtClean="0">
                <a:ea typeface="Arial" charset="0"/>
                <a:cs typeface="Arial" charset="0"/>
              </a:rPr>
            </a:br>
            <a:r>
              <a:rPr lang="de-DE" sz="1400" dirty="0" smtClean="0">
                <a:ea typeface="Arial" charset="0"/>
                <a:cs typeface="Arial" charset="0"/>
              </a:rPr>
              <a:t>Die Differenz zum EKD </a:t>
            </a:r>
            <a:r>
              <a:rPr lang="mr-IN" sz="1400" dirty="0" smtClean="0">
                <a:ea typeface="Arial" charset="0"/>
                <a:cs typeface="Arial" charset="0"/>
              </a:rPr>
              <a:t>–</a:t>
            </a:r>
            <a:r>
              <a:rPr lang="de-DE" sz="1400" dirty="0" smtClean="0">
                <a:ea typeface="Arial" charset="0"/>
                <a:cs typeface="Arial" charset="0"/>
              </a:rPr>
              <a:t> Vergleich (Folie 5) hat ihren Grund darin, dass dies die aktuellen Zahlen aus der Personalstrukturplanung 2016 sind.]</a:t>
            </a:r>
            <a:endParaRPr lang="de-DE" sz="1400" dirty="0">
              <a:ea typeface="Arial" charset="0"/>
              <a:cs typeface="Arial" charset="0"/>
            </a:endParaRPr>
          </a:p>
        </p:txBody>
      </p:sp>
    </p:spTree>
    <p:extLst>
      <p:ext uri="{BB962C8B-B14F-4D97-AF65-F5344CB8AC3E}">
        <p14:creationId xmlns:p14="http://schemas.microsoft.com/office/powerpoint/2010/main" val="1634598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BF6F21-4918-4B57-8F7B-8C0595F807FE}" type="slidenum">
              <a:rPr lang="de-DE"/>
              <a:pPr/>
              <a:t>9</a:t>
            </a:fld>
            <a:endParaRPr lang="de-DE"/>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r>
              <a:rPr lang="de-DE" sz="1400" dirty="0" smtClean="0"/>
              <a:t>Das in der vorigen Folie skizzierte Problem der hohen Ruhestandszahlen der 2020er - Jahre wird hier durch die Zahlen in den dunkelgrün markierten Zellen belegt. </a:t>
            </a:r>
            <a:endParaRPr lang="de-DE" sz="1400" dirty="0"/>
          </a:p>
        </p:txBody>
      </p:sp>
    </p:spTree>
    <p:extLst>
      <p:ext uri="{BB962C8B-B14F-4D97-AF65-F5344CB8AC3E}">
        <p14:creationId xmlns:p14="http://schemas.microsoft.com/office/powerpoint/2010/main" val="2092748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Fußzeilenplatzhalter 3"/>
          <p:cNvSpPr>
            <a:spLocks noGrp="1"/>
          </p:cNvSpPr>
          <p:nvPr>
            <p:ph type="ftr" sz="quarter" idx="10"/>
          </p:nvPr>
        </p:nvSpPr>
        <p:spPr/>
        <p:txBody>
          <a:bodyPr/>
          <a:lstStyle>
            <a:lvl1pPr>
              <a:defRPr/>
            </a:lvl1pPr>
          </a:lstStyle>
          <a:p>
            <a:r>
              <a:rPr lang="de-DE" smtClean="0"/>
              <a:t>Evangelischer Oberkirchenrat Stuttgart, Oberkirchenrat Wolfgang Traub</a:t>
            </a:r>
            <a:endParaRPr lang="de-DE"/>
          </a:p>
        </p:txBody>
      </p:sp>
      <p:sp>
        <p:nvSpPr>
          <p:cNvPr id="5" name="Datumsplatzhalter 4"/>
          <p:cNvSpPr>
            <a:spLocks noGrp="1"/>
          </p:cNvSpPr>
          <p:nvPr>
            <p:ph type="dt" sz="half" idx="11"/>
          </p:nvPr>
        </p:nvSpPr>
        <p:spPr/>
        <p:txBody>
          <a:bodyPr/>
          <a:lstStyle>
            <a:lvl1pPr>
              <a:defRPr/>
            </a:lvl1pPr>
          </a:lstStyle>
          <a:p>
            <a:r>
              <a:rPr lang="de-DE" smtClean="0"/>
              <a:t>3. November 2014 </a:t>
            </a:r>
            <a:endParaRPr lang="de-DE"/>
          </a:p>
        </p:txBody>
      </p:sp>
      <p:sp>
        <p:nvSpPr>
          <p:cNvPr id="6" name="Foliennummernplatzhalter 5"/>
          <p:cNvSpPr>
            <a:spLocks noGrp="1"/>
          </p:cNvSpPr>
          <p:nvPr>
            <p:ph type="sldNum" sz="quarter" idx="12"/>
          </p:nvPr>
        </p:nvSpPr>
        <p:spPr/>
        <p:txBody>
          <a:bodyPr/>
          <a:lstStyle>
            <a:lvl1pPr>
              <a:defRPr/>
            </a:lvl1pPr>
          </a:lstStyle>
          <a:p>
            <a:r>
              <a:rPr lang="de-DE"/>
              <a:t>Seite </a:t>
            </a:r>
            <a:fld id="{B056AEA0-5EA2-4A77-8189-6F3E275FEA1E}" type="slidenum">
              <a:rPr lang="de-DE"/>
              <a:pPr/>
              <a:t>‹Nr.›</a:t>
            </a:fld>
            <a:endParaRPr lang="de-DE"/>
          </a:p>
        </p:txBody>
      </p:sp>
    </p:spTree>
    <p:extLst>
      <p:ext uri="{BB962C8B-B14F-4D97-AF65-F5344CB8AC3E}">
        <p14:creationId xmlns:p14="http://schemas.microsoft.com/office/powerpoint/2010/main" val="3111183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r>
              <a:rPr lang="de-DE" smtClean="0"/>
              <a:t>Evangelischer Oberkirchenrat Stuttgart, Oberkirchenrat Wolfgang Traub</a:t>
            </a:r>
            <a:endParaRPr lang="de-DE"/>
          </a:p>
        </p:txBody>
      </p:sp>
      <p:sp>
        <p:nvSpPr>
          <p:cNvPr id="5" name="Datumsplatzhalter 4"/>
          <p:cNvSpPr>
            <a:spLocks noGrp="1"/>
          </p:cNvSpPr>
          <p:nvPr>
            <p:ph type="dt" sz="half" idx="11"/>
          </p:nvPr>
        </p:nvSpPr>
        <p:spPr/>
        <p:txBody>
          <a:bodyPr/>
          <a:lstStyle>
            <a:lvl1pPr>
              <a:defRPr/>
            </a:lvl1pPr>
          </a:lstStyle>
          <a:p>
            <a:r>
              <a:rPr lang="de-DE" smtClean="0"/>
              <a:t>3. November 2014 </a:t>
            </a:r>
            <a:endParaRPr lang="de-DE"/>
          </a:p>
        </p:txBody>
      </p:sp>
      <p:sp>
        <p:nvSpPr>
          <p:cNvPr id="6" name="Foliennummernplatzhalter 5"/>
          <p:cNvSpPr>
            <a:spLocks noGrp="1"/>
          </p:cNvSpPr>
          <p:nvPr>
            <p:ph type="sldNum" sz="quarter" idx="12"/>
          </p:nvPr>
        </p:nvSpPr>
        <p:spPr/>
        <p:txBody>
          <a:bodyPr/>
          <a:lstStyle>
            <a:lvl1pPr>
              <a:defRPr/>
            </a:lvl1pPr>
          </a:lstStyle>
          <a:p>
            <a:r>
              <a:rPr lang="de-DE"/>
              <a:t>Seite </a:t>
            </a:r>
            <a:fld id="{DC340B5C-E428-4F84-B1DD-F4AF2E797CE4}" type="slidenum">
              <a:rPr lang="de-DE"/>
              <a:pPr/>
              <a:t>‹Nr.›</a:t>
            </a:fld>
            <a:endParaRPr lang="de-DE"/>
          </a:p>
        </p:txBody>
      </p:sp>
    </p:spTree>
    <p:extLst>
      <p:ext uri="{BB962C8B-B14F-4D97-AF65-F5344CB8AC3E}">
        <p14:creationId xmlns:p14="http://schemas.microsoft.com/office/powerpoint/2010/main" val="1380298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61138" y="188913"/>
            <a:ext cx="2125662" cy="59372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79388" y="188913"/>
            <a:ext cx="6229350" cy="59372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r>
              <a:rPr lang="de-DE" smtClean="0"/>
              <a:t>Evangelischer Oberkirchenrat Stuttgart, Oberkirchenrat Wolfgang Traub</a:t>
            </a:r>
            <a:endParaRPr lang="de-DE"/>
          </a:p>
        </p:txBody>
      </p:sp>
      <p:sp>
        <p:nvSpPr>
          <p:cNvPr id="5" name="Datumsplatzhalter 4"/>
          <p:cNvSpPr>
            <a:spLocks noGrp="1"/>
          </p:cNvSpPr>
          <p:nvPr>
            <p:ph type="dt" sz="half" idx="11"/>
          </p:nvPr>
        </p:nvSpPr>
        <p:spPr/>
        <p:txBody>
          <a:bodyPr/>
          <a:lstStyle>
            <a:lvl1pPr>
              <a:defRPr/>
            </a:lvl1pPr>
          </a:lstStyle>
          <a:p>
            <a:r>
              <a:rPr lang="de-DE" smtClean="0"/>
              <a:t>3. November 2014 </a:t>
            </a:r>
            <a:endParaRPr lang="de-DE"/>
          </a:p>
        </p:txBody>
      </p:sp>
      <p:sp>
        <p:nvSpPr>
          <p:cNvPr id="6" name="Foliennummernplatzhalter 5"/>
          <p:cNvSpPr>
            <a:spLocks noGrp="1"/>
          </p:cNvSpPr>
          <p:nvPr>
            <p:ph type="sldNum" sz="quarter" idx="12"/>
          </p:nvPr>
        </p:nvSpPr>
        <p:spPr/>
        <p:txBody>
          <a:bodyPr/>
          <a:lstStyle>
            <a:lvl1pPr>
              <a:defRPr/>
            </a:lvl1pPr>
          </a:lstStyle>
          <a:p>
            <a:r>
              <a:rPr lang="de-DE"/>
              <a:t>Seite </a:t>
            </a:r>
            <a:fld id="{225D2E2A-22AA-42FD-AC5C-3600629B8E50}" type="slidenum">
              <a:rPr lang="de-DE"/>
              <a:pPr/>
              <a:t>‹Nr.›</a:t>
            </a:fld>
            <a:endParaRPr lang="de-DE"/>
          </a:p>
        </p:txBody>
      </p:sp>
    </p:spTree>
    <p:extLst>
      <p:ext uri="{BB962C8B-B14F-4D97-AF65-F5344CB8AC3E}">
        <p14:creationId xmlns:p14="http://schemas.microsoft.com/office/powerpoint/2010/main" val="2045626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r>
              <a:rPr lang="de-DE" smtClean="0"/>
              <a:t>Evangelischer Oberkirchenrat Stuttgart, Oberkirchenrat Wolfgang Traub</a:t>
            </a:r>
            <a:endParaRPr lang="de-DE"/>
          </a:p>
        </p:txBody>
      </p:sp>
      <p:sp>
        <p:nvSpPr>
          <p:cNvPr id="5" name="Datumsplatzhalter 4"/>
          <p:cNvSpPr>
            <a:spLocks noGrp="1"/>
          </p:cNvSpPr>
          <p:nvPr>
            <p:ph type="dt" sz="half" idx="11"/>
          </p:nvPr>
        </p:nvSpPr>
        <p:spPr/>
        <p:txBody>
          <a:bodyPr/>
          <a:lstStyle>
            <a:lvl1pPr>
              <a:defRPr/>
            </a:lvl1pPr>
          </a:lstStyle>
          <a:p>
            <a:r>
              <a:rPr lang="de-DE" smtClean="0"/>
              <a:t>3. November 2014 </a:t>
            </a:r>
            <a:endParaRPr lang="de-DE"/>
          </a:p>
        </p:txBody>
      </p:sp>
      <p:sp>
        <p:nvSpPr>
          <p:cNvPr id="6" name="Foliennummernplatzhalter 5"/>
          <p:cNvSpPr>
            <a:spLocks noGrp="1"/>
          </p:cNvSpPr>
          <p:nvPr>
            <p:ph type="sldNum" sz="quarter" idx="12"/>
          </p:nvPr>
        </p:nvSpPr>
        <p:spPr/>
        <p:txBody>
          <a:bodyPr/>
          <a:lstStyle>
            <a:lvl1pPr>
              <a:defRPr/>
            </a:lvl1pPr>
          </a:lstStyle>
          <a:p>
            <a:r>
              <a:rPr lang="de-DE"/>
              <a:t>Seite </a:t>
            </a:r>
            <a:fld id="{8F010F7C-4164-4BDA-A25B-8634A0E290C1}" type="slidenum">
              <a:rPr lang="de-DE"/>
              <a:pPr/>
              <a:t>‹Nr.›</a:t>
            </a:fld>
            <a:endParaRPr lang="de-DE"/>
          </a:p>
        </p:txBody>
      </p:sp>
    </p:spTree>
    <p:extLst>
      <p:ext uri="{BB962C8B-B14F-4D97-AF65-F5344CB8AC3E}">
        <p14:creationId xmlns:p14="http://schemas.microsoft.com/office/powerpoint/2010/main" val="2668593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Fußzeilenplatzhalter 3"/>
          <p:cNvSpPr>
            <a:spLocks noGrp="1"/>
          </p:cNvSpPr>
          <p:nvPr>
            <p:ph type="ftr" sz="quarter" idx="10"/>
          </p:nvPr>
        </p:nvSpPr>
        <p:spPr/>
        <p:txBody>
          <a:bodyPr/>
          <a:lstStyle>
            <a:lvl1pPr>
              <a:defRPr/>
            </a:lvl1pPr>
          </a:lstStyle>
          <a:p>
            <a:r>
              <a:rPr lang="de-DE" smtClean="0"/>
              <a:t>Evangelischer Oberkirchenrat Stuttgart, Oberkirchenrat Wolfgang Traub</a:t>
            </a:r>
            <a:endParaRPr lang="de-DE"/>
          </a:p>
        </p:txBody>
      </p:sp>
      <p:sp>
        <p:nvSpPr>
          <p:cNvPr id="5" name="Datumsplatzhalter 4"/>
          <p:cNvSpPr>
            <a:spLocks noGrp="1"/>
          </p:cNvSpPr>
          <p:nvPr>
            <p:ph type="dt" sz="half" idx="11"/>
          </p:nvPr>
        </p:nvSpPr>
        <p:spPr/>
        <p:txBody>
          <a:bodyPr/>
          <a:lstStyle>
            <a:lvl1pPr>
              <a:defRPr/>
            </a:lvl1pPr>
          </a:lstStyle>
          <a:p>
            <a:r>
              <a:rPr lang="de-DE" smtClean="0"/>
              <a:t>3. November 2014 </a:t>
            </a:r>
            <a:endParaRPr lang="de-DE"/>
          </a:p>
        </p:txBody>
      </p:sp>
      <p:sp>
        <p:nvSpPr>
          <p:cNvPr id="6" name="Foliennummernplatzhalter 5"/>
          <p:cNvSpPr>
            <a:spLocks noGrp="1"/>
          </p:cNvSpPr>
          <p:nvPr>
            <p:ph type="sldNum" sz="quarter" idx="12"/>
          </p:nvPr>
        </p:nvSpPr>
        <p:spPr/>
        <p:txBody>
          <a:bodyPr/>
          <a:lstStyle>
            <a:lvl1pPr>
              <a:defRPr/>
            </a:lvl1pPr>
          </a:lstStyle>
          <a:p>
            <a:r>
              <a:rPr lang="de-DE"/>
              <a:t>Seite </a:t>
            </a:r>
            <a:fld id="{38C573D1-69D3-4B0C-9A7A-CF14A01B8E17}" type="slidenum">
              <a:rPr lang="de-DE"/>
              <a:pPr/>
              <a:t>‹Nr.›</a:t>
            </a:fld>
            <a:endParaRPr lang="de-DE"/>
          </a:p>
        </p:txBody>
      </p:sp>
    </p:spTree>
    <p:extLst>
      <p:ext uri="{BB962C8B-B14F-4D97-AF65-F5344CB8AC3E}">
        <p14:creationId xmlns:p14="http://schemas.microsoft.com/office/powerpoint/2010/main" val="4103784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ußzeilenplatzhalter 4"/>
          <p:cNvSpPr>
            <a:spLocks noGrp="1"/>
          </p:cNvSpPr>
          <p:nvPr>
            <p:ph type="ftr" sz="quarter" idx="10"/>
          </p:nvPr>
        </p:nvSpPr>
        <p:spPr/>
        <p:txBody>
          <a:bodyPr/>
          <a:lstStyle>
            <a:lvl1pPr>
              <a:defRPr/>
            </a:lvl1pPr>
          </a:lstStyle>
          <a:p>
            <a:r>
              <a:rPr lang="de-DE" smtClean="0"/>
              <a:t>Evangelischer Oberkirchenrat Stuttgart, Oberkirchenrat Wolfgang Traub</a:t>
            </a:r>
            <a:endParaRPr lang="de-DE"/>
          </a:p>
        </p:txBody>
      </p:sp>
      <p:sp>
        <p:nvSpPr>
          <p:cNvPr id="6" name="Datumsplatzhalter 5"/>
          <p:cNvSpPr>
            <a:spLocks noGrp="1"/>
          </p:cNvSpPr>
          <p:nvPr>
            <p:ph type="dt" sz="half" idx="11"/>
          </p:nvPr>
        </p:nvSpPr>
        <p:spPr/>
        <p:txBody>
          <a:bodyPr/>
          <a:lstStyle>
            <a:lvl1pPr>
              <a:defRPr/>
            </a:lvl1pPr>
          </a:lstStyle>
          <a:p>
            <a:r>
              <a:rPr lang="de-DE" smtClean="0"/>
              <a:t>3. November 2014 </a:t>
            </a:r>
            <a:endParaRPr lang="de-DE"/>
          </a:p>
        </p:txBody>
      </p:sp>
      <p:sp>
        <p:nvSpPr>
          <p:cNvPr id="7" name="Foliennummernplatzhalter 6"/>
          <p:cNvSpPr>
            <a:spLocks noGrp="1"/>
          </p:cNvSpPr>
          <p:nvPr>
            <p:ph type="sldNum" sz="quarter" idx="12"/>
          </p:nvPr>
        </p:nvSpPr>
        <p:spPr/>
        <p:txBody>
          <a:bodyPr/>
          <a:lstStyle>
            <a:lvl1pPr>
              <a:defRPr/>
            </a:lvl1pPr>
          </a:lstStyle>
          <a:p>
            <a:r>
              <a:rPr lang="de-DE"/>
              <a:t>Seite </a:t>
            </a:r>
            <a:fld id="{D8BD7375-B021-4CAE-84E0-C623502299B4}" type="slidenum">
              <a:rPr lang="de-DE"/>
              <a:pPr/>
              <a:t>‹Nr.›</a:t>
            </a:fld>
            <a:endParaRPr lang="de-DE"/>
          </a:p>
        </p:txBody>
      </p:sp>
    </p:spTree>
    <p:extLst>
      <p:ext uri="{BB962C8B-B14F-4D97-AF65-F5344CB8AC3E}">
        <p14:creationId xmlns:p14="http://schemas.microsoft.com/office/powerpoint/2010/main" val="3410697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ußzeilenplatzhalter 6"/>
          <p:cNvSpPr>
            <a:spLocks noGrp="1"/>
          </p:cNvSpPr>
          <p:nvPr>
            <p:ph type="ftr" sz="quarter" idx="10"/>
          </p:nvPr>
        </p:nvSpPr>
        <p:spPr/>
        <p:txBody>
          <a:bodyPr/>
          <a:lstStyle>
            <a:lvl1pPr>
              <a:defRPr/>
            </a:lvl1pPr>
          </a:lstStyle>
          <a:p>
            <a:r>
              <a:rPr lang="de-DE" smtClean="0"/>
              <a:t>Evangelischer Oberkirchenrat Stuttgart, Oberkirchenrat Wolfgang Traub</a:t>
            </a:r>
            <a:endParaRPr lang="de-DE"/>
          </a:p>
        </p:txBody>
      </p:sp>
      <p:sp>
        <p:nvSpPr>
          <p:cNvPr id="8" name="Datumsplatzhalter 7"/>
          <p:cNvSpPr>
            <a:spLocks noGrp="1"/>
          </p:cNvSpPr>
          <p:nvPr>
            <p:ph type="dt" sz="half" idx="11"/>
          </p:nvPr>
        </p:nvSpPr>
        <p:spPr/>
        <p:txBody>
          <a:bodyPr/>
          <a:lstStyle>
            <a:lvl1pPr>
              <a:defRPr/>
            </a:lvl1pPr>
          </a:lstStyle>
          <a:p>
            <a:r>
              <a:rPr lang="de-DE" smtClean="0"/>
              <a:t>3. November 2014 </a:t>
            </a:r>
            <a:endParaRPr lang="de-DE"/>
          </a:p>
        </p:txBody>
      </p:sp>
      <p:sp>
        <p:nvSpPr>
          <p:cNvPr id="9" name="Foliennummernplatzhalter 8"/>
          <p:cNvSpPr>
            <a:spLocks noGrp="1"/>
          </p:cNvSpPr>
          <p:nvPr>
            <p:ph type="sldNum" sz="quarter" idx="12"/>
          </p:nvPr>
        </p:nvSpPr>
        <p:spPr/>
        <p:txBody>
          <a:bodyPr/>
          <a:lstStyle>
            <a:lvl1pPr>
              <a:defRPr/>
            </a:lvl1pPr>
          </a:lstStyle>
          <a:p>
            <a:r>
              <a:rPr lang="de-DE"/>
              <a:t>Seite </a:t>
            </a:r>
            <a:fld id="{CD7F32D9-494C-42FF-80A0-CB7EEAC425C2}" type="slidenum">
              <a:rPr lang="de-DE"/>
              <a:pPr/>
              <a:t>‹Nr.›</a:t>
            </a:fld>
            <a:endParaRPr lang="de-DE"/>
          </a:p>
        </p:txBody>
      </p:sp>
    </p:spTree>
    <p:extLst>
      <p:ext uri="{BB962C8B-B14F-4D97-AF65-F5344CB8AC3E}">
        <p14:creationId xmlns:p14="http://schemas.microsoft.com/office/powerpoint/2010/main" val="983217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ußzeilenplatzhalter 2"/>
          <p:cNvSpPr>
            <a:spLocks noGrp="1"/>
          </p:cNvSpPr>
          <p:nvPr>
            <p:ph type="ftr" sz="quarter" idx="10"/>
          </p:nvPr>
        </p:nvSpPr>
        <p:spPr/>
        <p:txBody>
          <a:bodyPr/>
          <a:lstStyle>
            <a:lvl1pPr>
              <a:defRPr/>
            </a:lvl1pPr>
          </a:lstStyle>
          <a:p>
            <a:r>
              <a:rPr lang="de-DE" smtClean="0"/>
              <a:t>Evangelischer Oberkirchenrat Stuttgart, Oberkirchenrat Wolfgang Traub</a:t>
            </a:r>
            <a:endParaRPr lang="de-DE"/>
          </a:p>
        </p:txBody>
      </p:sp>
      <p:sp>
        <p:nvSpPr>
          <p:cNvPr id="4" name="Datumsplatzhalter 3"/>
          <p:cNvSpPr>
            <a:spLocks noGrp="1"/>
          </p:cNvSpPr>
          <p:nvPr>
            <p:ph type="dt" sz="half" idx="11"/>
          </p:nvPr>
        </p:nvSpPr>
        <p:spPr/>
        <p:txBody>
          <a:bodyPr/>
          <a:lstStyle>
            <a:lvl1pPr>
              <a:defRPr/>
            </a:lvl1pPr>
          </a:lstStyle>
          <a:p>
            <a:r>
              <a:rPr lang="de-DE" smtClean="0"/>
              <a:t>3. November 2014 </a:t>
            </a:r>
            <a:endParaRPr lang="de-DE"/>
          </a:p>
        </p:txBody>
      </p:sp>
      <p:sp>
        <p:nvSpPr>
          <p:cNvPr id="5" name="Foliennummernplatzhalter 4"/>
          <p:cNvSpPr>
            <a:spLocks noGrp="1"/>
          </p:cNvSpPr>
          <p:nvPr>
            <p:ph type="sldNum" sz="quarter" idx="12"/>
          </p:nvPr>
        </p:nvSpPr>
        <p:spPr/>
        <p:txBody>
          <a:bodyPr/>
          <a:lstStyle>
            <a:lvl1pPr>
              <a:defRPr/>
            </a:lvl1pPr>
          </a:lstStyle>
          <a:p>
            <a:r>
              <a:rPr lang="de-DE"/>
              <a:t>Seite </a:t>
            </a:r>
            <a:fld id="{29264D73-0A53-431E-A6BA-42209C2F9DAC}" type="slidenum">
              <a:rPr lang="de-DE"/>
              <a:pPr/>
              <a:t>‹Nr.›</a:t>
            </a:fld>
            <a:endParaRPr lang="de-DE"/>
          </a:p>
        </p:txBody>
      </p:sp>
    </p:spTree>
    <p:extLst>
      <p:ext uri="{BB962C8B-B14F-4D97-AF65-F5344CB8AC3E}">
        <p14:creationId xmlns:p14="http://schemas.microsoft.com/office/powerpoint/2010/main" val="1269534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de-DE" smtClean="0"/>
              <a:t>Evangelischer Oberkirchenrat Stuttgart, Oberkirchenrat Wolfgang Traub</a:t>
            </a:r>
            <a:endParaRPr lang="de-DE"/>
          </a:p>
        </p:txBody>
      </p:sp>
      <p:sp>
        <p:nvSpPr>
          <p:cNvPr id="3" name="Datumsplatzhalter 2"/>
          <p:cNvSpPr>
            <a:spLocks noGrp="1"/>
          </p:cNvSpPr>
          <p:nvPr>
            <p:ph type="dt" sz="half" idx="11"/>
          </p:nvPr>
        </p:nvSpPr>
        <p:spPr/>
        <p:txBody>
          <a:bodyPr/>
          <a:lstStyle>
            <a:lvl1pPr>
              <a:defRPr/>
            </a:lvl1pPr>
          </a:lstStyle>
          <a:p>
            <a:r>
              <a:rPr lang="de-DE" smtClean="0"/>
              <a:t>3. November 2014 </a:t>
            </a:r>
            <a:endParaRPr lang="de-DE"/>
          </a:p>
        </p:txBody>
      </p:sp>
      <p:sp>
        <p:nvSpPr>
          <p:cNvPr id="4" name="Foliennummernplatzhalter 3"/>
          <p:cNvSpPr>
            <a:spLocks noGrp="1"/>
          </p:cNvSpPr>
          <p:nvPr>
            <p:ph type="sldNum" sz="quarter" idx="12"/>
          </p:nvPr>
        </p:nvSpPr>
        <p:spPr/>
        <p:txBody>
          <a:bodyPr/>
          <a:lstStyle>
            <a:lvl1pPr>
              <a:defRPr/>
            </a:lvl1pPr>
          </a:lstStyle>
          <a:p>
            <a:r>
              <a:rPr lang="de-DE"/>
              <a:t>Seite </a:t>
            </a:r>
            <a:fld id="{94CB5447-F669-40C3-9937-F1B1F481A4FB}" type="slidenum">
              <a:rPr lang="de-DE"/>
              <a:pPr/>
              <a:t>‹Nr.›</a:t>
            </a:fld>
            <a:endParaRPr lang="de-DE"/>
          </a:p>
        </p:txBody>
      </p:sp>
    </p:spTree>
    <p:extLst>
      <p:ext uri="{BB962C8B-B14F-4D97-AF65-F5344CB8AC3E}">
        <p14:creationId xmlns:p14="http://schemas.microsoft.com/office/powerpoint/2010/main" val="2601486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ußzeilenplatzhalter 4"/>
          <p:cNvSpPr>
            <a:spLocks noGrp="1"/>
          </p:cNvSpPr>
          <p:nvPr>
            <p:ph type="ftr" sz="quarter" idx="10"/>
          </p:nvPr>
        </p:nvSpPr>
        <p:spPr/>
        <p:txBody>
          <a:bodyPr/>
          <a:lstStyle>
            <a:lvl1pPr>
              <a:defRPr/>
            </a:lvl1pPr>
          </a:lstStyle>
          <a:p>
            <a:r>
              <a:rPr lang="de-DE" smtClean="0"/>
              <a:t>Evangelischer Oberkirchenrat Stuttgart, Oberkirchenrat Wolfgang Traub</a:t>
            </a:r>
            <a:endParaRPr lang="de-DE"/>
          </a:p>
        </p:txBody>
      </p:sp>
      <p:sp>
        <p:nvSpPr>
          <p:cNvPr id="6" name="Datumsplatzhalter 5"/>
          <p:cNvSpPr>
            <a:spLocks noGrp="1"/>
          </p:cNvSpPr>
          <p:nvPr>
            <p:ph type="dt" sz="half" idx="11"/>
          </p:nvPr>
        </p:nvSpPr>
        <p:spPr/>
        <p:txBody>
          <a:bodyPr/>
          <a:lstStyle>
            <a:lvl1pPr>
              <a:defRPr/>
            </a:lvl1pPr>
          </a:lstStyle>
          <a:p>
            <a:r>
              <a:rPr lang="de-DE" smtClean="0"/>
              <a:t>3. November 2014 </a:t>
            </a:r>
            <a:endParaRPr lang="de-DE"/>
          </a:p>
        </p:txBody>
      </p:sp>
      <p:sp>
        <p:nvSpPr>
          <p:cNvPr id="7" name="Foliennummernplatzhalter 6"/>
          <p:cNvSpPr>
            <a:spLocks noGrp="1"/>
          </p:cNvSpPr>
          <p:nvPr>
            <p:ph type="sldNum" sz="quarter" idx="12"/>
          </p:nvPr>
        </p:nvSpPr>
        <p:spPr/>
        <p:txBody>
          <a:bodyPr/>
          <a:lstStyle>
            <a:lvl1pPr>
              <a:defRPr/>
            </a:lvl1pPr>
          </a:lstStyle>
          <a:p>
            <a:r>
              <a:rPr lang="de-DE"/>
              <a:t>Seite </a:t>
            </a:r>
            <a:fld id="{FD8EE76B-E5F0-4739-B266-56679CB18DFA}" type="slidenum">
              <a:rPr lang="de-DE"/>
              <a:pPr/>
              <a:t>‹Nr.›</a:t>
            </a:fld>
            <a:endParaRPr lang="de-DE"/>
          </a:p>
        </p:txBody>
      </p:sp>
    </p:spTree>
    <p:extLst>
      <p:ext uri="{BB962C8B-B14F-4D97-AF65-F5344CB8AC3E}">
        <p14:creationId xmlns:p14="http://schemas.microsoft.com/office/powerpoint/2010/main" val="482715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ußzeilenplatzhalter 4"/>
          <p:cNvSpPr>
            <a:spLocks noGrp="1"/>
          </p:cNvSpPr>
          <p:nvPr>
            <p:ph type="ftr" sz="quarter" idx="10"/>
          </p:nvPr>
        </p:nvSpPr>
        <p:spPr/>
        <p:txBody>
          <a:bodyPr/>
          <a:lstStyle>
            <a:lvl1pPr>
              <a:defRPr/>
            </a:lvl1pPr>
          </a:lstStyle>
          <a:p>
            <a:r>
              <a:rPr lang="de-DE" smtClean="0"/>
              <a:t>Evangelischer Oberkirchenrat Stuttgart, Oberkirchenrat Wolfgang Traub</a:t>
            </a:r>
            <a:endParaRPr lang="de-DE"/>
          </a:p>
        </p:txBody>
      </p:sp>
      <p:sp>
        <p:nvSpPr>
          <p:cNvPr id="6" name="Datumsplatzhalter 5"/>
          <p:cNvSpPr>
            <a:spLocks noGrp="1"/>
          </p:cNvSpPr>
          <p:nvPr>
            <p:ph type="dt" sz="half" idx="11"/>
          </p:nvPr>
        </p:nvSpPr>
        <p:spPr/>
        <p:txBody>
          <a:bodyPr/>
          <a:lstStyle>
            <a:lvl1pPr>
              <a:defRPr/>
            </a:lvl1pPr>
          </a:lstStyle>
          <a:p>
            <a:r>
              <a:rPr lang="de-DE" smtClean="0"/>
              <a:t>3. November 2014 </a:t>
            </a:r>
            <a:endParaRPr lang="de-DE"/>
          </a:p>
        </p:txBody>
      </p:sp>
      <p:sp>
        <p:nvSpPr>
          <p:cNvPr id="7" name="Foliennummernplatzhalter 6"/>
          <p:cNvSpPr>
            <a:spLocks noGrp="1"/>
          </p:cNvSpPr>
          <p:nvPr>
            <p:ph type="sldNum" sz="quarter" idx="12"/>
          </p:nvPr>
        </p:nvSpPr>
        <p:spPr/>
        <p:txBody>
          <a:bodyPr/>
          <a:lstStyle>
            <a:lvl1pPr>
              <a:defRPr/>
            </a:lvl1pPr>
          </a:lstStyle>
          <a:p>
            <a:r>
              <a:rPr lang="de-DE"/>
              <a:t>Seite </a:t>
            </a:r>
            <a:fld id="{C82D9714-54D9-40FC-AF75-902EA194BB68}" type="slidenum">
              <a:rPr lang="de-DE"/>
              <a:pPr/>
              <a:t>‹Nr.›</a:t>
            </a:fld>
            <a:endParaRPr lang="de-DE"/>
          </a:p>
        </p:txBody>
      </p:sp>
    </p:spTree>
    <p:extLst>
      <p:ext uri="{BB962C8B-B14F-4D97-AF65-F5344CB8AC3E}">
        <p14:creationId xmlns:p14="http://schemas.microsoft.com/office/powerpoint/2010/main" val="28608076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pic>
        <p:nvPicPr>
          <p:cNvPr id="1031" name="Picture 7" descr="ELK-WU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96188" y="44450"/>
            <a:ext cx="1296987" cy="65563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Grp="1" noChangeArrowheads="1"/>
          </p:cNvSpPr>
          <p:nvPr>
            <p:ph type="title"/>
          </p:nvPr>
        </p:nvSpPr>
        <p:spPr bwMode="auto">
          <a:xfrm>
            <a:off x="179388" y="188913"/>
            <a:ext cx="72009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grpSp>
        <p:nvGrpSpPr>
          <p:cNvPr id="1033" name="Group 9"/>
          <p:cNvGrpSpPr>
            <a:grpSpLocks/>
          </p:cNvGrpSpPr>
          <p:nvPr/>
        </p:nvGrpSpPr>
        <p:grpSpPr bwMode="auto">
          <a:xfrm>
            <a:off x="179388" y="6597650"/>
            <a:ext cx="5832475" cy="107950"/>
            <a:chOff x="113" y="4224"/>
            <a:chExt cx="3674" cy="68"/>
          </a:xfrm>
        </p:grpSpPr>
        <p:sp>
          <p:nvSpPr>
            <p:cNvPr id="1034" name="Line 10"/>
            <p:cNvSpPr>
              <a:spLocks noChangeShapeType="1"/>
            </p:cNvSpPr>
            <p:nvPr userDrawn="1"/>
          </p:nvSpPr>
          <p:spPr bwMode="auto">
            <a:xfrm>
              <a:off x="113" y="4292"/>
              <a:ext cx="3674" cy="0"/>
            </a:xfrm>
            <a:prstGeom prst="line">
              <a:avLst/>
            </a:prstGeom>
            <a:noFill/>
            <a:ln w="9525">
              <a:solidFill>
                <a:srgbClr val="B028B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5" name="Rectangle 11"/>
            <p:cNvSpPr>
              <a:spLocks noChangeArrowheads="1"/>
            </p:cNvSpPr>
            <p:nvPr userDrawn="1"/>
          </p:nvSpPr>
          <p:spPr bwMode="auto">
            <a:xfrm>
              <a:off x="3719" y="4224"/>
              <a:ext cx="68" cy="68"/>
            </a:xfrm>
            <a:prstGeom prst="rect">
              <a:avLst/>
            </a:prstGeom>
            <a:solidFill>
              <a:srgbClr val="B028B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1036" name="Rectangle 12"/>
          <p:cNvSpPr>
            <a:spLocks noGrp="1" noChangeArrowheads="1"/>
          </p:cNvSpPr>
          <p:nvPr>
            <p:ph type="ftr" sz="quarter" idx="3"/>
          </p:nvPr>
        </p:nvSpPr>
        <p:spPr bwMode="auto">
          <a:xfrm>
            <a:off x="250825" y="6453188"/>
            <a:ext cx="561657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Arial Narrow" pitchFamily="34" charset="0"/>
              </a:defRPr>
            </a:lvl1pPr>
          </a:lstStyle>
          <a:p>
            <a:r>
              <a:rPr lang="de-DE" smtClean="0"/>
              <a:t>Evangelischer Oberkirchenrat Stuttgart, Oberkirchenrat Wolfgang Traub</a:t>
            </a:r>
            <a:endParaRPr lang="de-DE"/>
          </a:p>
        </p:txBody>
      </p:sp>
      <p:grpSp>
        <p:nvGrpSpPr>
          <p:cNvPr id="1037" name="Group 13"/>
          <p:cNvGrpSpPr>
            <a:grpSpLocks/>
          </p:cNvGrpSpPr>
          <p:nvPr/>
        </p:nvGrpSpPr>
        <p:grpSpPr bwMode="auto">
          <a:xfrm>
            <a:off x="6516688" y="6597650"/>
            <a:ext cx="1122362" cy="107950"/>
            <a:chOff x="4037" y="3362"/>
            <a:chExt cx="707" cy="68"/>
          </a:xfrm>
        </p:grpSpPr>
        <p:sp>
          <p:nvSpPr>
            <p:cNvPr id="1038" name="Line 14"/>
            <p:cNvSpPr>
              <a:spLocks noChangeShapeType="1"/>
            </p:cNvSpPr>
            <p:nvPr/>
          </p:nvSpPr>
          <p:spPr bwMode="auto">
            <a:xfrm>
              <a:off x="4037" y="3430"/>
              <a:ext cx="703" cy="0"/>
            </a:xfrm>
            <a:prstGeom prst="line">
              <a:avLst/>
            </a:prstGeom>
            <a:noFill/>
            <a:ln w="9525">
              <a:solidFill>
                <a:srgbClr val="B028B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9" name="Rectangle 15"/>
            <p:cNvSpPr>
              <a:spLocks noChangeArrowheads="1"/>
            </p:cNvSpPr>
            <p:nvPr/>
          </p:nvSpPr>
          <p:spPr bwMode="auto">
            <a:xfrm>
              <a:off x="4676" y="3362"/>
              <a:ext cx="68" cy="68"/>
            </a:xfrm>
            <a:prstGeom prst="rect">
              <a:avLst/>
            </a:prstGeom>
            <a:solidFill>
              <a:srgbClr val="B028B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1040" name="Rectangle 16"/>
          <p:cNvSpPr>
            <a:spLocks noGrp="1" noChangeArrowheads="1"/>
          </p:cNvSpPr>
          <p:nvPr>
            <p:ph type="dt" sz="half" idx="2"/>
          </p:nvPr>
        </p:nvSpPr>
        <p:spPr bwMode="auto">
          <a:xfrm>
            <a:off x="6011863" y="6454775"/>
            <a:ext cx="1485900"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Arial Narrow" pitchFamily="34" charset="0"/>
              </a:defRPr>
            </a:lvl1pPr>
          </a:lstStyle>
          <a:p>
            <a:r>
              <a:rPr lang="de-DE" smtClean="0"/>
              <a:t>3. November 2014 </a:t>
            </a:r>
            <a:endParaRPr lang="de-DE"/>
          </a:p>
        </p:txBody>
      </p:sp>
      <p:grpSp>
        <p:nvGrpSpPr>
          <p:cNvPr id="1041" name="Group 17"/>
          <p:cNvGrpSpPr>
            <a:grpSpLocks/>
          </p:cNvGrpSpPr>
          <p:nvPr/>
        </p:nvGrpSpPr>
        <p:grpSpPr bwMode="auto">
          <a:xfrm>
            <a:off x="7885113" y="6597650"/>
            <a:ext cx="1122362" cy="107950"/>
            <a:chOff x="4037" y="3362"/>
            <a:chExt cx="707" cy="68"/>
          </a:xfrm>
        </p:grpSpPr>
        <p:sp>
          <p:nvSpPr>
            <p:cNvPr id="1042" name="Line 18"/>
            <p:cNvSpPr>
              <a:spLocks noChangeShapeType="1"/>
            </p:cNvSpPr>
            <p:nvPr/>
          </p:nvSpPr>
          <p:spPr bwMode="auto">
            <a:xfrm>
              <a:off x="4037" y="3430"/>
              <a:ext cx="703" cy="0"/>
            </a:xfrm>
            <a:prstGeom prst="line">
              <a:avLst/>
            </a:prstGeom>
            <a:noFill/>
            <a:ln w="9525">
              <a:solidFill>
                <a:srgbClr val="B028B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43" name="Rectangle 19"/>
            <p:cNvSpPr>
              <a:spLocks noChangeArrowheads="1"/>
            </p:cNvSpPr>
            <p:nvPr/>
          </p:nvSpPr>
          <p:spPr bwMode="auto">
            <a:xfrm>
              <a:off x="4676" y="3362"/>
              <a:ext cx="68" cy="68"/>
            </a:xfrm>
            <a:prstGeom prst="rect">
              <a:avLst/>
            </a:prstGeom>
            <a:solidFill>
              <a:srgbClr val="B028B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1044" name="Rectangle 20"/>
          <p:cNvSpPr>
            <a:spLocks noGrp="1" noChangeArrowheads="1"/>
          </p:cNvSpPr>
          <p:nvPr>
            <p:ph type="sldNum" sz="quarter" idx="4"/>
          </p:nvPr>
        </p:nvSpPr>
        <p:spPr bwMode="auto">
          <a:xfrm>
            <a:off x="7777163" y="6454775"/>
            <a:ext cx="1116012"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Arial Narrow" pitchFamily="34" charset="0"/>
              </a:defRPr>
            </a:lvl1pPr>
          </a:lstStyle>
          <a:p>
            <a:r>
              <a:rPr lang="de-DE"/>
              <a:t>Seite </a:t>
            </a:r>
            <a:fld id="{5D57A250-290C-4081-BF49-E6DCEA045675}" type="slidenum">
              <a:rPr lang="de-DE"/>
              <a:pPr/>
              <a:t>‹Nr.›</a:t>
            </a:fld>
            <a:endParaRPr lang="de-DE"/>
          </a:p>
        </p:txBody>
      </p:sp>
      <p:sp>
        <p:nvSpPr>
          <p:cNvPr id="1046" name="Line 22"/>
          <p:cNvSpPr>
            <a:spLocks noChangeShapeType="1"/>
          </p:cNvSpPr>
          <p:nvPr/>
        </p:nvSpPr>
        <p:spPr bwMode="auto">
          <a:xfrm flipH="1">
            <a:off x="0" y="765175"/>
            <a:ext cx="9144000" cy="0"/>
          </a:xfrm>
          <a:prstGeom prst="line">
            <a:avLst/>
          </a:prstGeom>
          <a:noFill/>
          <a:ln w="12700">
            <a:solidFill>
              <a:srgbClr val="B028B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2000" b="1">
          <a:solidFill>
            <a:schemeClr val="tx2"/>
          </a:solidFill>
          <a:latin typeface="Arial" charset="0"/>
        </a:defRPr>
      </a:lvl2pPr>
      <a:lvl3pPr algn="l" rtl="0" eaLnBrk="1" fontAlgn="base" hangingPunct="1">
        <a:spcBef>
          <a:spcPct val="0"/>
        </a:spcBef>
        <a:spcAft>
          <a:spcPct val="0"/>
        </a:spcAft>
        <a:defRPr sz="2000" b="1">
          <a:solidFill>
            <a:schemeClr val="tx2"/>
          </a:solidFill>
          <a:latin typeface="Arial" charset="0"/>
        </a:defRPr>
      </a:lvl3pPr>
      <a:lvl4pPr algn="l" rtl="0" eaLnBrk="1" fontAlgn="base" hangingPunct="1">
        <a:spcBef>
          <a:spcPct val="0"/>
        </a:spcBef>
        <a:spcAft>
          <a:spcPct val="0"/>
        </a:spcAft>
        <a:defRPr sz="2000" b="1">
          <a:solidFill>
            <a:schemeClr val="tx2"/>
          </a:solidFill>
          <a:latin typeface="Arial" charset="0"/>
        </a:defRPr>
      </a:lvl4pPr>
      <a:lvl5pPr algn="l" rtl="0" eaLnBrk="1" fontAlgn="base" hangingPunct="1">
        <a:spcBef>
          <a:spcPct val="0"/>
        </a:spcBef>
        <a:spcAft>
          <a:spcPct val="0"/>
        </a:spcAft>
        <a:defRPr sz="2000" b="1">
          <a:solidFill>
            <a:schemeClr val="tx2"/>
          </a:solidFill>
          <a:latin typeface="Arial" charset="0"/>
        </a:defRPr>
      </a:lvl5pPr>
      <a:lvl6pPr marL="457200" algn="l" rtl="0" eaLnBrk="1" fontAlgn="base" hangingPunct="1">
        <a:spcBef>
          <a:spcPct val="0"/>
        </a:spcBef>
        <a:spcAft>
          <a:spcPct val="0"/>
        </a:spcAft>
        <a:defRPr sz="2000" b="1">
          <a:solidFill>
            <a:schemeClr val="tx2"/>
          </a:solidFill>
          <a:latin typeface="Arial" charset="0"/>
        </a:defRPr>
      </a:lvl6pPr>
      <a:lvl7pPr marL="914400" algn="l" rtl="0" eaLnBrk="1" fontAlgn="base" hangingPunct="1">
        <a:spcBef>
          <a:spcPct val="0"/>
        </a:spcBef>
        <a:spcAft>
          <a:spcPct val="0"/>
        </a:spcAft>
        <a:defRPr sz="2000" b="1">
          <a:solidFill>
            <a:schemeClr val="tx2"/>
          </a:solidFill>
          <a:latin typeface="Arial" charset="0"/>
        </a:defRPr>
      </a:lvl7pPr>
      <a:lvl8pPr marL="1371600" algn="l" rtl="0" eaLnBrk="1" fontAlgn="base" hangingPunct="1">
        <a:spcBef>
          <a:spcPct val="0"/>
        </a:spcBef>
        <a:spcAft>
          <a:spcPct val="0"/>
        </a:spcAft>
        <a:defRPr sz="2000" b="1">
          <a:solidFill>
            <a:schemeClr val="tx2"/>
          </a:solidFill>
          <a:latin typeface="Arial" charset="0"/>
        </a:defRPr>
      </a:lvl8pPr>
      <a:lvl9pPr marL="1828800" algn="l" rtl="0" eaLnBrk="1" fontAlgn="base" hangingPunct="1">
        <a:spcBef>
          <a:spcPct val="0"/>
        </a:spcBef>
        <a:spcAft>
          <a:spcPct val="0"/>
        </a:spcAft>
        <a:defRPr sz="20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0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chart" Target="../charts/chart2.xml"/><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jpg"/><Relationship Id="rId5" Type="http://schemas.openxmlformats.org/officeDocument/2006/relationships/image" Target="../media/image9.jpg"/><Relationship Id="rId6" Type="http://schemas.openxmlformats.org/officeDocument/2006/relationships/image" Target="../media/image10.jp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chart" Target="../charts/char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chart" Target="../charts/char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chart" Target="../charts/char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8.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emf"/><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1"/>
          <p:cNvSpPr>
            <a:spLocks noGrp="1"/>
          </p:cNvSpPr>
          <p:nvPr>
            <p:ph type="ftr" sz="quarter" idx="10"/>
          </p:nvPr>
        </p:nvSpPr>
        <p:spPr/>
        <p:txBody>
          <a:bodyPr/>
          <a:lstStyle/>
          <a:p>
            <a:r>
              <a:rPr lang="de-DE" dirty="0" smtClean="0"/>
              <a:t>Evangelischer Oberkirchenrat Stuttgart, Oberkirchenrat Wolfgang Traub</a:t>
            </a:r>
            <a:endParaRPr lang="de-DE" dirty="0"/>
          </a:p>
        </p:txBody>
      </p:sp>
      <p:sp>
        <p:nvSpPr>
          <p:cNvPr id="9" name="Datumsplatzhalter 2"/>
          <p:cNvSpPr>
            <a:spLocks noGrp="1"/>
          </p:cNvSpPr>
          <p:nvPr>
            <p:ph type="dt" sz="half" idx="11"/>
          </p:nvPr>
        </p:nvSpPr>
        <p:spPr/>
        <p:txBody>
          <a:bodyPr/>
          <a:lstStyle/>
          <a:p>
            <a:r>
              <a:rPr lang="de-DE" dirty="0" smtClean="0"/>
              <a:t>13. </a:t>
            </a:r>
            <a:r>
              <a:rPr lang="de-DE" dirty="0"/>
              <a:t>Oktober 2016 </a:t>
            </a:r>
          </a:p>
        </p:txBody>
      </p:sp>
      <p:sp>
        <p:nvSpPr>
          <p:cNvPr id="10" name="Foliennummernplatzhalter 3"/>
          <p:cNvSpPr>
            <a:spLocks noGrp="1"/>
          </p:cNvSpPr>
          <p:nvPr>
            <p:ph type="sldNum" sz="quarter" idx="12"/>
          </p:nvPr>
        </p:nvSpPr>
        <p:spPr/>
        <p:txBody>
          <a:bodyPr/>
          <a:lstStyle/>
          <a:p>
            <a:r>
              <a:rPr lang="de-DE"/>
              <a:t>Seite </a:t>
            </a:r>
            <a:fld id="{DE0970A7-158A-4038-A66D-18B146E01784}" type="slidenum">
              <a:rPr lang="de-DE"/>
              <a:pPr/>
              <a:t>1</a:t>
            </a:fld>
            <a:endParaRPr lang="de-DE"/>
          </a:p>
        </p:txBody>
      </p:sp>
      <p:sp>
        <p:nvSpPr>
          <p:cNvPr id="233474" name="Rectangle 2"/>
          <p:cNvSpPr>
            <a:spLocks noChangeArrowheads="1"/>
          </p:cNvSpPr>
          <p:nvPr/>
        </p:nvSpPr>
        <p:spPr bwMode="auto">
          <a:xfrm>
            <a:off x="468313" y="5157788"/>
            <a:ext cx="82804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a:lnSpc>
                <a:spcPct val="80000"/>
              </a:lnSpc>
              <a:spcBef>
                <a:spcPct val="20000"/>
              </a:spcBef>
            </a:pPr>
            <a:r>
              <a:rPr lang="de-DE" sz="2000" b="1" dirty="0" smtClean="0"/>
              <a:t>Dienstbesprechung der Dekaninnen und Dekane</a:t>
            </a:r>
            <a:br>
              <a:rPr lang="de-DE" sz="2000" b="1" dirty="0" smtClean="0"/>
            </a:br>
            <a:r>
              <a:rPr lang="de-DE" sz="2000" b="1" dirty="0" smtClean="0"/>
              <a:t>am 13. Oktober 2016</a:t>
            </a:r>
            <a:endParaRPr lang="de-DE" sz="1200" b="1" dirty="0"/>
          </a:p>
        </p:txBody>
      </p:sp>
      <p:sp>
        <p:nvSpPr>
          <p:cNvPr id="233475" name="Line 3"/>
          <p:cNvSpPr>
            <a:spLocks noChangeShapeType="1"/>
          </p:cNvSpPr>
          <p:nvPr/>
        </p:nvSpPr>
        <p:spPr bwMode="auto">
          <a:xfrm flipH="1">
            <a:off x="179388" y="3933056"/>
            <a:ext cx="8785225" cy="0"/>
          </a:xfrm>
          <a:prstGeom prst="line">
            <a:avLst/>
          </a:prstGeom>
          <a:noFill/>
          <a:ln w="76200">
            <a:solidFill>
              <a:srgbClr val="B028B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3476" name="Rectangle 4"/>
          <p:cNvSpPr>
            <a:spLocks noChangeArrowheads="1"/>
          </p:cNvSpPr>
          <p:nvPr/>
        </p:nvSpPr>
        <p:spPr bwMode="auto">
          <a:xfrm>
            <a:off x="250825" y="1341438"/>
            <a:ext cx="864235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lnSpc>
                <a:spcPct val="80000"/>
              </a:lnSpc>
              <a:spcBef>
                <a:spcPct val="20000"/>
              </a:spcBef>
            </a:pPr>
            <a:endParaRPr lang="de-DE" sz="2400" b="1"/>
          </a:p>
        </p:txBody>
      </p:sp>
      <p:sp>
        <p:nvSpPr>
          <p:cNvPr id="233477" name="Rectangle 5"/>
          <p:cNvSpPr>
            <a:spLocks noChangeArrowheads="1"/>
          </p:cNvSpPr>
          <p:nvPr/>
        </p:nvSpPr>
        <p:spPr bwMode="auto">
          <a:xfrm>
            <a:off x="323850" y="1484313"/>
            <a:ext cx="8642350" cy="187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lnSpc>
                <a:spcPct val="80000"/>
              </a:lnSpc>
              <a:spcBef>
                <a:spcPct val="20000"/>
              </a:spcBef>
            </a:pPr>
            <a:endParaRPr lang="de-DE" sz="2400" b="1"/>
          </a:p>
        </p:txBody>
      </p:sp>
      <p:sp>
        <p:nvSpPr>
          <p:cNvPr id="233478" name="Rectangle 6"/>
          <p:cNvSpPr>
            <a:spLocks noChangeArrowheads="1"/>
          </p:cNvSpPr>
          <p:nvPr/>
        </p:nvSpPr>
        <p:spPr bwMode="auto">
          <a:xfrm>
            <a:off x="323850" y="1628775"/>
            <a:ext cx="8426450"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a:spcBef>
                <a:spcPct val="30000"/>
              </a:spcBef>
            </a:pPr>
            <a:endParaRPr lang="de-DE" sz="2000" b="1"/>
          </a:p>
          <a:p>
            <a:pPr algn="r">
              <a:spcBef>
                <a:spcPct val="30000"/>
              </a:spcBef>
            </a:pPr>
            <a:endParaRPr lang="de-DE" sz="2000" b="1"/>
          </a:p>
        </p:txBody>
      </p:sp>
      <p:sp>
        <p:nvSpPr>
          <p:cNvPr id="233479" name="Text Box 7"/>
          <p:cNvSpPr txBox="1">
            <a:spLocks noChangeArrowheads="1"/>
          </p:cNvSpPr>
          <p:nvPr/>
        </p:nvSpPr>
        <p:spPr bwMode="auto">
          <a:xfrm>
            <a:off x="2124075" y="1844675"/>
            <a:ext cx="6624638"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DE" sz="3200" b="1" dirty="0" smtClean="0">
                <a:solidFill>
                  <a:srgbClr val="0033CC"/>
                </a:solidFill>
              </a:rPr>
              <a:t>Informationen zur </a:t>
            </a:r>
            <a:br>
              <a:rPr lang="de-DE" sz="3200" b="1" dirty="0" smtClean="0">
                <a:solidFill>
                  <a:srgbClr val="0033CC"/>
                </a:solidFill>
              </a:rPr>
            </a:br>
            <a:r>
              <a:rPr lang="de-DE" sz="3200" b="1" dirty="0" smtClean="0">
                <a:solidFill>
                  <a:srgbClr val="0033CC"/>
                </a:solidFill>
              </a:rPr>
              <a:t>Personalstrukturplanung </a:t>
            </a:r>
            <a:br>
              <a:rPr lang="de-DE" sz="3200" b="1" dirty="0" smtClean="0">
                <a:solidFill>
                  <a:srgbClr val="0033CC"/>
                </a:solidFill>
              </a:rPr>
            </a:br>
            <a:r>
              <a:rPr lang="de-DE" sz="3200" b="1" dirty="0" smtClean="0">
                <a:solidFill>
                  <a:srgbClr val="0033CC"/>
                </a:solidFill>
              </a:rPr>
              <a:t>und zum </a:t>
            </a:r>
            <a:br>
              <a:rPr lang="de-DE" sz="3200" b="1" dirty="0" smtClean="0">
                <a:solidFill>
                  <a:srgbClr val="0033CC"/>
                </a:solidFill>
              </a:rPr>
            </a:br>
            <a:r>
              <a:rPr lang="de-DE" sz="3200" b="1" dirty="0" err="1" smtClean="0">
                <a:solidFill>
                  <a:srgbClr val="0033CC"/>
                </a:solidFill>
              </a:rPr>
              <a:t>PfarrPlan</a:t>
            </a:r>
            <a:r>
              <a:rPr lang="de-DE" sz="3200" b="1" dirty="0" smtClean="0">
                <a:solidFill>
                  <a:srgbClr val="0033CC"/>
                </a:solidFill>
              </a:rPr>
              <a:t> 2024</a:t>
            </a:r>
            <a:endParaRPr lang="de-DE" sz="3200" b="1" dirty="0">
              <a:solidFill>
                <a:srgbClr val="0033CC"/>
              </a:solidFill>
            </a:endParaRPr>
          </a:p>
          <a:p>
            <a:pPr algn="r">
              <a:spcBef>
                <a:spcPct val="50000"/>
              </a:spcBef>
            </a:pPr>
            <a:endParaRPr lang="de-DE" sz="1600" b="1" dirty="0"/>
          </a:p>
          <a:p>
            <a:pPr algn="r">
              <a:spcBef>
                <a:spcPct val="50000"/>
              </a:spcBef>
            </a:pPr>
            <a:endParaRPr lang="de-DE" sz="2000"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1"/>
          <p:cNvSpPr>
            <a:spLocks noGrp="1"/>
          </p:cNvSpPr>
          <p:nvPr>
            <p:ph type="ftr" sz="quarter" idx="10"/>
          </p:nvPr>
        </p:nvSpPr>
        <p:spPr/>
        <p:txBody>
          <a:bodyPr/>
          <a:lstStyle/>
          <a:p>
            <a:r>
              <a:rPr lang="de-DE" dirty="0" smtClean="0"/>
              <a:t>Evangelischer Oberkirchenrat Stuttgart, Oberkirchenrat Wolfgang Traub</a:t>
            </a:r>
            <a:endParaRPr lang="de-DE" dirty="0"/>
          </a:p>
        </p:txBody>
      </p:sp>
      <p:sp>
        <p:nvSpPr>
          <p:cNvPr id="9" name="Datumsplatzhalter 2"/>
          <p:cNvSpPr>
            <a:spLocks noGrp="1"/>
          </p:cNvSpPr>
          <p:nvPr>
            <p:ph type="dt" sz="half" idx="11"/>
          </p:nvPr>
        </p:nvSpPr>
        <p:spPr>
          <a:xfrm>
            <a:off x="6038428" y="6454775"/>
            <a:ext cx="1485900" cy="287338"/>
          </a:xfrm>
        </p:spPr>
        <p:txBody>
          <a:bodyPr/>
          <a:lstStyle/>
          <a:p>
            <a:r>
              <a:rPr lang="de-DE" dirty="0" smtClean="0"/>
              <a:t>13. </a:t>
            </a:r>
            <a:r>
              <a:rPr lang="de-DE" dirty="0"/>
              <a:t>Oktober 2016 </a:t>
            </a:r>
          </a:p>
        </p:txBody>
      </p:sp>
      <p:sp>
        <p:nvSpPr>
          <p:cNvPr id="10" name="Foliennummernplatzhalter 3"/>
          <p:cNvSpPr>
            <a:spLocks noGrp="1"/>
          </p:cNvSpPr>
          <p:nvPr>
            <p:ph type="sldNum" sz="quarter" idx="12"/>
          </p:nvPr>
        </p:nvSpPr>
        <p:spPr/>
        <p:txBody>
          <a:bodyPr/>
          <a:lstStyle/>
          <a:p>
            <a:r>
              <a:rPr lang="de-DE"/>
              <a:t>Seite </a:t>
            </a:r>
            <a:fld id="{DE0970A7-158A-4038-A66D-18B146E01784}" type="slidenum">
              <a:rPr lang="de-DE"/>
              <a:pPr/>
              <a:t>10</a:t>
            </a:fld>
            <a:endParaRPr lang="de-DE"/>
          </a:p>
        </p:txBody>
      </p:sp>
      <p:sp>
        <p:nvSpPr>
          <p:cNvPr id="233476" name="Rectangle 4"/>
          <p:cNvSpPr>
            <a:spLocks noChangeArrowheads="1"/>
          </p:cNvSpPr>
          <p:nvPr/>
        </p:nvSpPr>
        <p:spPr bwMode="auto">
          <a:xfrm>
            <a:off x="250825" y="1341438"/>
            <a:ext cx="864235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lnSpc>
                <a:spcPct val="80000"/>
              </a:lnSpc>
              <a:spcBef>
                <a:spcPct val="20000"/>
              </a:spcBef>
            </a:pPr>
            <a:endParaRPr lang="de-DE" sz="2400" b="1"/>
          </a:p>
        </p:txBody>
      </p:sp>
      <p:sp>
        <p:nvSpPr>
          <p:cNvPr id="233477" name="Rectangle 5"/>
          <p:cNvSpPr>
            <a:spLocks noChangeArrowheads="1"/>
          </p:cNvSpPr>
          <p:nvPr/>
        </p:nvSpPr>
        <p:spPr bwMode="auto">
          <a:xfrm>
            <a:off x="323850" y="1484313"/>
            <a:ext cx="8642350" cy="187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lnSpc>
                <a:spcPct val="80000"/>
              </a:lnSpc>
              <a:spcBef>
                <a:spcPct val="20000"/>
              </a:spcBef>
            </a:pPr>
            <a:endParaRPr lang="de-DE" sz="2400" b="1"/>
          </a:p>
        </p:txBody>
      </p:sp>
      <p:graphicFrame>
        <p:nvGraphicFramePr>
          <p:cNvPr id="2" name="Tabelle 1"/>
          <p:cNvGraphicFramePr>
            <a:graphicFrameLocks noGrp="1"/>
          </p:cNvGraphicFramePr>
          <p:nvPr>
            <p:extLst>
              <p:ext uri="{D42A27DB-BD31-4B8C-83A1-F6EECF244321}">
                <p14:modId xmlns:p14="http://schemas.microsoft.com/office/powerpoint/2010/main" val="971359225"/>
              </p:ext>
            </p:extLst>
          </p:nvPr>
        </p:nvGraphicFramePr>
        <p:xfrm>
          <a:off x="1331640" y="1052736"/>
          <a:ext cx="6192688" cy="5322345"/>
        </p:xfrm>
        <a:graphic>
          <a:graphicData uri="http://schemas.openxmlformats.org/drawingml/2006/table">
            <a:tbl>
              <a:tblPr/>
              <a:tblGrid>
                <a:gridCol w="793934"/>
                <a:gridCol w="873328"/>
                <a:gridCol w="793934"/>
                <a:gridCol w="1032115"/>
                <a:gridCol w="1270295"/>
                <a:gridCol w="1429082"/>
              </a:tblGrid>
              <a:tr h="148014">
                <a:tc>
                  <a:txBody>
                    <a:bodyPr/>
                    <a:lstStyle/>
                    <a:p>
                      <a:pPr algn="ctr" fontAlgn="b"/>
                      <a:r>
                        <a:rPr lang="de-DE" sz="800" b="0" i="0" u="none" strike="noStrike" dirty="0">
                          <a:solidFill>
                            <a:srgbClr val="000000"/>
                          </a:solidFill>
                          <a:effectLst/>
                          <a:latin typeface="Arial"/>
                        </a:rPr>
                        <a:t>7</a:t>
                      </a:r>
                    </a:p>
                  </a:txBody>
                  <a:tcPr marL="8071" marR="8071" marT="80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800" b="0" i="0" u="none" strike="noStrike" dirty="0">
                          <a:solidFill>
                            <a:srgbClr val="000000"/>
                          </a:solidFill>
                          <a:effectLst/>
                          <a:latin typeface="Arial"/>
                        </a:rPr>
                        <a:t>12</a:t>
                      </a:r>
                    </a:p>
                  </a:txBody>
                  <a:tcPr marL="8071" marR="8071" marT="80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800" b="0" i="0" u="none" strike="noStrike" dirty="0">
                          <a:solidFill>
                            <a:srgbClr val="000000"/>
                          </a:solidFill>
                          <a:effectLst/>
                          <a:latin typeface="Arial"/>
                        </a:rPr>
                        <a:t>13</a:t>
                      </a:r>
                    </a:p>
                  </a:txBody>
                  <a:tcPr marL="8071" marR="8071" marT="80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800" b="0" i="0" u="none" strike="noStrike" dirty="0">
                          <a:solidFill>
                            <a:srgbClr val="000000"/>
                          </a:solidFill>
                          <a:effectLst/>
                          <a:latin typeface="Arial"/>
                        </a:rPr>
                        <a:t>14</a:t>
                      </a:r>
                    </a:p>
                  </a:txBody>
                  <a:tcPr marL="8071" marR="8071" marT="80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800" b="0" i="0" u="none" strike="noStrike" dirty="0">
                          <a:solidFill>
                            <a:srgbClr val="000000"/>
                          </a:solidFill>
                          <a:effectLst/>
                          <a:latin typeface="Arial"/>
                        </a:rPr>
                        <a:t>15</a:t>
                      </a:r>
                    </a:p>
                  </a:txBody>
                  <a:tcPr marL="8071" marR="8071" marT="80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800" b="0" i="0" u="none" strike="noStrike" dirty="0">
                          <a:solidFill>
                            <a:srgbClr val="000000"/>
                          </a:solidFill>
                          <a:effectLst/>
                          <a:latin typeface="Arial"/>
                        </a:rPr>
                        <a:t>16</a:t>
                      </a:r>
                    </a:p>
                  </a:txBody>
                  <a:tcPr marL="8071" marR="8071" marT="80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411">
                <a:tc gridSpan="6">
                  <a:txBody>
                    <a:bodyPr/>
                    <a:lstStyle/>
                    <a:p>
                      <a:pPr algn="ctr" fontAlgn="b"/>
                      <a:r>
                        <a:rPr lang="de-DE" sz="800" b="1" i="0" u="none" strike="noStrike" dirty="0">
                          <a:solidFill>
                            <a:srgbClr val="000000"/>
                          </a:solidFill>
                          <a:effectLst/>
                          <a:latin typeface="Arial"/>
                        </a:rPr>
                        <a:t>Entwicklung</a:t>
                      </a:r>
                      <a:r>
                        <a:rPr lang="de-DE" sz="800" b="0" i="0" u="none" strike="noStrike" dirty="0">
                          <a:solidFill>
                            <a:srgbClr val="000000"/>
                          </a:solidFill>
                          <a:effectLst/>
                          <a:latin typeface="Arial"/>
                        </a:rPr>
                        <a:t> </a:t>
                      </a:r>
                      <a:r>
                        <a:rPr lang="de-DE" sz="800" b="1" i="0" u="none" strike="noStrike" dirty="0">
                          <a:solidFill>
                            <a:srgbClr val="000000"/>
                          </a:solidFill>
                          <a:effectLst/>
                          <a:latin typeface="Arial"/>
                        </a:rPr>
                        <a:t>Personalkosten</a:t>
                      </a:r>
                      <a:r>
                        <a:rPr lang="de-DE" sz="800" b="0" i="0" u="none" strike="noStrike" dirty="0">
                          <a:solidFill>
                            <a:srgbClr val="000000"/>
                          </a:solidFill>
                          <a:effectLst/>
                          <a:latin typeface="Arial"/>
                        </a:rPr>
                        <a:t>:</a:t>
                      </a:r>
                    </a:p>
                  </a:txBody>
                  <a:tcPr marL="8071" marR="8071" marT="8071"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342508">
                <a:tc>
                  <a:txBody>
                    <a:bodyPr/>
                    <a:lstStyle/>
                    <a:p>
                      <a:pPr algn="ctr" fontAlgn="b"/>
                      <a:r>
                        <a:rPr lang="de-DE" sz="800" b="0" i="0" u="none" strike="noStrike">
                          <a:solidFill>
                            <a:srgbClr val="000000"/>
                          </a:solidFill>
                          <a:effectLst/>
                          <a:latin typeface="Arial"/>
                        </a:rPr>
                        <a:t> </a:t>
                      </a:r>
                    </a:p>
                  </a:txBody>
                  <a:tcPr marL="8071" marR="8071" marT="80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de-DE" sz="1000" b="1" i="0" u="none" strike="noStrike" dirty="0" err="1" smtClean="0">
                          <a:solidFill>
                            <a:srgbClr val="FF0000"/>
                          </a:solidFill>
                          <a:effectLst/>
                          <a:latin typeface="Arial"/>
                        </a:rPr>
                        <a:t>Bruttoperso-nalkosten</a:t>
                      </a:r>
                      <a:endParaRPr lang="de-DE" sz="1000" b="1" i="0" u="none" strike="noStrike" dirty="0">
                        <a:solidFill>
                          <a:srgbClr val="FF0000"/>
                        </a:solidFill>
                        <a:effectLst/>
                        <a:latin typeface="Arial"/>
                      </a:endParaRPr>
                    </a:p>
                  </a:txBody>
                  <a:tcPr marL="8071" marR="8071" marT="80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de-DE" sz="800" b="0" i="0" u="none" strike="noStrike" dirty="0" smtClean="0">
                          <a:solidFill>
                            <a:srgbClr val="000000"/>
                          </a:solidFill>
                          <a:effectLst/>
                          <a:latin typeface="Arial"/>
                        </a:rPr>
                        <a:t>Kirchensteuer</a:t>
                      </a:r>
                      <a:endParaRPr lang="de-DE" sz="800" b="0" i="0" u="none" strike="noStrike" dirty="0">
                        <a:solidFill>
                          <a:srgbClr val="000000"/>
                        </a:solidFill>
                        <a:effectLst/>
                        <a:latin typeface="Arial"/>
                      </a:endParaRPr>
                    </a:p>
                  </a:txBody>
                  <a:tcPr marL="8071" marR="8071" marT="80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a:txBody>
                    <a:bodyPr/>
                    <a:lstStyle/>
                    <a:p>
                      <a:pPr algn="ctr" fontAlgn="t"/>
                      <a:r>
                        <a:rPr lang="de-DE" sz="800" b="0" i="0" u="none" strike="noStrike" dirty="0" err="1">
                          <a:solidFill>
                            <a:srgbClr val="000000"/>
                          </a:solidFill>
                          <a:effectLst/>
                          <a:latin typeface="Arial"/>
                        </a:rPr>
                        <a:t>Staatsl</a:t>
                      </a:r>
                      <a:r>
                        <a:rPr lang="de-DE" sz="800" b="0" i="0" u="none" strike="noStrike" dirty="0">
                          <a:solidFill>
                            <a:srgbClr val="000000"/>
                          </a:solidFill>
                          <a:effectLst/>
                          <a:latin typeface="Arial"/>
                        </a:rPr>
                        <a:t> 78,32 %</a:t>
                      </a:r>
                    </a:p>
                  </a:txBody>
                  <a:tcPr marL="8071" marR="8071" marT="80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de-DE" sz="800" b="0" i="0" u="none" strike="noStrike" dirty="0" smtClean="0">
                          <a:solidFill>
                            <a:srgbClr val="000000"/>
                          </a:solidFill>
                          <a:effectLst/>
                          <a:latin typeface="+mn-lt"/>
                        </a:rPr>
                        <a:t>Pfarreistiftung 80 %</a:t>
                      </a:r>
                      <a:r>
                        <a:rPr lang="de-DE" sz="800" b="0" i="0" u="none" strike="noStrike" dirty="0">
                          <a:solidFill>
                            <a:srgbClr val="000000"/>
                          </a:solidFill>
                          <a:effectLst/>
                          <a:latin typeface="Arial"/>
                        </a:rPr>
                        <a:t> </a:t>
                      </a:r>
                    </a:p>
                  </a:txBody>
                  <a:tcPr marL="8071" marR="8071" marT="80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a:txBody>
                    <a:bodyPr/>
                    <a:lstStyle/>
                    <a:p>
                      <a:pPr algn="ctr" fontAlgn="t"/>
                      <a:r>
                        <a:rPr lang="de-DE" sz="1000" b="1" i="0" u="none" strike="noStrike" dirty="0" smtClean="0">
                          <a:solidFill>
                            <a:srgbClr val="FF0000"/>
                          </a:solidFill>
                          <a:effectLst/>
                          <a:latin typeface="+mn-lt"/>
                        </a:rPr>
                        <a:t>Finanzkraft </a:t>
                      </a:r>
                      <a:r>
                        <a:rPr lang="de-DE" sz="800" b="0" i="0" u="none" strike="noStrike" dirty="0" smtClean="0">
                          <a:solidFill>
                            <a:srgbClr val="000000"/>
                          </a:solidFill>
                          <a:effectLst/>
                          <a:latin typeface="+mn-lt"/>
                        </a:rPr>
                        <a:t>aktiver Pfarrdienst </a:t>
                      </a:r>
                      <a:r>
                        <a:rPr lang="de-DE" sz="800" b="0" i="0" u="none" strike="noStrike" dirty="0">
                          <a:solidFill>
                            <a:srgbClr val="000000"/>
                          </a:solidFill>
                          <a:effectLst/>
                          <a:latin typeface="Arial"/>
                        </a:rPr>
                        <a:t> </a:t>
                      </a:r>
                      <a:r>
                        <a:rPr lang="de-DE" sz="800" b="0" i="0" u="none" strike="noStrike" dirty="0" smtClean="0">
                          <a:solidFill>
                            <a:srgbClr val="000000"/>
                          </a:solidFill>
                          <a:effectLst/>
                          <a:latin typeface="Arial"/>
                        </a:rPr>
                        <a:t>(gesamt)</a:t>
                      </a:r>
                      <a:endParaRPr lang="de-DE" sz="800" b="0" i="0" u="none" strike="noStrike" dirty="0">
                        <a:solidFill>
                          <a:srgbClr val="000000"/>
                        </a:solidFill>
                        <a:effectLst/>
                        <a:latin typeface="Arial"/>
                      </a:endParaRPr>
                    </a:p>
                  </a:txBody>
                  <a:tcPr marL="8071" marR="8071" marT="80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r>
              <a:tr h="321632">
                <a:tc>
                  <a:txBody>
                    <a:bodyPr/>
                    <a:lstStyle/>
                    <a:p>
                      <a:pPr algn="ctr" fontAlgn="ctr"/>
                      <a:r>
                        <a:rPr lang="de-DE" sz="800" b="0" i="0" u="none" strike="noStrike">
                          <a:solidFill>
                            <a:srgbClr val="000000"/>
                          </a:solidFill>
                          <a:effectLst/>
                          <a:latin typeface="Arial"/>
                        </a:rPr>
                        <a:t>Jahr</a:t>
                      </a:r>
                    </a:p>
                  </a:txBody>
                  <a:tcPr marL="8071" marR="8071" marT="80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dirty="0">
                          <a:solidFill>
                            <a:srgbClr val="000000"/>
                          </a:solidFill>
                          <a:effectLst/>
                          <a:latin typeface="Arial"/>
                        </a:rPr>
                        <a:t>in </a:t>
                      </a:r>
                      <a:r>
                        <a:rPr lang="de-DE" sz="800" b="0" i="0" u="none" strike="noStrike" dirty="0" err="1">
                          <a:solidFill>
                            <a:srgbClr val="000000"/>
                          </a:solidFill>
                          <a:effectLst/>
                          <a:latin typeface="Arial"/>
                        </a:rPr>
                        <a:t>Mio</a:t>
                      </a:r>
                      <a:r>
                        <a:rPr lang="de-DE" sz="800" b="0" i="0" u="none" strike="noStrike" dirty="0">
                          <a:solidFill>
                            <a:srgbClr val="000000"/>
                          </a:solidFill>
                          <a:effectLst/>
                          <a:latin typeface="Arial"/>
                        </a:rPr>
                        <a:t> €</a:t>
                      </a:r>
                    </a:p>
                  </a:txBody>
                  <a:tcPr marL="8071" marR="8071" marT="80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800" b="0" i="0" u="none" strike="noStrike" dirty="0" smtClean="0">
                          <a:solidFill>
                            <a:srgbClr val="000000"/>
                          </a:solidFill>
                          <a:effectLst/>
                          <a:latin typeface="+mn-lt"/>
                        </a:rPr>
                        <a:t>in </a:t>
                      </a:r>
                      <a:r>
                        <a:rPr lang="de-DE" sz="800" b="0" i="0" u="none" strike="noStrike" dirty="0" err="1" smtClean="0">
                          <a:solidFill>
                            <a:srgbClr val="000000"/>
                          </a:solidFill>
                          <a:effectLst/>
                          <a:latin typeface="+mn-lt"/>
                        </a:rPr>
                        <a:t>Mio</a:t>
                      </a:r>
                      <a:r>
                        <a:rPr lang="de-DE" sz="800" b="0" i="0" u="none" strike="noStrike" dirty="0" smtClean="0">
                          <a:solidFill>
                            <a:srgbClr val="000000"/>
                          </a:solidFill>
                          <a:effectLst/>
                          <a:latin typeface="+mn-lt"/>
                        </a:rPr>
                        <a:t> €</a:t>
                      </a:r>
                    </a:p>
                  </a:txBody>
                  <a:tcPr marL="8071" marR="8071" marT="80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800" b="0" i="0" u="none" strike="noStrike" dirty="0" smtClean="0">
                          <a:solidFill>
                            <a:srgbClr val="000000"/>
                          </a:solidFill>
                          <a:effectLst/>
                          <a:latin typeface="+mn-lt"/>
                        </a:rPr>
                        <a:t>in </a:t>
                      </a:r>
                      <a:r>
                        <a:rPr lang="de-DE" sz="800" b="0" i="0" u="none" strike="noStrike" dirty="0" err="1" smtClean="0">
                          <a:solidFill>
                            <a:srgbClr val="000000"/>
                          </a:solidFill>
                          <a:effectLst/>
                          <a:latin typeface="+mn-lt"/>
                        </a:rPr>
                        <a:t>Mio</a:t>
                      </a:r>
                      <a:r>
                        <a:rPr lang="de-DE" sz="800" b="0" i="0" u="none" strike="noStrike" dirty="0" smtClean="0">
                          <a:solidFill>
                            <a:srgbClr val="000000"/>
                          </a:solidFill>
                          <a:effectLst/>
                          <a:latin typeface="+mn-lt"/>
                        </a:rPr>
                        <a:t> €</a:t>
                      </a:r>
                    </a:p>
                  </a:txBody>
                  <a:tcPr marL="8071" marR="8071" marT="80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C99"/>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de-DE" sz="800" b="0" i="0" u="none" strike="noStrike" dirty="0" smtClean="0">
                          <a:solidFill>
                            <a:srgbClr val="000000"/>
                          </a:solidFill>
                          <a:effectLst/>
                          <a:latin typeface="+mn-lt"/>
                        </a:rPr>
                        <a:t>in </a:t>
                      </a:r>
                      <a:r>
                        <a:rPr lang="de-DE" sz="800" b="0" i="0" u="none" strike="noStrike" dirty="0" err="1" smtClean="0">
                          <a:solidFill>
                            <a:srgbClr val="000000"/>
                          </a:solidFill>
                          <a:effectLst/>
                          <a:latin typeface="+mn-lt"/>
                        </a:rPr>
                        <a:t>Mio</a:t>
                      </a:r>
                      <a:r>
                        <a:rPr lang="de-DE" sz="800" b="0" i="0" u="none" strike="noStrike" dirty="0" smtClean="0">
                          <a:solidFill>
                            <a:srgbClr val="000000"/>
                          </a:solidFill>
                          <a:effectLst/>
                          <a:latin typeface="+mn-lt"/>
                        </a:rPr>
                        <a:t> €</a:t>
                      </a:r>
                    </a:p>
                  </a:txBody>
                  <a:tcPr marL="8071" marR="8071" marT="80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C99"/>
                    </a:solidFill>
                  </a:tcPr>
                </a:tc>
                <a:tc>
                  <a:txBody>
                    <a:bodyPr/>
                    <a:lstStyle/>
                    <a:p>
                      <a:pPr algn="ctr" fontAlgn="t"/>
                      <a:r>
                        <a:rPr lang="de-DE" sz="800" b="0" i="0" u="none" strike="noStrike" dirty="0" smtClean="0">
                          <a:solidFill>
                            <a:srgbClr val="000000"/>
                          </a:solidFill>
                          <a:effectLst/>
                          <a:latin typeface="Arial"/>
                        </a:rPr>
                        <a:t>in </a:t>
                      </a:r>
                      <a:r>
                        <a:rPr lang="de-DE" sz="800" b="0" i="0" u="none" strike="noStrike" dirty="0" err="1" smtClean="0">
                          <a:solidFill>
                            <a:srgbClr val="000000"/>
                          </a:solidFill>
                          <a:effectLst/>
                          <a:latin typeface="Arial"/>
                        </a:rPr>
                        <a:t>Mio</a:t>
                      </a:r>
                      <a:r>
                        <a:rPr lang="de-DE" sz="800" b="0" i="0" u="none" strike="noStrike" dirty="0" smtClean="0">
                          <a:solidFill>
                            <a:srgbClr val="000000"/>
                          </a:solidFill>
                          <a:effectLst/>
                          <a:latin typeface="Arial"/>
                        </a:rPr>
                        <a:t> €</a:t>
                      </a:r>
                      <a:endParaRPr lang="de-DE" sz="800" b="0" i="0" u="none" strike="noStrike" dirty="0">
                        <a:solidFill>
                          <a:srgbClr val="000000"/>
                        </a:solidFill>
                        <a:effectLst/>
                        <a:latin typeface="Arial"/>
                      </a:endParaRPr>
                    </a:p>
                  </a:txBody>
                  <a:tcPr marL="8071" marR="8071" marT="80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tr>
              <a:tr h="156221">
                <a:tc>
                  <a:txBody>
                    <a:bodyPr/>
                    <a:lstStyle/>
                    <a:p>
                      <a:pPr algn="ctr" fontAlgn="b"/>
                      <a:r>
                        <a:rPr lang="de-DE" sz="950" b="0" i="0" u="none" strike="noStrike" dirty="0">
                          <a:effectLst/>
                          <a:latin typeface="Arial"/>
                        </a:rPr>
                        <a:t>2015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de-DE" sz="950" b="1" i="0" u="none" strike="noStrike" dirty="0">
                          <a:solidFill>
                            <a:srgbClr val="0070C0"/>
                          </a:solidFill>
                          <a:effectLst/>
                          <a:latin typeface="Arial"/>
                        </a:rPr>
                        <a:t>148,6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de-DE" sz="950" b="0" i="0" u="none" strike="noStrike">
                          <a:effectLst/>
                          <a:latin typeface="Arial"/>
                        </a:rPr>
                        <a:t>111,8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de-DE" sz="950" b="0" i="0" u="none" strike="noStrike">
                          <a:effectLst/>
                          <a:latin typeface="Arial"/>
                        </a:rPr>
                        <a:t>32,5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de-DE" sz="950" b="0" i="0" u="none" strike="noStrike">
                          <a:effectLst/>
                          <a:latin typeface="Arial"/>
                        </a:rPr>
                        <a:t>4,46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de-DE" sz="950" b="0" i="0" u="none" strike="noStrike">
                          <a:effectLst/>
                          <a:latin typeface="Arial"/>
                        </a:rPr>
                        <a:t>148,7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56221">
                <a:tc>
                  <a:txBody>
                    <a:bodyPr/>
                    <a:lstStyle/>
                    <a:p>
                      <a:pPr algn="ctr" fontAlgn="b"/>
                      <a:r>
                        <a:rPr lang="de-DE" sz="950" b="0" i="0" u="none" strike="noStrike">
                          <a:effectLst/>
                          <a:latin typeface="Arial"/>
                        </a:rPr>
                        <a:t>2016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950" b="1" i="0" u="none" strike="noStrike">
                          <a:solidFill>
                            <a:srgbClr val="0070C0"/>
                          </a:solidFill>
                          <a:effectLst/>
                          <a:latin typeface="Arial"/>
                        </a:rPr>
                        <a:t>155,1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950" b="0" i="0" u="none" strike="noStrike">
                          <a:effectLst/>
                          <a:latin typeface="Arial"/>
                        </a:rPr>
                        <a:t>111,6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33,5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4,00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149,0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56221">
                <a:tc>
                  <a:txBody>
                    <a:bodyPr/>
                    <a:lstStyle/>
                    <a:p>
                      <a:pPr algn="ctr" fontAlgn="b"/>
                      <a:r>
                        <a:rPr lang="de-DE" sz="950" b="0" i="0" u="none" strike="noStrike">
                          <a:effectLst/>
                          <a:latin typeface="Arial"/>
                        </a:rPr>
                        <a:t>2017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950" b="1" i="0" u="none" strike="noStrike">
                          <a:solidFill>
                            <a:srgbClr val="0070C0"/>
                          </a:solidFill>
                          <a:effectLst/>
                          <a:latin typeface="Arial"/>
                        </a:rPr>
                        <a:t>161,8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950" b="0" i="0" u="none" strike="noStrike">
                          <a:effectLst/>
                          <a:latin typeface="Arial"/>
                        </a:rPr>
                        <a:t>111,4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34,5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4,04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149,9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56221">
                <a:tc>
                  <a:txBody>
                    <a:bodyPr/>
                    <a:lstStyle/>
                    <a:p>
                      <a:pPr algn="ctr" fontAlgn="b"/>
                      <a:r>
                        <a:rPr lang="de-DE" sz="950" b="0" i="0" u="none" strike="noStrike">
                          <a:effectLst/>
                          <a:latin typeface="Arial"/>
                        </a:rPr>
                        <a:t>2018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950" b="1" i="0" u="none" strike="noStrike">
                          <a:solidFill>
                            <a:srgbClr val="0070C0"/>
                          </a:solidFill>
                          <a:effectLst/>
                          <a:latin typeface="Arial"/>
                        </a:rPr>
                        <a:t>164,3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950" b="0" i="0" u="none" strike="noStrike">
                          <a:effectLst/>
                          <a:latin typeface="Arial"/>
                        </a:rPr>
                        <a:t>111,1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35,2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4,08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150,3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56221">
                <a:tc>
                  <a:txBody>
                    <a:bodyPr/>
                    <a:lstStyle/>
                    <a:p>
                      <a:pPr algn="ctr" fontAlgn="b"/>
                      <a:r>
                        <a:rPr lang="de-DE" sz="950" b="0" i="0" u="none" strike="noStrike">
                          <a:effectLst/>
                          <a:latin typeface="Arial"/>
                        </a:rPr>
                        <a:t>2019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950" b="1" i="0" u="none" strike="noStrike">
                          <a:solidFill>
                            <a:srgbClr val="0070C0"/>
                          </a:solidFill>
                          <a:effectLst/>
                          <a:latin typeface="Arial"/>
                        </a:rPr>
                        <a:t>164,6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950" b="0" i="0" u="none" strike="noStrike">
                          <a:effectLst/>
                          <a:latin typeface="Arial"/>
                        </a:rPr>
                        <a:t>111,7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35,9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4,12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151,7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56221">
                <a:tc>
                  <a:txBody>
                    <a:bodyPr/>
                    <a:lstStyle/>
                    <a:p>
                      <a:pPr algn="ctr" fontAlgn="b"/>
                      <a:r>
                        <a:rPr lang="de-DE" sz="950" b="0" i="0" u="none" strike="noStrike">
                          <a:effectLst/>
                          <a:latin typeface="Arial"/>
                        </a:rPr>
                        <a:t>2020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950" b="1" i="0" u="none" strike="noStrike">
                          <a:solidFill>
                            <a:srgbClr val="0070C0"/>
                          </a:solidFill>
                          <a:effectLst/>
                          <a:latin typeface="Arial"/>
                        </a:rPr>
                        <a:t>161,8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950" b="0" i="0" u="none" strike="noStrike">
                          <a:effectLst/>
                          <a:latin typeface="Arial"/>
                        </a:rPr>
                        <a:t>111,1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36,6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4,16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151,9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56221">
                <a:tc>
                  <a:txBody>
                    <a:bodyPr/>
                    <a:lstStyle/>
                    <a:p>
                      <a:pPr algn="ctr" fontAlgn="b"/>
                      <a:r>
                        <a:rPr lang="de-DE" sz="950" b="0" i="0" u="none" strike="noStrike">
                          <a:effectLst/>
                          <a:latin typeface="Arial"/>
                        </a:rPr>
                        <a:t>2021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950" b="1" i="0" u="none" strike="noStrike">
                          <a:solidFill>
                            <a:srgbClr val="0070C0"/>
                          </a:solidFill>
                          <a:effectLst/>
                          <a:latin typeface="Arial"/>
                        </a:rPr>
                        <a:t>159,4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950" b="0" i="0" u="none" strike="noStrike">
                          <a:effectLst/>
                          <a:latin typeface="Arial"/>
                        </a:rPr>
                        <a:t>110,4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37,3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4,21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151,9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56221">
                <a:tc>
                  <a:txBody>
                    <a:bodyPr/>
                    <a:lstStyle/>
                    <a:p>
                      <a:pPr algn="ctr" fontAlgn="b"/>
                      <a:r>
                        <a:rPr lang="de-DE" sz="950" b="0" i="0" u="none" strike="noStrike">
                          <a:effectLst/>
                          <a:latin typeface="Arial"/>
                        </a:rPr>
                        <a:t>2022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950" b="1" i="0" u="none" strike="noStrike">
                          <a:solidFill>
                            <a:srgbClr val="0070C0"/>
                          </a:solidFill>
                          <a:effectLst/>
                          <a:latin typeface="Arial"/>
                        </a:rPr>
                        <a:t>156,8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950" b="0" i="0" u="none" strike="noStrike">
                          <a:effectLst/>
                          <a:latin typeface="Arial"/>
                        </a:rPr>
                        <a:t>109,5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38,1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4,25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151,8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56221">
                <a:tc>
                  <a:txBody>
                    <a:bodyPr/>
                    <a:lstStyle/>
                    <a:p>
                      <a:pPr algn="ctr" fontAlgn="b"/>
                      <a:r>
                        <a:rPr lang="de-DE" sz="950" b="0" i="0" u="none" strike="noStrike">
                          <a:effectLst/>
                          <a:latin typeface="Arial"/>
                        </a:rPr>
                        <a:t>2023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950" b="1" i="0" u="none" strike="noStrike">
                          <a:solidFill>
                            <a:srgbClr val="0070C0"/>
                          </a:solidFill>
                          <a:effectLst/>
                          <a:latin typeface="Arial"/>
                        </a:rPr>
                        <a:t>155,5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950" b="0" i="0" u="none" strike="noStrike">
                          <a:effectLst/>
                          <a:latin typeface="Arial"/>
                        </a:rPr>
                        <a:t>108,4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38,8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4,29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151,5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56221">
                <a:tc>
                  <a:txBody>
                    <a:bodyPr/>
                    <a:lstStyle/>
                    <a:p>
                      <a:pPr algn="ctr" fontAlgn="b"/>
                      <a:r>
                        <a:rPr lang="de-DE" sz="950" b="0" i="0" u="none" strike="noStrike">
                          <a:effectLst/>
                          <a:latin typeface="Arial"/>
                        </a:rPr>
                        <a:t>2024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950" b="1" i="0" u="none" strike="noStrike">
                          <a:solidFill>
                            <a:srgbClr val="0070C0"/>
                          </a:solidFill>
                          <a:effectLst/>
                          <a:latin typeface="Arial"/>
                        </a:rPr>
                        <a:t>157,6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950" b="0" i="0" u="none" strike="noStrike">
                          <a:effectLst/>
                          <a:latin typeface="Arial"/>
                        </a:rPr>
                        <a:t>107,1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39,6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4,33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151,1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56221">
                <a:tc>
                  <a:txBody>
                    <a:bodyPr/>
                    <a:lstStyle/>
                    <a:p>
                      <a:pPr algn="ctr" fontAlgn="b"/>
                      <a:r>
                        <a:rPr lang="de-DE" sz="950" b="0" i="0" u="none" strike="noStrike">
                          <a:effectLst/>
                          <a:latin typeface="Arial"/>
                        </a:rPr>
                        <a:t>2025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de-DE" sz="950" b="1" i="0" u="none" strike="noStrike">
                          <a:solidFill>
                            <a:srgbClr val="0070C0"/>
                          </a:solidFill>
                          <a:effectLst/>
                          <a:latin typeface="Arial"/>
                        </a:rPr>
                        <a:t>160,7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fontAlgn="b"/>
                      <a:r>
                        <a:rPr lang="de-DE" sz="950" b="0" i="0" u="none" strike="noStrike">
                          <a:effectLst/>
                          <a:latin typeface="Arial"/>
                        </a:rPr>
                        <a:t>105,7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de-DE" sz="950" b="0" i="0" u="none" strike="noStrike">
                          <a:effectLst/>
                          <a:latin typeface="Arial"/>
                        </a:rPr>
                        <a:t>40,4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de-DE" sz="950" b="0" i="0" u="none" strike="noStrike">
                          <a:effectLst/>
                          <a:latin typeface="Arial"/>
                        </a:rPr>
                        <a:t>4,38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de-DE" sz="950" b="0" i="0" u="none" strike="noStrike">
                          <a:effectLst/>
                          <a:latin typeface="Arial"/>
                        </a:rPr>
                        <a:t>150,4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56221">
                <a:tc>
                  <a:txBody>
                    <a:bodyPr/>
                    <a:lstStyle/>
                    <a:p>
                      <a:pPr algn="ctr" fontAlgn="b"/>
                      <a:r>
                        <a:rPr lang="de-DE" sz="950" b="0" i="0" u="none" strike="noStrike">
                          <a:effectLst/>
                          <a:latin typeface="Arial"/>
                        </a:rPr>
                        <a:t>2026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950" b="1" i="0" u="none" strike="noStrike">
                          <a:solidFill>
                            <a:srgbClr val="0070C0"/>
                          </a:solidFill>
                          <a:effectLst/>
                          <a:latin typeface="Arial"/>
                        </a:rPr>
                        <a:t>153,2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950" b="0" i="0" u="none" strike="noStrike">
                          <a:effectLst/>
                          <a:latin typeface="Arial"/>
                        </a:rPr>
                        <a:t>104,0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41,2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4,42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149,6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54383">
                <a:tc>
                  <a:txBody>
                    <a:bodyPr/>
                    <a:lstStyle/>
                    <a:p>
                      <a:pPr algn="ctr" fontAlgn="b"/>
                      <a:r>
                        <a:rPr lang="de-DE" sz="950" b="0" i="0" u="none" strike="noStrike">
                          <a:effectLst/>
                          <a:latin typeface="Arial"/>
                        </a:rPr>
                        <a:t>2027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950" b="1" i="0" u="none" strike="noStrike">
                          <a:solidFill>
                            <a:srgbClr val="0070C0"/>
                          </a:solidFill>
                          <a:effectLst/>
                          <a:latin typeface="Arial"/>
                        </a:rPr>
                        <a:t>147,0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950" b="0" i="0" u="none" strike="noStrike">
                          <a:effectLst/>
                          <a:latin typeface="Arial"/>
                        </a:rPr>
                        <a:t>102,1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42,0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4,47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148,6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54383">
                <a:tc>
                  <a:txBody>
                    <a:bodyPr/>
                    <a:lstStyle/>
                    <a:p>
                      <a:pPr algn="ctr" fontAlgn="b"/>
                      <a:r>
                        <a:rPr lang="de-DE" sz="950" b="0" i="0" u="none" strike="noStrike">
                          <a:effectLst/>
                          <a:latin typeface="Arial"/>
                        </a:rPr>
                        <a:t>2028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950" b="1" i="0" u="none" strike="noStrike">
                          <a:solidFill>
                            <a:srgbClr val="0070C0"/>
                          </a:solidFill>
                          <a:effectLst/>
                          <a:latin typeface="Arial"/>
                        </a:rPr>
                        <a:t>139,5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950" b="0" i="0" u="none" strike="noStrike">
                          <a:effectLst/>
                          <a:latin typeface="Arial"/>
                        </a:rPr>
                        <a:t>100,3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42,9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4,51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147,6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54383">
                <a:tc>
                  <a:txBody>
                    <a:bodyPr/>
                    <a:lstStyle/>
                    <a:p>
                      <a:pPr algn="ctr" fontAlgn="b"/>
                      <a:r>
                        <a:rPr lang="de-DE" sz="950" b="0" i="0" u="none" strike="noStrike">
                          <a:effectLst/>
                          <a:latin typeface="Arial"/>
                        </a:rPr>
                        <a:t>2029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950" b="1" i="0" u="none" strike="noStrike">
                          <a:solidFill>
                            <a:srgbClr val="0070C0"/>
                          </a:solidFill>
                          <a:effectLst/>
                          <a:latin typeface="Arial"/>
                        </a:rPr>
                        <a:t>134,5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950" b="0" i="0" u="none" strike="noStrike">
                          <a:effectLst/>
                          <a:latin typeface="Arial"/>
                        </a:rPr>
                        <a:t>98,2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43,7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4,56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146,5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54383">
                <a:tc>
                  <a:txBody>
                    <a:bodyPr/>
                    <a:lstStyle/>
                    <a:p>
                      <a:pPr algn="ctr" fontAlgn="b"/>
                      <a:r>
                        <a:rPr lang="de-DE" sz="950" b="0" i="0" u="none" strike="noStrike">
                          <a:effectLst/>
                          <a:latin typeface="Arial"/>
                        </a:rPr>
                        <a:t>2030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950" b="1" i="0" u="none" strike="noStrike">
                          <a:solidFill>
                            <a:srgbClr val="0070C0"/>
                          </a:solidFill>
                          <a:effectLst/>
                          <a:latin typeface="Arial"/>
                        </a:rPr>
                        <a:t>132,8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950" b="0" i="0" u="none" strike="noStrike">
                          <a:effectLst/>
                          <a:latin typeface="Arial"/>
                        </a:rPr>
                        <a:t>96,0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44,6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4,60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145,2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54383">
                <a:tc>
                  <a:txBody>
                    <a:bodyPr/>
                    <a:lstStyle/>
                    <a:p>
                      <a:pPr algn="ctr" fontAlgn="b"/>
                      <a:r>
                        <a:rPr lang="de-DE" sz="950" b="0" i="0" u="none" strike="noStrike">
                          <a:effectLst/>
                          <a:latin typeface="Arial"/>
                        </a:rPr>
                        <a:t>2031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950" b="1" i="0" u="none" strike="noStrike">
                          <a:solidFill>
                            <a:srgbClr val="0070C0"/>
                          </a:solidFill>
                          <a:effectLst/>
                          <a:latin typeface="Arial"/>
                        </a:rPr>
                        <a:t>135,1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950" b="0" i="0" u="none" strike="noStrike">
                          <a:effectLst/>
                          <a:latin typeface="Arial"/>
                        </a:rPr>
                        <a:t>94,0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45,5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4,65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144,1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54383">
                <a:tc>
                  <a:txBody>
                    <a:bodyPr/>
                    <a:lstStyle/>
                    <a:p>
                      <a:pPr algn="ctr" fontAlgn="b"/>
                      <a:r>
                        <a:rPr lang="de-DE" sz="950" b="0" i="0" u="none" strike="noStrike">
                          <a:effectLst/>
                          <a:latin typeface="Arial"/>
                        </a:rPr>
                        <a:t>2032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950" b="1" i="0" u="none" strike="noStrike">
                          <a:solidFill>
                            <a:srgbClr val="0070C0"/>
                          </a:solidFill>
                          <a:effectLst/>
                          <a:latin typeface="Arial"/>
                        </a:rPr>
                        <a:t>137,4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950" b="0" i="0" u="none" strike="noStrike">
                          <a:effectLst/>
                          <a:latin typeface="Arial"/>
                        </a:rPr>
                        <a:t>91,9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46,4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4,70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143,0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54383">
                <a:tc>
                  <a:txBody>
                    <a:bodyPr/>
                    <a:lstStyle/>
                    <a:p>
                      <a:pPr algn="ctr" fontAlgn="b"/>
                      <a:r>
                        <a:rPr lang="de-DE" sz="950" b="0" i="0" u="none" strike="noStrike">
                          <a:effectLst/>
                          <a:latin typeface="Arial"/>
                        </a:rPr>
                        <a:t>2033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950" b="1" i="0" u="none" strike="noStrike">
                          <a:solidFill>
                            <a:srgbClr val="0070C0"/>
                          </a:solidFill>
                          <a:effectLst/>
                          <a:latin typeface="Arial"/>
                        </a:rPr>
                        <a:t>139,7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950" b="0" i="0" u="none" strike="noStrike">
                          <a:effectLst/>
                          <a:latin typeface="Arial"/>
                        </a:rPr>
                        <a:t>90,0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47,3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4,75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142,1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54383">
                <a:tc>
                  <a:txBody>
                    <a:bodyPr/>
                    <a:lstStyle/>
                    <a:p>
                      <a:pPr algn="ctr" fontAlgn="b"/>
                      <a:r>
                        <a:rPr lang="de-DE" sz="950" b="0" i="0" u="none" strike="noStrike">
                          <a:effectLst/>
                          <a:latin typeface="Arial"/>
                        </a:rPr>
                        <a:t>2034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950" b="1" i="0" u="none" strike="noStrike">
                          <a:solidFill>
                            <a:srgbClr val="0070C0"/>
                          </a:solidFill>
                          <a:effectLst/>
                          <a:latin typeface="Arial"/>
                        </a:rPr>
                        <a:t>142,1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950" b="0" i="0" u="none" strike="noStrike">
                          <a:effectLst/>
                          <a:latin typeface="Arial"/>
                        </a:rPr>
                        <a:t>88,2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48,3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4,79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141,2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54383">
                <a:tc>
                  <a:txBody>
                    <a:bodyPr/>
                    <a:lstStyle/>
                    <a:p>
                      <a:pPr algn="ctr" fontAlgn="b"/>
                      <a:r>
                        <a:rPr lang="de-DE" sz="950" b="0" i="0" u="none" strike="noStrike">
                          <a:effectLst/>
                          <a:latin typeface="Arial"/>
                        </a:rPr>
                        <a:t>2035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fontAlgn="b"/>
                      <a:r>
                        <a:rPr lang="de-DE" sz="950" b="1" i="0" u="none" strike="noStrike">
                          <a:solidFill>
                            <a:srgbClr val="0070C0"/>
                          </a:solidFill>
                          <a:effectLst/>
                          <a:latin typeface="Arial"/>
                        </a:rPr>
                        <a:t>145,2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fontAlgn="b"/>
                      <a:r>
                        <a:rPr lang="de-DE" sz="950" b="0" i="0" u="none" strike="noStrike">
                          <a:effectLst/>
                          <a:latin typeface="Arial"/>
                        </a:rPr>
                        <a:t>86,5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de-DE" sz="950" b="0" i="0" u="none" strike="noStrike">
                          <a:effectLst/>
                          <a:latin typeface="Arial"/>
                        </a:rPr>
                        <a:t>49,2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de-DE" sz="950" b="0" i="0" u="none" strike="noStrike">
                          <a:effectLst/>
                          <a:latin typeface="Arial"/>
                        </a:rPr>
                        <a:t>4,84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de-DE" sz="950" b="0" i="0" u="none" strike="noStrike">
                          <a:effectLst/>
                          <a:latin typeface="Arial"/>
                        </a:rPr>
                        <a:t>140,6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54383">
                <a:tc>
                  <a:txBody>
                    <a:bodyPr/>
                    <a:lstStyle/>
                    <a:p>
                      <a:pPr algn="ctr" fontAlgn="b"/>
                      <a:r>
                        <a:rPr lang="de-DE" sz="950" b="0" i="0" u="none" strike="noStrike">
                          <a:effectLst/>
                          <a:latin typeface="Arial"/>
                        </a:rPr>
                        <a:t>2036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950" b="1" i="0" u="none" strike="noStrike">
                          <a:solidFill>
                            <a:srgbClr val="0070C0"/>
                          </a:solidFill>
                          <a:effectLst/>
                          <a:latin typeface="Arial"/>
                        </a:rPr>
                        <a:t>147,9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950" b="0" i="0" u="none" strike="noStrike">
                          <a:effectLst/>
                          <a:latin typeface="Arial"/>
                        </a:rPr>
                        <a:t>85,1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50,2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4,89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140,2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54383">
                <a:tc>
                  <a:txBody>
                    <a:bodyPr/>
                    <a:lstStyle/>
                    <a:p>
                      <a:pPr algn="ctr" fontAlgn="b"/>
                      <a:r>
                        <a:rPr lang="de-DE" sz="950" b="0" i="0" u="none" strike="noStrike">
                          <a:effectLst/>
                          <a:latin typeface="Arial"/>
                        </a:rPr>
                        <a:t>2037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950" b="1" i="0" u="none" strike="noStrike">
                          <a:solidFill>
                            <a:srgbClr val="0070C0"/>
                          </a:solidFill>
                          <a:effectLst/>
                          <a:latin typeface="Arial"/>
                        </a:rPr>
                        <a:t>150,6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950" b="0" i="0" u="none" strike="noStrike">
                          <a:effectLst/>
                          <a:latin typeface="Arial"/>
                        </a:rPr>
                        <a:t>83,9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51,2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4,94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dirty="0">
                          <a:effectLst/>
                          <a:latin typeface="Arial"/>
                        </a:rPr>
                        <a:t>140,0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54383">
                <a:tc>
                  <a:txBody>
                    <a:bodyPr/>
                    <a:lstStyle/>
                    <a:p>
                      <a:pPr algn="ctr" fontAlgn="b"/>
                      <a:r>
                        <a:rPr lang="de-DE" sz="950" b="0" i="0" u="none" strike="noStrike">
                          <a:effectLst/>
                          <a:latin typeface="Arial"/>
                        </a:rPr>
                        <a:t>2038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950" b="1" i="0" u="none" strike="noStrike">
                          <a:solidFill>
                            <a:srgbClr val="0070C0"/>
                          </a:solidFill>
                          <a:effectLst/>
                          <a:latin typeface="Arial"/>
                        </a:rPr>
                        <a:t>152,7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950" b="0" i="0" u="none" strike="noStrike">
                          <a:effectLst/>
                          <a:latin typeface="Arial"/>
                        </a:rPr>
                        <a:t>82,8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52,2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4,99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140,1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54383">
                <a:tc>
                  <a:txBody>
                    <a:bodyPr/>
                    <a:lstStyle/>
                    <a:p>
                      <a:pPr algn="ctr" fontAlgn="b"/>
                      <a:r>
                        <a:rPr lang="de-DE" sz="950" b="0" i="0" u="none" strike="noStrike">
                          <a:effectLst/>
                          <a:latin typeface="Arial"/>
                        </a:rPr>
                        <a:t>2039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950" b="1" i="0" u="none" strike="noStrike">
                          <a:solidFill>
                            <a:srgbClr val="0070C0"/>
                          </a:solidFill>
                          <a:effectLst/>
                          <a:latin typeface="Arial"/>
                        </a:rPr>
                        <a:t>156,6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950" b="0" i="0" u="none" strike="noStrike">
                          <a:effectLst/>
                          <a:latin typeface="Arial"/>
                        </a:rPr>
                        <a:t>82,1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53,3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5,04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140,4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54383">
                <a:tc>
                  <a:txBody>
                    <a:bodyPr/>
                    <a:lstStyle/>
                    <a:p>
                      <a:pPr algn="ctr" fontAlgn="b"/>
                      <a:r>
                        <a:rPr lang="de-DE" sz="950" b="0" i="0" u="none" strike="noStrike">
                          <a:effectLst/>
                          <a:latin typeface="Arial"/>
                        </a:rPr>
                        <a:t>2040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950" b="1" i="0" u="none" strike="noStrike">
                          <a:solidFill>
                            <a:srgbClr val="0070C0"/>
                          </a:solidFill>
                          <a:effectLst/>
                          <a:latin typeface="Arial"/>
                        </a:rPr>
                        <a:t>160,6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950" b="0" i="0" u="none" strike="noStrike">
                          <a:effectLst/>
                          <a:latin typeface="Arial"/>
                        </a:rPr>
                        <a:t>81,4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54,3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5,09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140,8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54383">
                <a:tc>
                  <a:txBody>
                    <a:bodyPr/>
                    <a:lstStyle/>
                    <a:p>
                      <a:pPr algn="ctr" fontAlgn="b"/>
                      <a:r>
                        <a:rPr lang="de-DE" sz="950" b="0" i="0" u="none" strike="noStrike">
                          <a:effectLst/>
                          <a:latin typeface="Arial"/>
                        </a:rPr>
                        <a:t>2041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950" b="1" i="0" u="none" strike="noStrike">
                          <a:solidFill>
                            <a:srgbClr val="0070C0"/>
                          </a:solidFill>
                          <a:effectLst/>
                          <a:latin typeface="Arial"/>
                        </a:rPr>
                        <a:t>166,3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950" b="0" i="0" u="none" strike="noStrike">
                          <a:effectLst/>
                          <a:latin typeface="Arial"/>
                        </a:rPr>
                        <a:t>80,8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55,4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5,14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141,4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54383">
                <a:tc>
                  <a:txBody>
                    <a:bodyPr/>
                    <a:lstStyle/>
                    <a:p>
                      <a:pPr algn="ctr" fontAlgn="b"/>
                      <a:r>
                        <a:rPr lang="de-DE" sz="950" b="0" i="0" u="none" strike="noStrike" dirty="0">
                          <a:effectLst/>
                          <a:latin typeface="Arial"/>
                        </a:rPr>
                        <a:t>2042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950" b="1" i="0" u="none" strike="noStrike">
                          <a:solidFill>
                            <a:srgbClr val="0070C0"/>
                          </a:solidFill>
                          <a:effectLst/>
                          <a:latin typeface="Arial"/>
                        </a:rPr>
                        <a:t>171,2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950" b="0" i="0" u="none" strike="noStrike">
                          <a:effectLst/>
                          <a:latin typeface="Arial"/>
                        </a:rPr>
                        <a:t>80,1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56,5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a:effectLst/>
                          <a:latin typeface="Arial"/>
                        </a:rPr>
                        <a:t>5,19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de-DE" sz="950" b="0" i="0" u="none" strike="noStrike" dirty="0">
                          <a:effectLst/>
                          <a:latin typeface="Arial"/>
                        </a:rPr>
                        <a:t>141,9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bl>
          </a:graphicData>
        </a:graphic>
      </p:graphicFrame>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6632"/>
            <a:ext cx="67183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4285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1"/>
          <p:cNvSpPr>
            <a:spLocks noGrp="1"/>
          </p:cNvSpPr>
          <p:nvPr>
            <p:ph type="ftr" sz="quarter" idx="10"/>
          </p:nvPr>
        </p:nvSpPr>
        <p:spPr/>
        <p:txBody>
          <a:bodyPr/>
          <a:lstStyle/>
          <a:p>
            <a:r>
              <a:rPr lang="de-DE" dirty="0" smtClean="0"/>
              <a:t>Evangelischer Oberkirchenrat Stuttgart, Oberkirchenrat Wolfgang Traub</a:t>
            </a:r>
            <a:endParaRPr lang="de-DE" dirty="0"/>
          </a:p>
        </p:txBody>
      </p:sp>
      <p:sp>
        <p:nvSpPr>
          <p:cNvPr id="9" name="Datumsplatzhalter 2"/>
          <p:cNvSpPr>
            <a:spLocks noGrp="1"/>
          </p:cNvSpPr>
          <p:nvPr>
            <p:ph type="dt" sz="half" idx="11"/>
          </p:nvPr>
        </p:nvSpPr>
        <p:spPr/>
        <p:txBody>
          <a:bodyPr/>
          <a:lstStyle/>
          <a:p>
            <a:r>
              <a:rPr lang="de-DE" dirty="0" smtClean="0"/>
              <a:t>13. </a:t>
            </a:r>
            <a:r>
              <a:rPr lang="de-DE" dirty="0"/>
              <a:t>Oktober 2016 </a:t>
            </a:r>
          </a:p>
        </p:txBody>
      </p:sp>
      <p:sp>
        <p:nvSpPr>
          <p:cNvPr id="10" name="Foliennummernplatzhalter 3"/>
          <p:cNvSpPr>
            <a:spLocks noGrp="1"/>
          </p:cNvSpPr>
          <p:nvPr>
            <p:ph type="sldNum" sz="quarter" idx="12"/>
          </p:nvPr>
        </p:nvSpPr>
        <p:spPr/>
        <p:txBody>
          <a:bodyPr/>
          <a:lstStyle/>
          <a:p>
            <a:r>
              <a:rPr lang="de-DE"/>
              <a:t>Seite </a:t>
            </a:r>
            <a:fld id="{DE0970A7-158A-4038-A66D-18B146E01784}" type="slidenum">
              <a:rPr lang="de-DE"/>
              <a:pPr/>
              <a:t>11</a:t>
            </a:fld>
            <a:endParaRPr lang="de-DE"/>
          </a:p>
        </p:txBody>
      </p:sp>
      <p:sp>
        <p:nvSpPr>
          <p:cNvPr id="233476" name="Rectangle 4"/>
          <p:cNvSpPr>
            <a:spLocks noChangeArrowheads="1"/>
          </p:cNvSpPr>
          <p:nvPr/>
        </p:nvSpPr>
        <p:spPr bwMode="auto">
          <a:xfrm>
            <a:off x="250825" y="1341438"/>
            <a:ext cx="864235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lnSpc>
                <a:spcPct val="80000"/>
              </a:lnSpc>
              <a:spcBef>
                <a:spcPct val="20000"/>
              </a:spcBef>
            </a:pPr>
            <a:endParaRPr lang="de-DE" sz="2400" b="1"/>
          </a:p>
        </p:txBody>
      </p:sp>
      <p:sp>
        <p:nvSpPr>
          <p:cNvPr id="233477" name="Rectangle 5"/>
          <p:cNvSpPr>
            <a:spLocks noChangeArrowheads="1"/>
          </p:cNvSpPr>
          <p:nvPr/>
        </p:nvSpPr>
        <p:spPr bwMode="auto">
          <a:xfrm>
            <a:off x="323850" y="1484313"/>
            <a:ext cx="8642350" cy="187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lnSpc>
                <a:spcPct val="80000"/>
              </a:lnSpc>
              <a:spcBef>
                <a:spcPct val="20000"/>
              </a:spcBef>
            </a:pPr>
            <a:endParaRPr lang="de-DE" sz="2400" b="1"/>
          </a:p>
        </p:txBody>
      </p:sp>
      <p:sp>
        <p:nvSpPr>
          <p:cNvPr id="233478" name="Rectangle 6"/>
          <p:cNvSpPr>
            <a:spLocks noChangeArrowheads="1"/>
          </p:cNvSpPr>
          <p:nvPr/>
        </p:nvSpPr>
        <p:spPr bwMode="auto">
          <a:xfrm>
            <a:off x="323850" y="1628775"/>
            <a:ext cx="8426450"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a:spcBef>
                <a:spcPct val="30000"/>
              </a:spcBef>
            </a:pPr>
            <a:endParaRPr lang="de-DE" sz="2000" b="1"/>
          </a:p>
          <a:p>
            <a:pPr algn="r">
              <a:spcBef>
                <a:spcPct val="30000"/>
              </a:spcBef>
            </a:pPr>
            <a:endParaRPr lang="de-DE" sz="2000" b="1"/>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513" y="3001684"/>
            <a:ext cx="67246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539525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5"/>
          <p:cNvSpPr>
            <a:spLocks noGrp="1" noChangeArrowheads="1"/>
          </p:cNvSpPr>
          <p:nvPr>
            <p:ph type="ftr" sz="quarter" idx="11"/>
          </p:nvPr>
        </p:nvSpPr>
        <p:spPr>
          <a:xfrm>
            <a:off x="6084168" y="6453336"/>
            <a:ext cx="1485900" cy="287338"/>
          </a:xfrm>
          <a:noFill/>
        </p:spPr>
        <p:txBody>
          <a:bodyPr/>
          <a:lstStyle/>
          <a:p>
            <a:r>
              <a:rPr lang="de-DE" dirty="0" smtClean="0"/>
              <a:t>13. </a:t>
            </a:r>
            <a:r>
              <a:rPr lang="de-DE" dirty="0"/>
              <a:t>Oktober 2016 </a:t>
            </a:r>
          </a:p>
        </p:txBody>
      </p:sp>
      <p:sp>
        <p:nvSpPr>
          <p:cNvPr id="20482" name="Datumsplatzhalter 3"/>
          <p:cNvSpPr>
            <a:spLocks noGrp="1"/>
          </p:cNvSpPr>
          <p:nvPr>
            <p:ph type="dt" sz="quarter" idx="10"/>
          </p:nvPr>
        </p:nvSpPr>
        <p:spPr>
          <a:noFill/>
        </p:spPr>
        <p:txBody>
          <a:bodyPr/>
          <a:lstStyle/>
          <a:p>
            <a:r>
              <a:rPr lang="de-DE" dirty="0"/>
              <a:t>Evangelischer Oberkirchenrat Stuttgart, Oberkirchenrat Wolfgang Traub</a:t>
            </a:r>
          </a:p>
        </p:txBody>
      </p:sp>
      <p:sp>
        <p:nvSpPr>
          <p:cNvPr id="20483" name="Foliennummernplatzhalter 5"/>
          <p:cNvSpPr>
            <a:spLocks noGrp="1"/>
          </p:cNvSpPr>
          <p:nvPr>
            <p:ph type="sldNum" sz="quarter" idx="12"/>
          </p:nvPr>
        </p:nvSpPr>
        <p:spPr>
          <a:noFill/>
        </p:spPr>
        <p:txBody>
          <a:bodyPr/>
          <a:lstStyle/>
          <a:p>
            <a:r>
              <a:rPr lang="de-DE" smtClean="0"/>
              <a:t>Seite</a:t>
            </a:r>
            <a:r>
              <a:rPr lang="de-DE" sz="1400" smtClean="0"/>
              <a:t> </a:t>
            </a:r>
            <a:fld id="{F8958A34-44B5-4DC9-B7C3-16B9D183AF0E}" type="slidenum">
              <a:rPr lang="de-DE" smtClean="0"/>
              <a:pPr/>
              <a:t>12</a:t>
            </a:fld>
            <a:endParaRPr lang="de-DE" smtClean="0"/>
          </a:p>
        </p:txBody>
      </p:sp>
      <p:sp>
        <p:nvSpPr>
          <p:cNvPr id="20485" name="Rectangle 3"/>
          <p:cNvSpPr>
            <a:spLocks noGrp="1" noChangeArrowheads="1"/>
          </p:cNvSpPr>
          <p:nvPr>
            <p:ph type="body" idx="1"/>
          </p:nvPr>
        </p:nvSpPr>
        <p:spPr>
          <a:xfrm>
            <a:off x="179388" y="1340769"/>
            <a:ext cx="8713787" cy="5040982"/>
          </a:xfrm>
        </p:spPr>
        <p:txBody>
          <a:bodyPr/>
          <a:lstStyle/>
          <a:p>
            <a:pPr marL="989013" lvl="2" indent="0" eaLnBrk="1" hangingPunct="1">
              <a:buFontTx/>
              <a:buNone/>
            </a:pPr>
            <a:r>
              <a:rPr lang="de-DE" sz="1800" dirty="0" smtClean="0"/>
              <a:t>Entwicklungen in der Altersstruktur der Pfarrerinnen und Pfarrer in der Evangelischen Landeskirche in Württemberg</a:t>
            </a:r>
          </a:p>
          <a:p>
            <a:pPr marL="989013" lvl="2" indent="0" eaLnBrk="1" hangingPunct="1">
              <a:buFontTx/>
              <a:buNone/>
            </a:pPr>
            <a:r>
              <a:rPr lang="de-DE" sz="1600" dirty="0" smtClean="0"/>
              <a:t>	</a:t>
            </a:r>
            <a:endParaRPr lang="de-DE" sz="1600" dirty="0"/>
          </a:p>
          <a:p>
            <a:pPr marL="989013" lvl="2" indent="0" eaLnBrk="1" hangingPunct="1">
              <a:buFontTx/>
              <a:buNone/>
            </a:pPr>
            <a:r>
              <a:rPr lang="de-DE" sz="1600" dirty="0" smtClean="0"/>
              <a:t>PSP 2016 (Stichtag 31.12.2015)</a:t>
            </a:r>
            <a:endParaRPr lang="de-DE" sz="1600" dirty="0"/>
          </a:p>
          <a:p>
            <a:pPr marL="1295400" lvl="2" indent="-381000" eaLnBrk="1" hangingPunct="1">
              <a:buFontTx/>
              <a:buNone/>
            </a:pPr>
            <a:endParaRPr lang="de-DE" dirty="0" smtClean="0"/>
          </a:p>
          <a:p>
            <a:pPr marL="914400" lvl="1" indent="-457200" eaLnBrk="1" hangingPunct="1">
              <a:buFont typeface="Wingdings" pitchFamily="2" charset="2"/>
              <a:buNone/>
            </a:pPr>
            <a:endParaRPr lang="de-DE" dirty="0" smtClean="0"/>
          </a:p>
          <a:p>
            <a:pPr marL="1295400" lvl="2" indent="-381000" eaLnBrk="1" hangingPunct="1">
              <a:buFontTx/>
              <a:buNone/>
            </a:pPr>
            <a:endParaRPr lang="de-DE" dirty="0" smtClean="0"/>
          </a:p>
        </p:txBody>
      </p:sp>
      <p:graphicFrame>
        <p:nvGraphicFramePr>
          <p:cNvPr id="8" name="Shape"/>
          <p:cNvGraphicFramePr>
            <a:graphicFrameLocks noGrp="1"/>
          </p:cNvGraphicFramePr>
          <p:nvPr>
            <p:extLst>
              <p:ext uri="{D42A27DB-BD31-4B8C-83A1-F6EECF244321}">
                <p14:modId xmlns:p14="http://schemas.microsoft.com/office/powerpoint/2010/main" val="3512246404"/>
              </p:ext>
            </p:extLst>
          </p:nvPr>
        </p:nvGraphicFramePr>
        <p:xfrm>
          <a:off x="971600" y="2492896"/>
          <a:ext cx="7632848" cy="3600400"/>
        </p:xfrm>
        <a:graphic>
          <a:graphicData uri="http://schemas.openxmlformats.org/drawingml/2006/chart">
            <c:chart xmlns:c="http://schemas.openxmlformats.org/drawingml/2006/chart" xmlns:r="http://schemas.openxmlformats.org/officeDocument/2006/relationships" r:id="rId3"/>
          </a:graphicData>
        </a:graphic>
      </p:graphicFrame>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8640"/>
            <a:ext cx="67246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7594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1"/>
          <p:cNvSpPr>
            <a:spLocks noGrp="1"/>
          </p:cNvSpPr>
          <p:nvPr>
            <p:ph type="ftr" sz="quarter" idx="10"/>
          </p:nvPr>
        </p:nvSpPr>
        <p:spPr/>
        <p:txBody>
          <a:bodyPr/>
          <a:lstStyle/>
          <a:p>
            <a:r>
              <a:rPr lang="de-DE" dirty="0" smtClean="0"/>
              <a:t>Evangelischer Oberkirchenrat Stuttgart, Oberkirchenrat Wolfgang Traub</a:t>
            </a:r>
            <a:endParaRPr lang="de-DE" dirty="0"/>
          </a:p>
        </p:txBody>
      </p:sp>
      <p:sp>
        <p:nvSpPr>
          <p:cNvPr id="9" name="Datumsplatzhalter 2"/>
          <p:cNvSpPr>
            <a:spLocks noGrp="1"/>
          </p:cNvSpPr>
          <p:nvPr>
            <p:ph type="dt" sz="half" idx="11"/>
          </p:nvPr>
        </p:nvSpPr>
        <p:spPr/>
        <p:txBody>
          <a:bodyPr/>
          <a:lstStyle/>
          <a:p>
            <a:r>
              <a:rPr lang="de-DE" dirty="0" smtClean="0"/>
              <a:t>13. Oktober </a:t>
            </a:r>
            <a:r>
              <a:rPr lang="de-DE" dirty="0"/>
              <a:t>2016 </a:t>
            </a:r>
          </a:p>
        </p:txBody>
      </p:sp>
      <p:sp>
        <p:nvSpPr>
          <p:cNvPr id="10" name="Foliennummernplatzhalter 3"/>
          <p:cNvSpPr>
            <a:spLocks noGrp="1"/>
          </p:cNvSpPr>
          <p:nvPr>
            <p:ph type="sldNum" sz="quarter" idx="12"/>
          </p:nvPr>
        </p:nvSpPr>
        <p:spPr/>
        <p:txBody>
          <a:bodyPr/>
          <a:lstStyle/>
          <a:p>
            <a:r>
              <a:rPr lang="de-DE"/>
              <a:t>Seite </a:t>
            </a:r>
            <a:fld id="{DE0970A7-158A-4038-A66D-18B146E01784}" type="slidenum">
              <a:rPr lang="de-DE"/>
              <a:pPr/>
              <a:t>13</a:t>
            </a:fld>
            <a:endParaRPr lang="de-DE"/>
          </a:p>
        </p:txBody>
      </p:sp>
      <p:sp>
        <p:nvSpPr>
          <p:cNvPr id="233477" name="Rectangle 5"/>
          <p:cNvSpPr>
            <a:spLocks noChangeArrowheads="1"/>
          </p:cNvSpPr>
          <p:nvPr/>
        </p:nvSpPr>
        <p:spPr bwMode="auto">
          <a:xfrm>
            <a:off x="323850" y="1484313"/>
            <a:ext cx="8642350" cy="187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lnSpc>
                <a:spcPct val="80000"/>
              </a:lnSpc>
              <a:spcBef>
                <a:spcPct val="20000"/>
              </a:spcBef>
            </a:pPr>
            <a:endParaRPr lang="de-DE" sz="2400" b="1"/>
          </a:p>
        </p:txBody>
      </p:sp>
      <p:sp>
        <p:nvSpPr>
          <p:cNvPr id="233478" name="Rectangle 6"/>
          <p:cNvSpPr>
            <a:spLocks noChangeArrowheads="1"/>
          </p:cNvSpPr>
          <p:nvPr/>
        </p:nvSpPr>
        <p:spPr bwMode="auto">
          <a:xfrm>
            <a:off x="323850" y="1628775"/>
            <a:ext cx="8426450"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a:spcBef>
                <a:spcPct val="30000"/>
              </a:spcBef>
            </a:pPr>
            <a:endParaRPr lang="de-DE" sz="2000" b="1"/>
          </a:p>
          <a:p>
            <a:pPr algn="r">
              <a:spcBef>
                <a:spcPct val="30000"/>
              </a:spcBef>
            </a:pPr>
            <a:endParaRPr lang="de-DE" sz="2000" b="1"/>
          </a:p>
        </p:txBody>
      </p:sp>
      <p:sp>
        <p:nvSpPr>
          <p:cNvPr id="2" name="Textfeld 1"/>
          <p:cNvSpPr txBox="1"/>
          <p:nvPr/>
        </p:nvSpPr>
        <p:spPr>
          <a:xfrm>
            <a:off x="1043608" y="980728"/>
            <a:ext cx="6171456" cy="400110"/>
          </a:xfrm>
          <a:prstGeom prst="rect">
            <a:avLst/>
          </a:prstGeom>
          <a:noFill/>
        </p:spPr>
        <p:txBody>
          <a:bodyPr wrap="square" rtlCol="0">
            <a:spAutoFit/>
          </a:bodyPr>
          <a:lstStyle/>
          <a:p>
            <a:r>
              <a:rPr lang="de-DE" sz="2000" dirty="0"/>
              <a:t>Zu erwartende Eintritte in den Ruhestand:</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67246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Diagramm 11"/>
          <p:cNvGraphicFramePr>
            <a:graphicFrameLocks/>
          </p:cNvGraphicFramePr>
          <p:nvPr>
            <p:extLst>
              <p:ext uri="{D42A27DB-BD31-4B8C-83A1-F6EECF244321}">
                <p14:modId xmlns:p14="http://schemas.microsoft.com/office/powerpoint/2010/main" val="1941377122"/>
              </p:ext>
            </p:extLst>
          </p:nvPr>
        </p:nvGraphicFramePr>
        <p:xfrm>
          <a:off x="454818" y="1585912"/>
          <a:ext cx="8234364" cy="45073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311963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1"/>
          <p:cNvSpPr>
            <a:spLocks noGrp="1"/>
          </p:cNvSpPr>
          <p:nvPr>
            <p:ph type="ftr" sz="quarter" idx="10"/>
          </p:nvPr>
        </p:nvSpPr>
        <p:spPr/>
        <p:txBody>
          <a:bodyPr/>
          <a:lstStyle/>
          <a:p>
            <a:r>
              <a:rPr lang="de-DE" dirty="0" smtClean="0"/>
              <a:t>Evangelischer Oberkirchenrat Stuttgart, Oberkirchenrat Wolfgang Traub</a:t>
            </a:r>
            <a:endParaRPr lang="de-DE" dirty="0"/>
          </a:p>
        </p:txBody>
      </p:sp>
      <p:sp>
        <p:nvSpPr>
          <p:cNvPr id="9" name="Datumsplatzhalter 2"/>
          <p:cNvSpPr>
            <a:spLocks noGrp="1"/>
          </p:cNvSpPr>
          <p:nvPr>
            <p:ph type="dt" sz="half" idx="11"/>
          </p:nvPr>
        </p:nvSpPr>
        <p:spPr/>
        <p:txBody>
          <a:bodyPr/>
          <a:lstStyle/>
          <a:p>
            <a:r>
              <a:rPr lang="de-DE" dirty="0" smtClean="0"/>
              <a:t>13. </a:t>
            </a:r>
            <a:r>
              <a:rPr lang="de-DE" dirty="0"/>
              <a:t>Oktober 2016 </a:t>
            </a:r>
          </a:p>
        </p:txBody>
      </p:sp>
      <p:sp>
        <p:nvSpPr>
          <p:cNvPr id="10" name="Foliennummernplatzhalter 3"/>
          <p:cNvSpPr>
            <a:spLocks noGrp="1"/>
          </p:cNvSpPr>
          <p:nvPr>
            <p:ph type="sldNum" sz="quarter" idx="12"/>
          </p:nvPr>
        </p:nvSpPr>
        <p:spPr/>
        <p:txBody>
          <a:bodyPr/>
          <a:lstStyle/>
          <a:p>
            <a:r>
              <a:rPr lang="de-DE"/>
              <a:t>Seite </a:t>
            </a:r>
            <a:fld id="{DE0970A7-158A-4038-A66D-18B146E01784}" type="slidenum">
              <a:rPr lang="de-DE"/>
              <a:pPr/>
              <a:t>14</a:t>
            </a:fld>
            <a:endParaRPr lang="de-DE"/>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21830"/>
            <a:ext cx="67246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Bild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791" y="836712"/>
            <a:ext cx="4728641" cy="5558861"/>
          </a:xfrm>
          <a:prstGeom prst="rect">
            <a:avLst/>
          </a:prstGeom>
        </p:spPr>
      </p:pic>
      <p:pic>
        <p:nvPicPr>
          <p:cNvPr id="5" name="Bild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7075" y="2690260"/>
            <a:ext cx="3086100" cy="1358900"/>
          </a:xfrm>
          <a:prstGeom prst="rect">
            <a:avLst/>
          </a:prstGeom>
        </p:spPr>
      </p:pic>
      <p:pic>
        <p:nvPicPr>
          <p:cNvPr id="6" name="Bild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58927" y="4725144"/>
            <a:ext cx="2459476" cy="1047824"/>
          </a:xfrm>
          <a:prstGeom prst="rect">
            <a:avLst/>
          </a:prstGeom>
        </p:spPr>
      </p:pic>
      <p:sp>
        <p:nvSpPr>
          <p:cNvPr id="7" name="Textfeld 6"/>
          <p:cNvSpPr txBox="1"/>
          <p:nvPr/>
        </p:nvSpPr>
        <p:spPr>
          <a:xfrm>
            <a:off x="5568143" y="1108847"/>
            <a:ext cx="3325032" cy="338554"/>
          </a:xfrm>
          <a:prstGeom prst="rect">
            <a:avLst/>
          </a:prstGeom>
          <a:noFill/>
        </p:spPr>
        <p:txBody>
          <a:bodyPr wrap="square" rtlCol="0">
            <a:spAutoFit/>
          </a:bodyPr>
          <a:lstStyle/>
          <a:p>
            <a:r>
              <a:rPr lang="de-DE" sz="1600" dirty="0" smtClean="0"/>
              <a:t>Gemeindegliederentwicklung 2015</a:t>
            </a:r>
            <a:endParaRPr lang="de-DE" sz="1600" dirty="0"/>
          </a:p>
        </p:txBody>
      </p:sp>
    </p:spTree>
    <p:extLst>
      <p:ext uri="{BB962C8B-B14F-4D97-AF65-F5344CB8AC3E}">
        <p14:creationId xmlns:p14="http://schemas.microsoft.com/office/powerpoint/2010/main" val="378263877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1"/>
          <p:cNvSpPr>
            <a:spLocks noGrp="1"/>
          </p:cNvSpPr>
          <p:nvPr>
            <p:ph type="ftr" sz="quarter" idx="10"/>
          </p:nvPr>
        </p:nvSpPr>
        <p:spPr/>
        <p:txBody>
          <a:bodyPr/>
          <a:lstStyle/>
          <a:p>
            <a:r>
              <a:rPr lang="de-DE" dirty="0" smtClean="0"/>
              <a:t>Evangelischer Oberkirchenrat Stuttgart, Oberkirchenrat Wolfgang Traub</a:t>
            </a:r>
            <a:endParaRPr lang="de-DE" dirty="0"/>
          </a:p>
        </p:txBody>
      </p:sp>
      <p:sp>
        <p:nvSpPr>
          <p:cNvPr id="9" name="Datumsplatzhalter 2"/>
          <p:cNvSpPr>
            <a:spLocks noGrp="1"/>
          </p:cNvSpPr>
          <p:nvPr>
            <p:ph type="dt" sz="half" idx="11"/>
          </p:nvPr>
        </p:nvSpPr>
        <p:spPr/>
        <p:txBody>
          <a:bodyPr/>
          <a:lstStyle/>
          <a:p>
            <a:r>
              <a:rPr lang="de-DE" dirty="0" smtClean="0"/>
              <a:t>13. </a:t>
            </a:r>
            <a:r>
              <a:rPr lang="de-DE" dirty="0"/>
              <a:t>Oktober 2016 </a:t>
            </a:r>
          </a:p>
        </p:txBody>
      </p:sp>
      <p:sp>
        <p:nvSpPr>
          <p:cNvPr id="10" name="Foliennummernplatzhalter 3"/>
          <p:cNvSpPr>
            <a:spLocks noGrp="1"/>
          </p:cNvSpPr>
          <p:nvPr>
            <p:ph type="sldNum" sz="quarter" idx="12"/>
          </p:nvPr>
        </p:nvSpPr>
        <p:spPr/>
        <p:txBody>
          <a:bodyPr/>
          <a:lstStyle/>
          <a:p>
            <a:r>
              <a:rPr lang="de-DE"/>
              <a:t>Seite </a:t>
            </a:r>
            <a:fld id="{DE0970A7-158A-4038-A66D-18B146E01784}" type="slidenum">
              <a:rPr lang="de-DE"/>
              <a:pPr/>
              <a:t>15</a:t>
            </a:fld>
            <a:endParaRPr lang="de-DE"/>
          </a:p>
        </p:txBody>
      </p:sp>
      <p:sp>
        <p:nvSpPr>
          <p:cNvPr id="3" name="Textfeld 2"/>
          <p:cNvSpPr txBox="1"/>
          <p:nvPr/>
        </p:nvSpPr>
        <p:spPr>
          <a:xfrm>
            <a:off x="1475656" y="908720"/>
            <a:ext cx="6912768" cy="707886"/>
          </a:xfrm>
          <a:prstGeom prst="rect">
            <a:avLst/>
          </a:prstGeom>
          <a:noFill/>
        </p:spPr>
        <p:txBody>
          <a:bodyPr wrap="square" rtlCol="0">
            <a:spAutoFit/>
          </a:bodyPr>
          <a:lstStyle/>
          <a:p>
            <a:r>
              <a:rPr lang="de-DE" sz="2000" dirty="0"/>
              <a:t>Voraussichtliche langfristige </a:t>
            </a:r>
            <a:r>
              <a:rPr lang="de-DE" sz="2000" dirty="0" smtClean="0"/>
              <a:t>Entwicklung</a:t>
            </a:r>
          </a:p>
          <a:p>
            <a:pPr marL="285750" indent="-285750">
              <a:buFont typeface="Arial" panose="020B0604020202020204" pitchFamily="34" charset="0"/>
              <a:buChar char="•"/>
            </a:pPr>
            <a:r>
              <a:rPr lang="de-DE" sz="2000" dirty="0" smtClean="0"/>
              <a:t>der </a:t>
            </a:r>
            <a:r>
              <a:rPr lang="de-DE" sz="2000" b="1" dirty="0" smtClean="0"/>
              <a:t>Gemeindegliederzahlen</a:t>
            </a:r>
            <a:endParaRPr lang="de-DE" sz="20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2668" y="2132855"/>
            <a:ext cx="6268814" cy="401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16632"/>
            <a:ext cx="67246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347212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1"/>
          <p:cNvSpPr>
            <a:spLocks noGrp="1"/>
          </p:cNvSpPr>
          <p:nvPr>
            <p:ph type="ftr" sz="quarter" idx="10"/>
          </p:nvPr>
        </p:nvSpPr>
        <p:spPr/>
        <p:txBody>
          <a:bodyPr/>
          <a:lstStyle/>
          <a:p>
            <a:r>
              <a:rPr lang="de-DE" dirty="0" smtClean="0"/>
              <a:t>Evangelischer Oberkirchenrat Stuttgart, Oberkirchenrat Wolfgang Traub</a:t>
            </a:r>
            <a:endParaRPr lang="de-DE" dirty="0"/>
          </a:p>
        </p:txBody>
      </p:sp>
      <p:sp>
        <p:nvSpPr>
          <p:cNvPr id="9" name="Datumsplatzhalter 2"/>
          <p:cNvSpPr>
            <a:spLocks noGrp="1"/>
          </p:cNvSpPr>
          <p:nvPr>
            <p:ph type="dt" sz="half" idx="11"/>
          </p:nvPr>
        </p:nvSpPr>
        <p:spPr/>
        <p:txBody>
          <a:bodyPr/>
          <a:lstStyle/>
          <a:p>
            <a:r>
              <a:rPr lang="de-DE" dirty="0" smtClean="0"/>
              <a:t>13. </a:t>
            </a:r>
            <a:r>
              <a:rPr lang="de-DE" dirty="0"/>
              <a:t>Oktober 2016 </a:t>
            </a:r>
          </a:p>
        </p:txBody>
      </p:sp>
      <p:sp>
        <p:nvSpPr>
          <p:cNvPr id="10" name="Foliennummernplatzhalter 3"/>
          <p:cNvSpPr>
            <a:spLocks noGrp="1"/>
          </p:cNvSpPr>
          <p:nvPr>
            <p:ph type="sldNum" sz="quarter" idx="12"/>
          </p:nvPr>
        </p:nvSpPr>
        <p:spPr/>
        <p:txBody>
          <a:bodyPr/>
          <a:lstStyle/>
          <a:p>
            <a:r>
              <a:rPr lang="de-DE"/>
              <a:t>Seite </a:t>
            </a:r>
            <a:fld id="{DE0970A7-158A-4038-A66D-18B146E01784}" type="slidenum">
              <a:rPr lang="de-DE"/>
              <a:pPr/>
              <a:t>16</a:t>
            </a:fld>
            <a:endParaRPr lang="de-DE"/>
          </a:p>
        </p:txBody>
      </p:sp>
      <p:sp>
        <p:nvSpPr>
          <p:cNvPr id="233476" name="Rectangle 4"/>
          <p:cNvSpPr>
            <a:spLocks noChangeArrowheads="1"/>
          </p:cNvSpPr>
          <p:nvPr/>
        </p:nvSpPr>
        <p:spPr bwMode="auto">
          <a:xfrm>
            <a:off x="250825" y="1341438"/>
            <a:ext cx="864235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lnSpc>
                <a:spcPct val="80000"/>
              </a:lnSpc>
              <a:spcBef>
                <a:spcPct val="20000"/>
              </a:spcBef>
            </a:pPr>
            <a:endParaRPr lang="de-DE" sz="2400" b="1"/>
          </a:p>
        </p:txBody>
      </p:sp>
      <p:sp>
        <p:nvSpPr>
          <p:cNvPr id="233477" name="Rectangle 5"/>
          <p:cNvSpPr>
            <a:spLocks noChangeArrowheads="1"/>
          </p:cNvSpPr>
          <p:nvPr/>
        </p:nvSpPr>
        <p:spPr bwMode="auto">
          <a:xfrm>
            <a:off x="323850" y="1484313"/>
            <a:ext cx="8642350" cy="187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lnSpc>
                <a:spcPct val="80000"/>
              </a:lnSpc>
              <a:spcBef>
                <a:spcPct val="20000"/>
              </a:spcBef>
            </a:pPr>
            <a:endParaRPr lang="de-DE" sz="2400" b="1"/>
          </a:p>
        </p:txBody>
      </p:sp>
      <p:sp>
        <p:nvSpPr>
          <p:cNvPr id="233478" name="Rectangle 6"/>
          <p:cNvSpPr>
            <a:spLocks noChangeArrowheads="1"/>
          </p:cNvSpPr>
          <p:nvPr/>
        </p:nvSpPr>
        <p:spPr bwMode="auto">
          <a:xfrm>
            <a:off x="323850" y="1628775"/>
            <a:ext cx="8426450"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a:spcBef>
                <a:spcPct val="30000"/>
              </a:spcBef>
            </a:pPr>
            <a:endParaRPr lang="de-DE" sz="2000" b="1"/>
          </a:p>
          <a:p>
            <a:pPr algn="r">
              <a:spcBef>
                <a:spcPct val="30000"/>
              </a:spcBef>
            </a:pPr>
            <a:endParaRPr lang="de-DE" sz="2000" b="1"/>
          </a:p>
        </p:txBody>
      </p:sp>
      <p:sp>
        <p:nvSpPr>
          <p:cNvPr id="3" name="Textfeld 2"/>
          <p:cNvSpPr txBox="1"/>
          <p:nvPr/>
        </p:nvSpPr>
        <p:spPr>
          <a:xfrm>
            <a:off x="1043608" y="884148"/>
            <a:ext cx="7704856" cy="1015663"/>
          </a:xfrm>
          <a:prstGeom prst="rect">
            <a:avLst/>
          </a:prstGeom>
          <a:noFill/>
        </p:spPr>
        <p:txBody>
          <a:bodyPr wrap="square" rtlCol="0">
            <a:spAutoFit/>
          </a:bodyPr>
          <a:lstStyle/>
          <a:p>
            <a:r>
              <a:rPr lang="de-DE" sz="2000" dirty="0"/>
              <a:t>Voraussichtliche langfristige </a:t>
            </a:r>
            <a:r>
              <a:rPr lang="de-DE" sz="2000" dirty="0" smtClean="0"/>
              <a:t>Entwicklung</a:t>
            </a:r>
          </a:p>
          <a:p>
            <a:pPr marL="285750" indent="-285750">
              <a:buFont typeface="Arial" panose="020B0604020202020204" pitchFamily="34" charset="0"/>
              <a:buChar char="•"/>
            </a:pPr>
            <a:r>
              <a:rPr lang="de-DE" sz="2000" dirty="0" smtClean="0"/>
              <a:t>der </a:t>
            </a:r>
            <a:r>
              <a:rPr lang="de-DE" sz="2000" b="1" dirty="0" smtClean="0"/>
              <a:t>Gemeindegliederzahlen</a:t>
            </a:r>
            <a:endParaRPr lang="de-DE" sz="2000" dirty="0" smtClean="0"/>
          </a:p>
          <a:p>
            <a:pPr marL="285750" indent="-285750">
              <a:buFont typeface="Arial" panose="020B0604020202020204" pitchFamily="34" charset="0"/>
              <a:buChar char="•"/>
            </a:pPr>
            <a:r>
              <a:rPr lang="de-DE" sz="2000" dirty="0" smtClean="0"/>
              <a:t>der </a:t>
            </a:r>
            <a:r>
              <a:rPr lang="de-DE" sz="2000" b="1" dirty="0"/>
              <a:t>rechnerisch Vollbeschäftigten im </a:t>
            </a:r>
            <a:r>
              <a:rPr lang="de-DE" sz="2000" b="1" dirty="0" err="1" smtClean="0"/>
              <a:t>Gemeindepfarrdienst</a:t>
            </a:r>
            <a:r>
              <a:rPr lang="de-DE" sz="2000" dirty="0" smtClean="0"/>
              <a:t>:</a:t>
            </a:r>
            <a:endParaRPr lang="de-DE" sz="2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132856"/>
            <a:ext cx="6340822" cy="4057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16632"/>
            <a:ext cx="67246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614849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1"/>
          <p:cNvSpPr>
            <a:spLocks noGrp="1"/>
          </p:cNvSpPr>
          <p:nvPr>
            <p:ph type="ftr" sz="quarter" idx="10"/>
          </p:nvPr>
        </p:nvSpPr>
        <p:spPr/>
        <p:txBody>
          <a:bodyPr/>
          <a:lstStyle/>
          <a:p>
            <a:r>
              <a:rPr lang="de-DE" dirty="0" smtClean="0"/>
              <a:t>Evangelischer Oberkirchenrat Stuttgart, Oberkirchenrat Wolfgang Traub</a:t>
            </a:r>
            <a:endParaRPr lang="de-DE" dirty="0"/>
          </a:p>
        </p:txBody>
      </p:sp>
      <p:sp>
        <p:nvSpPr>
          <p:cNvPr id="9" name="Datumsplatzhalter 2"/>
          <p:cNvSpPr>
            <a:spLocks noGrp="1"/>
          </p:cNvSpPr>
          <p:nvPr>
            <p:ph type="dt" sz="half" idx="11"/>
          </p:nvPr>
        </p:nvSpPr>
        <p:spPr/>
        <p:txBody>
          <a:bodyPr/>
          <a:lstStyle/>
          <a:p>
            <a:r>
              <a:rPr lang="de-DE" dirty="0" smtClean="0"/>
              <a:t>13. </a:t>
            </a:r>
            <a:r>
              <a:rPr lang="de-DE" dirty="0"/>
              <a:t>Oktober 2016 </a:t>
            </a:r>
          </a:p>
        </p:txBody>
      </p:sp>
      <p:sp>
        <p:nvSpPr>
          <p:cNvPr id="10" name="Foliennummernplatzhalter 3"/>
          <p:cNvSpPr>
            <a:spLocks noGrp="1"/>
          </p:cNvSpPr>
          <p:nvPr>
            <p:ph type="sldNum" sz="quarter" idx="12"/>
          </p:nvPr>
        </p:nvSpPr>
        <p:spPr/>
        <p:txBody>
          <a:bodyPr/>
          <a:lstStyle/>
          <a:p>
            <a:r>
              <a:rPr lang="de-DE"/>
              <a:t>Seite </a:t>
            </a:r>
            <a:fld id="{DE0970A7-158A-4038-A66D-18B146E01784}" type="slidenum">
              <a:rPr lang="de-DE"/>
              <a:pPr/>
              <a:t>17</a:t>
            </a:fld>
            <a:endParaRPr lang="de-DE"/>
          </a:p>
        </p:txBody>
      </p:sp>
      <p:sp>
        <p:nvSpPr>
          <p:cNvPr id="233476" name="Rectangle 4"/>
          <p:cNvSpPr>
            <a:spLocks noChangeArrowheads="1"/>
          </p:cNvSpPr>
          <p:nvPr/>
        </p:nvSpPr>
        <p:spPr bwMode="auto">
          <a:xfrm>
            <a:off x="250825" y="1341438"/>
            <a:ext cx="864235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lnSpc>
                <a:spcPct val="80000"/>
              </a:lnSpc>
              <a:spcBef>
                <a:spcPct val="20000"/>
              </a:spcBef>
            </a:pPr>
            <a:endParaRPr lang="de-DE" sz="2400" b="1"/>
          </a:p>
        </p:txBody>
      </p:sp>
      <p:sp>
        <p:nvSpPr>
          <p:cNvPr id="233477" name="Rectangle 5"/>
          <p:cNvSpPr>
            <a:spLocks noChangeArrowheads="1"/>
          </p:cNvSpPr>
          <p:nvPr/>
        </p:nvSpPr>
        <p:spPr bwMode="auto">
          <a:xfrm>
            <a:off x="323850" y="1484313"/>
            <a:ext cx="8642350" cy="187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lnSpc>
                <a:spcPct val="80000"/>
              </a:lnSpc>
              <a:spcBef>
                <a:spcPct val="20000"/>
              </a:spcBef>
            </a:pPr>
            <a:endParaRPr lang="de-DE" sz="2400" b="1"/>
          </a:p>
        </p:txBody>
      </p:sp>
      <p:sp>
        <p:nvSpPr>
          <p:cNvPr id="233478" name="Rectangle 6"/>
          <p:cNvSpPr>
            <a:spLocks noChangeArrowheads="1"/>
          </p:cNvSpPr>
          <p:nvPr/>
        </p:nvSpPr>
        <p:spPr bwMode="auto">
          <a:xfrm>
            <a:off x="323850" y="1628775"/>
            <a:ext cx="8426450"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a:spcBef>
                <a:spcPct val="30000"/>
              </a:spcBef>
            </a:pPr>
            <a:endParaRPr lang="de-DE" sz="2000" b="1"/>
          </a:p>
          <a:p>
            <a:pPr algn="r">
              <a:spcBef>
                <a:spcPct val="30000"/>
              </a:spcBef>
            </a:pPr>
            <a:endParaRPr lang="de-DE" sz="2000" b="1"/>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084477"/>
            <a:ext cx="5864225" cy="4368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683568" y="764704"/>
            <a:ext cx="8208912" cy="1323439"/>
          </a:xfrm>
          <a:prstGeom prst="rect">
            <a:avLst/>
          </a:prstGeom>
          <a:noFill/>
        </p:spPr>
        <p:txBody>
          <a:bodyPr wrap="square" rtlCol="0">
            <a:spAutoFit/>
          </a:bodyPr>
          <a:lstStyle/>
          <a:p>
            <a:r>
              <a:rPr lang="de-DE" sz="2000" dirty="0"/>
              <a:t>Voraussichtliche langfristige </a:t>
            </a:r>
            <a:r>
              <a:rPr lang="de-DE" sz="2000" dirty="0" smtClean="0"/>
              <a:t>Entwicklung</a:t>
            </a:r>
          </a:p>
          <a:p>
            <a:pPr marL="285750" indent="-285750">
              <a:buFont typeface="Arial" panose="020B0604020202020204" pitchFamily="34" charset="0"/>
              <a:buChar char="•"/>
            </a:pPr>
            <a:r>
              <a:rPr lang="de-DE" sz="2000" dirty="0" smtClean="0"/>
              <a:t>der </a:t>
            </a:r>
            <a:r>
              <a:rPr lang="de-DE" sz="2000" b="1" dirty="0" smtClean="0"/>
              <a:t>Gemeindegliederzahlen</a:t>
            </a:r>
            <a:endParaRPr lang="de-DE" sz="2000" dirty="0" smtClean="0"/>
          </a:p>
          <a:p>
            <a:pPr marL="285750" indent="-285750">
              <a:buFont typeface="Arial" panose="020B0604020202020204" pitchFamily="34" charset="0"/>
              <a:buChar char="•"/>
            </a:pPr>
            <a:r>
              <a:rPr lang="de-DE" sz="2000" dirty="0" smtClean="0"/>
              <a:t>der </a:t>
            </a:r>
            <a:r>
              <a:rPr lang="de-DE" sz="2000" b="1" dirty="0"/>
              <a:t>rechnerisch Vollbeschäftigten im </a:t>
            </a:r>
            <a:r>
              <a:rPr lang="de-DE" sz="2000" b="1" dirty="0" err="1"/>
              <a:t>Gemeindepfarrdienst</a:t>
            </a:r>
            <a:r>
              <a:rPr lang="de-DE" sz="2000" b="1" dirty="0"/>
              <a:t> </a:t>
            </a:r>
            <a:endParaRPr lang="de-DE" sz="2000" b="1" dirty="0" smtClean="0"/>
          </a:p>
          <a:p>
            <a:pPr marL="285750" indent="-285750">
              <a:buFont typeface="Arial" panose="020B0604020202020204" pitchFamily="34" charset="0"/>
              <a:buChar char="•"/>
            </a:pPr>
            <a:r>
              <a:rPr lang="de-DE" sz="2000" dirty="0" smtClean="0"/>
              <a:t>der „</a:t>
            </a:r>
            <a:r>
              <a:rPr lang="de-DE" sz="2000" b="1" dirty="0" err="1" smtClean="0"/>
              <a:t>Pastorationsdichte</a:t>
            </a:r>
            <a:r>
              <a:rPr lang="de-DE" sz="2000" b="1" dirty="0" smtClean="0"/>
              <a:t>“ (</a:t>
            </a:r>
            <a:r>
              <a:rPr lang="de-DE" sz="2000" b="1" dirty="0" err="1" smtClean="0"/>
              <a:t>Pastorationszahl</a:t>
            </a:r>
            <a:r>
              <a:rPr lang="de-DE" sz="2000" b="1" dirty="0" smtClean="0"/>
              <a:t>)</a:t>
            </a:r>
            <a:r>
              <a:rPr lang="de-DE" sz="2000" dirty="0" smtClean="0"/>
              <a:t>:</a:t>
            </a:r>
            <a:endParaRPr lang="de-DE" sz="2000" dirty="0"/>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18591"/>
            <a:ext cx="67246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201217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r>
              <a:rPr lang="de-DE" dirty="0" smtClean="0"/>
              <a:t>Evangelischer Oberkirchenrat Stuttgart, Oberkirchenrat Wolfgang Traub</a:t>
            </a:r>
            <a:endParaRPr lang="de-DE" dirty="0"/>
          </a:p>
        </p:txBody>
      </p:sp>
      <p:sp>
        <p:nvSpPr>
          <p:cNvPr id="3" name="Datumsplatzhalter 2"/>
          <p:cNvSpPr>
            <a:spLocks noGrp="1"/>
          </p:cNvSpPr>
          <p:nvPr>
            <p:ph type="dt" sz="half" idx="11"/>
          </p:nvPr>
        </p:nvSpPr>
        <p:spPr/>
        <p:txBody>
          <a:bodyPr/>
          <a:lstStyle/>
          <a:p>
            <a:r>
              <a:rPr lang="de-DE" dirty="0" smtClean="0"/>
              <a:t>13. </a:t>
            </a:r>
            <a:r>
              <a:rPr lang="de-DE" dirty="0"/>
              <a:t>Oktober 2016 </a:t>
            </a:r>
          </a:p>
        </p:txBody>
      </p:sp>
      <p:sp>
        <p:nvSpPr>
          <p:cNvPr id="4" name="Foliennummernplatzhalter 3"/>
          <p:cNvSpPr>
            <a:spLocks noGrp="1"/>
          </p:cNvSpPr>
          <p:nvPr>
            <p:ph type="sldNum" sz="quarter" idx="12"/>
          </p:nvPr>
        </p:nvSpPr>
        <p:spPr/>
        <p:txBody>
          <a:bodyPr/>
          <a:lstStyle/>
          <a:p>
            <a:r>
              <a:rPr lang="de-DE" smtClean="0"/>
              <a:t>Seite </a:t>
            </a:r>
            <a:fld id="{94CB5447-F669-40C3-9937-F1B1F481A4FB}" type="slidenum">
              <a:rPr lang="de-DE" smtClean="0"/>
              <a:pPr/>
              <a:t>18</a:t>
            </a:fld>
            <a:endParaRPr lang="de-DE"/>
          </a:p>
        </p:txBody>
      </p:sp>
      <p:sp>
        <p:nvSpPr>
          <p:cNvPr id="5" name="Textfeld 4"/>
          <p:cNvSpPr txBox="1"/>
          <p:nvPr/>
        </p:nvSpPr>
        <p:spPr>
          <a:xfrm>
            <a:off x="2051720" y="2708920"/>
            <a:ext cx="4861347" cy="461665"/>
          </a:xfrm>
          <a:prstGeom prst="rect">
            <a:avLst/>
          </a:prstGeom>
          <a:noFill/>
        </p:spPr>
        <p:txBody>
          <a:bodyPr wrap="square" rtlCol="0">
            <a:spAutoFit/>
          </a:bodyPr>
          <a:lstStyle/>
          <a:p>
            <a:pPr algn="r">
              <a:spcBef>
                <a:spcPct val="50000"/>
              </a:spcBef>
            </a:pPr>
            <a:r>
              <a:rPr lang="de-DE" sz="2400" b="1" dirty="0">
                <a:solidFill>
                  <a:srgbClr val="0033CC"/>
                </a:solidFill>
              </a:rPr>
              <a:t>Weitere Informationen</a:t>
            </a:r>
          </a:p>
        </p:txBody>
      </p:sp>
    </p:spTree>
    <p:extLst>
      <p:ext uri="{BB962C8B-B14F-4D97-AF65-F5344CB8AC3E}">
        <p14:creationId xmlns:p14="http://schemas.microsoft.com/office/powerpoint/2010/main" val="29124035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r>
              <a:rPr lang="de-DE" dirty="0" smtClean="0"/>
              <a:t>Evangelischer Oberkirchenrat Stuttgart, Oberkirchenrat Wolfgang Traub</a:t>
            </a:r>
            <a:endParaRPr lang="de-DE" dirty="0"/>
          </a:p>
        </p:txBody>
      </p:sp>
      <p:sp>
        <p:nvSpPr>
          <p:cNvPr id="3" name="Datumsplatzhalter 2"/>
          <p:cNvSpPr>
            <a:spLocks noGrp="1"/>
          </p:cNvSpPr>
          <p:nvPr>
            <p:ph type="dt" sz="half" idx="11"/>
          </p:nvPr>
        </p:nvSpPr>
        <p:spPr/>
        <p:txBody>
          <a:bodyPr/>
          <a:lstStyle/>
          <a:p>
            <a:r>
              <a:rPr lang="de-DE" dirty="0" smtClean="0"/>
              <a:t>13. </a:t>
            </a:r>
            <a:r>
              <a:rPr lang="de-DE" dirty="0"/>
              <a:t>Oktober 2016 </a:t>
            </a:r>
          </a:p>
        </p:txBody>
      </p:sp>
      <p:sp>
        <p:nvSpPr>
          <p:cNvPr id="4" name="Foliennummernplatzhalter 3"/>
          <p:cNvSpPr>
            <a:spLocks noGrp="1"/>
          </p:cNvSpPr>
          <p:nvPr>
            <p:ph type="sldNum" sz="quarter" idx="12"/>
          </p:nvPr>
        </p:nvSpPr>
        <p:spPr/>
        <p:txBody>
          <a:bodyPr/>
          <a:lstStyle/>
          <a:p>
            <a:r>
              <a:rPr lang="de-DE" smtClean="0"/>
              <a:t>Seite </a:t>
            </a:r>
            <a:fld id="{94CB5447-F669-40C3-9937-F1B1F481A4FB}" type="slidenum">
              <a:rPr lang="de-DE" smtClean="0"/>
              <a:pPr/>
              <a:t>19</a:t>
            </a:fld>
            <a:endParaRPr lang="de-DE"/>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908720"/>
            <a:ext cx="5210175"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755576" y="5445224"/>
            <a:ext cx="7344816" cy="646331"/>
          </a:xfrm>
          <a:prstGeom prst="rect">
            <a:avLst/>
          </a:prstGeom>
          <a:noFill/>
        </p:spPr>
        <p:txBody>
          <a:bodyPr wrap="square" rtlCol="0">
            <a:spAutoFit/>
          </a:bodyPr>
          <a:lstStyle/>
          <a:p>
            <a:r>
              <a:rPr lang="de-DE" dirty="0" smtClean="0"/>
              <a:t>Zusammen mit Aufnahmen aus anderen Landeskirchen wurden die in der PSP geplanten Aufnahmen in den letzten Jahren erreicht.</a:t>
            </a:r>
            <a:endParaRPr lang="de-DE" dirty="0"/>
          </a:p>
        </p:txBody>
      </p:sp>
      <p:sp>
        <p:nvSpPr>
          <p:cNvPr id="7" name="Rechteck 6"/>
          <p:cNvSpPr/>
          <p:nvPr/>
        </p:nvSpPr>
        <p:spPr>
          <a:xfrm>
            <a:off x="3059112" y="187312"/>
            <a:ext cx="2617062" cy="369332"/>
          </a:xfrm>
          <a:prstGeom prst="rect">
            <a:avLst/>
          </a:prstGeom>
        </p:spPr>
        <p:txBody>
          <a:bodyPr wrap="none">
            <a:spAutoFit/>
          </a:bodyPr>
          <a:lstStyle/>
          <a:p>
            <a:pPr algn="r">
              <a:spcBef>
                <a:spcPct val="50000"/>
              </a:spcBef>
            </a:pPr>
            <a:r>
              <a:rPr lang="de-DE" b="1" dirty="0">
                <a:solidFill>
                  <a:srgbClr val="0033CC"/>
                </a:solidFill>
              </a:rPr>
              <a:t>Weitere Informationen</a:t>
            </a:r>
          </a:p>
        </p:txBody>
      </p:sp>
    </p:spTree>
    <p:extLst>
      <p:ext uri="{BB962C8B-B14F-4D97-AF65-F5344CB8AC3E}">
        <p14:creationId xmlns:p14="http://schemas.microsoft.com/office/powerpoint/2010/main" val="1042902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1"/>
          <p:cNvSpPr>
            <a:spLocks noGrp="1"/>
          </p:cNvSpPr>
          <p:nvPr>
            <p:ph type="ftr" sz="quarter" idx="10"/>
          </p:nvPr>
        </p:nvSpPr>
        <p:spPr/>
        <p:txBody>
          <a:bodyPr/>
          <a:lstStyle/>
          <a:p>
            <a:r>
              <a:rPr lang="de-DE" dirty="0" smtClean="0"/>
              <a:t>Evangelischer Oberkirchenrat Stuttgart, Oberkirchenrat Wolfgang Traub</a:t>
            </a:r>
            <a:endParaRPr lang="de-DE" dirty="0"/>
          </a:p>
        </p:txBody>
      </p:sp>
      <p:sp>
        <p:nvSpPr>
          <p:cNvPr id="9" name="Datumsplatzhalter 2"/>
          <p:cNvSpPr>
            <a:spLocks noGrp="1"/>
          </p:cNvSpPr>
          <p:nvPr>
            <p:ph type="dt" sz="half" idx="11"/>
          </p:nvPr>
        </p:nvSpPr>
        <p:spPr/>
        <p:txBody>
          <a:bodyPr/>
          <a:lstStyle/>
          <a:p>
            <a:r>
              <a:rPr lang="de-DE" dirty="0" smtClean="0"/>
              <a:t>13. Oktober 2016 </a:t>
            </a:r>
            <a:endParaRPr lang="de-DE" dirty="0"/>
          </a:p>
        </p:txBody>
      </p:sp>
      <p:sp>
        <p:nvSpPr>
          <p:cNvPr id="10" name="Foliennummernplatzhalter 3"/>
          <p:cNvSpPr>
            <a:spLocks noGrp="1"/>
          </p:cNvSpPr>
          <p:nvPr>
            <p:ph type="sldNum" sz="quarter" idx="12"/>
          </p:nvPr>
        </p:nvSpPr>
        <p:spPr/>
        <p:txBody>
          <a:bodyPr/>
          <a:lstStyle/>
          <a:p>
            <a:r>
              <a:rPr lang="de-DE"/>
              <a:t>Seite </a:t>
            </a:r>
            <a:fld id="{DE0970A7-158A-4038-A66D-18B146E01784}" type="slidenum">
              <a:rPr lang="de-DE"/>
              <a:pPr/>
              <a:t>2</a:t>
            </a:fld>
            <a:endParaRPr lang="de-DE"/>
          </a:p>
        </p:txBody>
      </p:sp>
      <p:sp>
        <p:nvSpPr>
          <p:cNvPr id="233476" name="Rectangle 4"/>
          <p:cNvSpPr>
            <a:spLocks noChangeArrowheads="1"/>
          </p:cNvSpPr>
          <p:nvPr/>
        </p:nvSpPr>
        <p:spPr bwMode="auto">
          <a:xfrm>
            <a:off x="250825" y="1341438"/>
            <a:ext cx="864235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lnSpc>
                <a:spcPct val="80000"/>
              </a:lnSpc>
              <a:spcBef>
                <a:spcPct val="20000"/>
              </a:spcBef>
            </a:pPr>
            <a:endParaRPr lang="de-DE" sz="2400" b="1"/>
          </a:p>
        </p:txBody>
      </p:sp>
      <p:sp>
        <p:nvSpPr>
          <p:cNvPr id="233477" name="Rectangle 5"/>
          <p:cNvSpPr>
            <a:spLocks noChangeArrowheads="1"/>
          </p:cNvSpPr>
          <p:nvPr/>
        </p:nvSpPr>
        <p:spPr bwMode="auto">
          <a:xfrm>
            <a:off x="323528" y="1556792"/>
            <a:ext cx="8642350" cy="187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lnSpc>
                <a:spcPct val="80000"/>
              </a:lnSpc>
              <a:spcBef>
                <a:spcPct val="20000"/>
              </a:spcBef>
            </a:pPr>
            <a:endParaRPr lang="de-DE" sz="2400" b="1"/>
          </a:p>
        </p:txBody>
      </p:sp>
      <p:sp>
        <p:nvSpPr>
          <p:cNvPr id="233478" name="Rectangle 6"/>
          <p:cNvSpPr>
            <a:spLocks noChangeArrowheads="1"/>
          </p:cNvSpPr>
          <p:nvPr/>
        </p:nvSpPr>
        <p:spPr bwMode="auto">
          <a:xfrm>
            <a:off x="323528" y="1556792"/>
            <a:ext cx="8426450"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a:spcBef>
                <a:spcPct val="30000"/>
              </a:spcBef>
            </a:pPr>
            <a:endParaRPr lang="de-DE" sz="2000" b="1"/>
          </a:p>
          <a:p>
            <a:pPr algn="r">
              <a:spcBef>
                <a:spcPct val="30000"/>
              </a:spcBef>
            </a:pPr>
            <a:endParaRPr lang="de-DE" sz="2000" b="1"/>
          </a:p>
        </p:txBody>
      </p:sp>
      <p:sp>
        <p:nvSpPr>
          <p:cNvPr id="233479" name="Text Box 7"/>
          <p:cNvSpPr txBox="1">
            <a:spLocks noChangeArrowheads="1"/>
          </p:cNvSpPr>
          <p:nvPr/>
        </p:nvSpPr>
        <p:spPr bwMode="auto">
          <a:xfrm>
            <a:off x="2245512" y="1844675"/>
            <a:ext cx="66246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DE" sz="2400" b="1" dirty="0" smtClean="0">
                <a:solidFill>
                  <a:srgbClr val="0033CC"/>
                </a:solidFill>
              </a:rPr>
              <a:t>Ausgangssituation im EKD – Vergleich</a:t>
            </a:r>
            <a:endParaRPr lang="de-DE" sz="2400" b="1" dirty="0">
              <a:solidFill>
                <a:srgbClr val="0033CC"/>
              </a:solidFill>
            </a:endParaRPr>
          </a:p>
        </p:txBody>
      </p:sp>
      <p:sp>
        <p:nvSpPr>
          <p:cNvPr id="11" name="Text Box 7"/>
          <p:cNvSpPr txBox="1">
            <a:spLocks noChangeArrowheads="1"/>
          </p:cNvSpPr>
          <p:nvPr/>
        </p:nvSpPr>
        <p:spPr bwMode="auto">
          <a:xfrm>
            <a:off x="2245512" y="2664848"/>
            <a:ext cx="66246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DE" sz="2400" b="1" dirty="0" smtClean="0">
                <a:solidFill>
                  <a:srgbClr val="0033CC"/>
                </a:solidFill>
              </a:rPr>
              <a:t>Personalstrukturplanung Pfarrdienst</a:t>
            </a:r>
            <a:endParaRPr lang="de-DE" sz="2400" b="1" dirty="0">
              <a:solidFill>
                <a:srgbClr val="0033CC"/>
              </a:solidFill>
            </a:endParaRPr>
          </a:p>
        </p:txBody>
      </p:sp>
      <p:sp>
        <p:nvSpPr>
          <p:cNvPr id="12" name="Text Box 7"/>
          <p:cNvSpPr txBox="1">
            <a:spLocks noChangeArrowheads="1"/>
          </p:cNvSpPr>
          <p:nvPr/>
        </p:nvSpPr>
        <p:spPr bwMode="auto">
          <a:xfrm>
            <a:off x="2245512" y="3505772"/>
            <a:ext cx="66246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DE" sz="2400" b="1" dirty="0" smtClean="0">
                <a:solidFill>
                  <a:srgbClr val="0033CC"/>
                </a:solidFill>
              </a:rPr>
              <a:t>Demografische Entwicklung</a:t>
            </a:r>
          </a:p>
        </p:txBody>
      </p:sp>
      <p:sp>
        <p:nvSpPr>
          <p:cNvPr id="13" name="Rectangle 4"/>
          <p:cNvSpPr>
            <a:spLocks noChangeArrowheads="1"/>
          </p:cNvSpPr>
          <p:nvPr/>
        </p:nvSpPr>
        <p:spPr bwMode="auto">
          <a:xfrm>
            <a:off x="403225" y="1493838"/>
            <a:ext cx="864235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lnSpc>
                <a:spcPct val="80000"/>
              </a:lnSpc>
              <a:spcBef>
                <a:spcPct val="20000"/>
              </a:spcBef>
            </a:pPr>
            <a:endParaRPr lang="de-DE" sz="2400" b="1"/>
          </a:p>
        </p:txBody>
      </p:sp>
      <p:sp>
        <p:nvSpPr>
          <p:cNvPr id="14" name="Text Box 7"/>
          <p:cNvSpPr txBox="1">
            <a:spLocks noChangeArrowheads="1"/>
          </p:cNvSpPr>
          <p:nvPr/>
        </p:nvSpPr>
        <p:spPr bwMode="auto">
          <a:xfrm>
            <a:off x="2245512" y="4164583"/>
            <a:ext cx="66246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DE" sz="2400" b="1" dirty="0" smtClean="0">
                <a:solidFill>
                  <a:srgbClr val="0033CC"/>
                </a:solidFill>
              </a:rPr>
              <a:t>Weitere Informationen</a:t>
            </a:r>
          </a:p>
        </p:txBody>
      </p:sp>
      <p:sp>
        <p:nvSpPr>
          <p:cNvPr id="15" name="Text Box 7"/>
          <p:cNvSpPr txBox="1">
            <a:spLocks noChangeArrowheads="1"/>
          </p:cNvSpPr>
          <p:nvPr/>
        </p:nvSpPr>
        <p:spPr bwMode="auto">
          <a:xfrm>
            <a:off x="2260216" y="4852890"/>
            <a:ext cx="66246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DE" sz="2400" b="1" dirty="0" smtClean="0">
                <a:solidFill>
                  <a:srgbClr val="0033CC"/>
                </a:solidFill>
              </a:rPr>
              <a:t>Unterstützende Maßnahmen</a:t>
            </a:r>
          </a:p>
        </p:txBody>
      </p:sp>
    </p:spTree>
    <p:extLst>
      <p:ext uri="{BB962C8B-B14F-4D97-AF65-F5344CB8AC3E}">
        <p14:creationId xmlns:p14="http://schemas.microsoft.com/office/powerpoint/2010/main" val="226961072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r>
              <a:rPr lang="de-DE" dirty="0" smtClean="0"/>
              <a:t>Evangelischer Oberkirchenrat Stuttgart, Oberkirchenrat Wolfgang Traub</a:t>
            </a:r>
            <a:endParaRPr lang="de-DE" dirty="0"/>
          </a:p>
        </p:txBody>
      </p:sp>
      <p:sp>
        <p:nvSpPr>
          <p:cNvPr id="3" name="Datumsplatzhalter 2"/>
          <p:cNvSpPr>
            <a:spLocks noGrp="1"/>
          </p:cNvSpPr>
          <p:nvPr>
            <p:ph type="dt" sz="half" idx="11"/>
          </p:nvPr>
        </p:nvSpPr>
        <p:spPr/>
        <p:txBody>
          <a:bodyPr/>
          <a:lstStyle/>
          <a:p>
            <a:r>
              <a:rPr lang="de-DE" dirty="0" smtClean="0"/>
              <a:t>13. </a:t>
            </a:r>
            <a:r>
              <a:rPr lang="de-DE" dirty="0"/>
              <a:t>Oktober 2016 </a:t>
            </a:r>
          </a:p>
        </p:txBody>
      </p:sp>
      <p:sp>
        <p:nvSpPr>
          <p:cNvPr id="4" name="Foliennummernplatzhalter 3"/>
          <p:cNvSpPr>
            <a:spLocks noGrp="1"/>
          </p:cNvSpPr>
          <p:nvPr>
            <p:ph type="sldNum" sz="quarter" idx="12"/>
          </p:nvPr>
        </p:nvSpPr>
        <p:spPr/>
        <p:txBody>
          <a:bodyPr/>
          <a:lstStyle/>
          <a:p>
            <a:r>
              <a:rPr lang="de-DE" smtClean="0"/>
              <a:t>Seite </a:t>
            </a:r>
            <a:fld id="{94CB5447-F669-40C3-9937-F1B1F481A4FB}" type="slidenum">
              <a:rPr lang="de-DE" smtClean="0"/>
              <a:pPr/>
              <a:t>20</a:t>
            </a:fld>
            <a:endParaRPr lang="de-DE"/>
          </a:p>
        </p:txBody>
      </p:sp>
      <p:pic>
        <p:nvPicPr>
          <p:cNvPr id="5" name="Bild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121" y="826673"/>
            <a:ext cx="7878602" cy="4752528"/>
          </a:xfrm>
          <a:prstGeom prst="rect">
            <a:avLst/>
          </a:prstGeom>
        </p:spPr>
      </p:pic>
      <p:sp>
        <p:nvSpPr>
          <p:cNvPr id="6" name="Textfeld 5"/>
          <p:cNvSpPr txBox="1"/>
          <p:nvPr/>
        </p:nvSpPr>
        <p:spPr>
          <a:xfrm>
            <a:off x="683568" y="5666280"/>
            <a:ext cx="7878602" cy="646331"/>
          </a:xfrm>
          <a:prstGeom prst="rect">
            <a:avLst/>
          </a:prstGeom>
          <a:noFill/>
        </p:spPr>
        <p:txBody>
          <a:bodyPr wrap="square" rtlCol="0">
            <a:spAutoFit/>
          </a:bodyPr>
          <a:lstStyle/>
          <a:p>
            <a:r>
              <a:rPr lang="de-DE" dirty="0" smtClean="0"/>
              <a:t>Von 2005 bis 2015 hat sich die Zahl der Theologiestudierenden mit dem Ziel Pfarramt in </a:t>
            </a:r>
            <a:r>
              <a:rPr lang="de-DE" smtClean="0"/>
              <a:t>der EKD nahezu verdoppelt.</a:t>
            </a:r>
            <a:endParaRPr lang="de-DE" dirty="0"/>
          </a:p>
        </p:txBody>
      </p:sp>
      <p:sp>
        <p:nvSpPr>
          <p:cNvPr id="7" name="Rechteck 6"/>
          <p:cNvSpPr/>
          <p:nvPr/>
        </p:nvSpPr>
        <p:spPr>
          <a:xfrm>
            <a:off x="3250338" y="229136"/>
            <a:ext cx="2617062" cy="369332"/>
          </a:xfrm>
          <a:prstGeom prst="rect">
            <a:avLst/>
          </a:prstGeom>
        </p:spPr>
        <p:txBody>
          <a:bodyPr wrap="none">
            <a:spAutoFit/>
          </a:bodyPr>
          <a:lstStyle/>
          <a:p>
            <a:pPr algn="r">
              <a:spcBef>
                <a:spcPct val="50000"/>
              </a:spcBef>
            </a:pPr>
            <a:r>
              <a:rPr lang="de-DE" b="1" dirty="0">
                <a:solidFill>
                  <a:srgbClr val="0033CC"/>
                </a:solidFill>
              </a:rPr>
              <a:t>Weitere Informationen</a:t>
            </a:r>
          </a:p>
        </p:txBody>
      </p:sp>
    </p:spTree>
    <p:extLst>
      <p:ext uri="{BB962C8B-B14F-4D97-AF65-F5344CB8AC3E}">
        <p14:creationId xmlns:p14="http://schemas.microsoft.com/office/powerpoint/2010/main" val="41875890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5"/>
          <p:cNvSpPr>
            <a:spLocks noGrp="1" noChangeArrowheads="1"/>
          </p:cNvSpPr>
          <p:nvPr>
            <p:ph type="ftr" sz="quarter" idx="11"/>
          </p:nvPr>
        </p:nvSpPr>
        <p:spPr>
          <a:noFill/>
        </p:spPr>
        <p:txBody>
          <a:bodyPr/>
          <a:lstStyle/>
          <a:p>
            <a:r>
              <a:rPr lang="de-DE" dirty="0" smtClean="0"/>
              <a:t>13. </a:t>
            </a:r>
            <a:r>
              <a:rPr lang="de-DE" dirty="0"/>
              <a:t>Oktober 2016 </a:t>
            </a:r>
          </a:p>
        </p:txBody>
      </p:sp>
      <p:sp>
        <p:nvSpPr>
          <p:cNvPr id="20482" name="Datumsplatzhalter 3"/>
          <p:cNvSpPr>
            <a:spLocks noGrp="1"/>
          </p:cNvSpPr>
          <p:nvPr>
            <p:ph type="dt" sz="quarter" idx="10"/>
          </p:nvPr>
        </p:nvSpPr>
        <p:spPr>
          <a:noFill/>
        </p:spPr>
        <p:txBody>
          <a:bodyPr/>
          <a:lstStyle/>
          <a:p>
            <a:r>
              <a:rPr lang="de-DE" dirty="0"/>
              <a:t>Evangelischer Oberkirchenrat Stuttgart, Oberkirchenrat Wolfgang Traub</a:t>
            </a:r>
          </a:p>
        </p:txBody>
      </p:sp>
      <p:sp>
        <p:nvSpPr>
          <p:cNvPr id="20483" name="Foliennummernplatzhalter 5"/>
          <p:cNvSpPr>
            <a:spLocks noGrp="1"/>
          </p:cNvSpPr>
          <p:nvPr>
            <p:ph type="sldNum" sz="quarter" idx="12"/>
          </p:nvPr>
        </p:nvSpPr>
        <p:spPr>
          <a:noFill/>
        </p:spPr>
        <p:txBody>
          <a:bodyPr/>
          <a:lstStyle/>
          <a:p>
            <a:r>
              <a:rPr lang="de-DE" smtClean="0"/>
              <a:t>Seite</a:t>
            </a:r>
            <a:r>
              <a:rPr lang="de-DE" sz="1400" smtClean="0"/>
              <a:t> </a:t>
            </a:r>
            <a:fld id="{F8958A34-44B5-4DC9-B7C3-16B9D183AF0E}" type="slidenum">
              <a:rPr lang="de-DE" smtClean="0"/>
              <a:pPr/>
              <a:t>21</a:t>
            </a:fld>
            <a:endParaRPr lang="de-DE" smtClean="0"/>
          </a:p>
        </p:txBody>
      </p:sp>
      <p:sp>
        <p:nvSpPr>
          <p:cNvPr id="20485" name="Rectangle 3"/>
          <p:cNvSpPr>
            <a:spLocks noGrp="1" noChangeArrowheads="1"/>
          </p:cNvSpPr>
          <p:nvPr>
            <p:ph type="body" idx="1"/>
          </p:nvPr>
        </p:nvSpPr>
        <p:spPr>
          <a:xfrm>
            <a:off x="323528" y="1032429"/>
            <a:ext cx="8352928" cy="4268780"/>
          </a:xfrm>
        </p:spPr>
        <p:txBody>
          <a:bodyPr/>
          <a:lstStyle/>
          <a:p>
            <a:pPr marL="989013" lvl="2" indent="0" eaLnBrk="1" hangingPunct="1">
              <a:buFontTx/>
              <a:buNone/>
            </a:pPr>
            <a:r>
              <a:rPr lang="de-DE" sz="1800" b="1" dirty="0" smtClean="0"/>
              <a:t>PSP 2016</a:t>
            </a:r>
          </a:p>
          <a:p>
            <a:pPr marL="1295400" lvl="2" indent="-306388" eaLnBrk="1" hangingPunct="1">
              <a:buFontTx/>
              <a:buNone/>
            </a:pPr>
            <a:r>
              <a:rPr lang="de-DE" sz="1800" dirty="0" smtClean="0"/>
              <a:t>Gegenüberstellung Finanzbedarf (Kosten) / Finanzkraft Pfarrdienst</a:t>
            </a:r>
            <a:r>
              <a:rPr lang="de-DE" dirty="0" smtClean="0"/>
              <a:t>	</a:t>
            </a:r>
          </a:p>
          <a:p>
            <a:pPr marL="1295400" lvl="2" indent="-381000" eaLnBrk="1" hangingPunct="1">
              <a:buFontTx/>
              <a:buNone/>
            </a:pPr>
            <a:endParaRPr lang="de-DE" dirty="0"/>
          </a:p>
          <a:p>
            <a:pPr marL="1295400" lvl="2" indent="-381000" eaLnBrk="1" hangingPunct="1">
              <a:buFontTx/>
              <a:buNone/>
            </a:pPr>
            <a:endParaRPr lang="de-DE" dirty="0" smtClean="0"/>
          </a:p>
          <a:p>
            <a:pPr marL="914400" lvl="1" indent="-457200" eaLnBrk="1" hangingPunct="1">
              <a:buFont typeface="Wingdings" pitchFamily="2" charset="2"/>
              <a:buNone/>
            </a:pPr>
            <a:endParaRPr lang="de-DE" dirty="0" smtClean="0"/>
          </a:p>
          <a:p>
            <a:pPr marL="1295400" lvl="2" indent="-381000" eaLnBrk="1" hangingPunct="1">
              <a:buFontTx/>
              <a:buNone/>
            </a:pPr>
            <a:endParaRPr lang="de-DE" dirty="0" smtClean="0"/>
          </a:p>
        </p:txBody>
      </p:sp>
      <p:graphicFrame>
        <p:nvGraphicFramePr>
          <p:cNvPr id="7" name="Diagramm 6"/>
          <p:cNvGraphicFramePr/>
          <p:nvPr>
            <p:extLst>
              <p:ext uri="{D42A27DB-BD31-4B8C-83A1-F6EECF244321}">
                <p14:modId xmlns:p14="http://schemas.microsoft.com/office/powerpoint/2010/main" val="1924389297"/>
              </p:ext>
            </p:extLst>
          </p:nvPr>
        </p:nvGraphicFramePr>
        <p:xfrm>
          <a:off x="1187624" y="1807919"/>
          <a:ext cx="6768752" cy="3744416"/>
        </p:xfrm>
        <a:graphic>
          <a:graphicData uri="http://schemas.openxmlformats.org/drawingml/2006/chart">
            <c:chart xmlns:c="http://schemas.openxmlformats.org/drawingml/2006/chart" xmlns:r="http://schemas.openxmlformats.org/officeDocument/2006/relationships" r:id="rId3"/>
          </a:graphicData>
        </a:graphic>
      </p:graphicFrame>
      <p:sp>
        <p:nvSpPr>
          <p:cNvPr id="2" name="Rechteck 1"/>
          <p:cNvSpPr/>
          <p:nvPr/>
        </p:nvSpPr>
        <p:spPr>
          <a:xfrm>
            <a:off x="3059112" y="204739"/>
            <a:ext cx="2617062" cy="369332"/>
          </a:xfrm>
          <a:prstGeom prst="rect">
            <a:avLst/>
          </a:prstGeom>
        </p:spPr>
        <p:txBody>
          <a:bodyPr wrap="none">
            <a:spAutoFit/>
          </a:bodyPr>
          <a:lstStyle/>
          <a:p>
            <a:pPr algn="r">
              <a:spcBef>
                <a:spcPct val="50000"/>
              </a:spcBef>
            </a:pPr>
            <a:r>
              <a:rPr lang="de-DE" b="1" dirty="0">
                <a:solidFill>
                  <a:srgbClr val="0033CC"/>
                </a:solidFill>
              </a:rPr>
              <a:t>Weitere Informationen</a:t>
            </a:r>
          </a:p>
        </p:txBody>
      </p:sp>
    </p:spTree>
    <p:extLst>
      <p:ext uri="{BB962C8B-B14F-4D97-AF65-F5344CB8AC3E}">
        <p14:creationId xmlns:p14="http://schemas.microsoft.com/office/powerpoint/2010/main" val="21407446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5"/>
          <p:cNvSpPr>
            <a:spLocks noGrp="1" noChangeArrowheads="1"/>
          </p:cNvSpPr>
          <p:nvPr>
            <p:ph type="ftr" sz="quarter" idx="11"/>
          </p:nvPr>
        </p:nvSpPr>
        <p:spPr>
          <a:noFill/>
        </p:spPr>
        <p:txBody>
          <a:bodyPr/>
          <a:lstStyle/>
          <a:p>
            <a:r>
              <a:rPr lang="de-DE" dirty="0" smtClean="0"/>
              <a:t>13. </a:t>
            </a:r>
            <a:r>
              <a:rPr lang="de-DE" dirty="0"/>
              <a:t>Oktober 2016 </a:t>
            </a:r>
          </a:p>
        </p:txBody>
      </p:sp>
      <p:sp>
        <p:nvSpPr>
          <p:cNvPr id="20482" name="Datumsplatzhalter 3"/>
          <p:cNvSpPr>
            <a:spLocks noGrp="1"/>
          </p:cNvSpPr>
          <p:nvPr>
            <p:ph type="dt" sz="quarter" idx="10"/>
          </p:nvPr>
        </p:nvSpPr>
        <p:spPr>
          <a:noFill/>
        </p:spPr>
        <p:txBody>
          <a:bodyPr/>
          <a:lstStyle/>
          <a:p>
            <a:r>
              <a:rPr lang="de-DE" dirty="0"/>
              <a:t>Evangelischer Oberkirchenrat Stuttgart, Oberkirchenrat Wolfgang Traub</a:t>
            </a:r>
          </a:p>
        </p:txBody>
      </p:sp>
      <p:sp>
        <p:nvSpPr>
          <p:cNvPr id="20483" name="Foliennummernplatzhalter 5"/>
          <p:cNvSpPr>
            <a:spLocks noGrp="1"/>
          </p:cNvSpPr>
          <p:nvPr>
            <p:ph type="sldNum" sz="quarter" idx="12"/>
          </p:nvPr>
        </p:nvSpPr>
        <p:spPr>
          <a:noFill/>
        </p:spPr>
        <p:txBody>
          <a:bodyPr/>
          <a:lstStyle/>
          <a:p>
            <a:r>
              <a:rPr lang="de-DE" smtClean="0"/>
              <a:t>Seite</a:t>
            </a:r>
            <a:r>
              <a:rPr lang="de-DE" sz="1400" smtClean="0"/>
              <a:t> </a:t>
            </a:r>
            <a:fld id="{F8958A34-44B5-4DC9-B7C3-16B9D183AF0E}" type="slidenum">
              <a:rPr lang="de-DE" smtClean="0"/>
              <a:pPr/>
              <a:t>22</a:t>
            </a:fld>
            <a:endParaRPr lang="de-DE" smtClean="0"/>
          </a:p>
        </p:txBody>
      </p:sp>
      <p:sp>
        <p:nvSpPr>
          <p:cNvPr id="2" name="Rechteck 1"/>
          <p:cNvSpPr/>
          <p:nvPr/>
        </p:nvSpPr>
        <p:spPr>
          <a:xfrm>
            <a:off x="3059112" y="204739"/>
            <a:ext cx="2617062" cy="369332"/>
          </a:xfrm>
          <a:prstGeom prst="rect">
            <a:avLst/>
          </a:prstGeom>
        </p:spPr>
        <p:txBody>
          <a:bodyPr wrap="none">
            <a:spAutoFit/>
          </a:bodyPr>
          <a:lstStyle/>
          <a:p>
            <a:pPr algn="r">
              <a:spcBef>
                <a:spcPct val="50000"/>
              </a:spcBef>
            </a:pPr>
            <a:r>
              <a:rPr lang="de-DE" b="1" dirty="0">
                <a:solidFill>
                  <a:srgbClr val="0033CC"/>
                </a:solidFill>
              </a:rPr>
              <a:t>Weitere Informationen</a:t>
            </a:r>
          </a:p>
        </p:txBody>
      </p:sp>
      <p:pic>
        <p:nvPicPr>
          <p:cNvPr id="4" name="Bild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1248763"/>
            <a:ext cx="6030685" cy="5219148"/>
          </a:xfrm>
          <a:prstGeom prst="rect">
            <a:avLst/>
          </a:prstGeom>
        </p:spPr>
      </p:pic>
      <p:sp>
        <p:nvSpPr>
          <p:cNvPr id="5" name="Textfeld 4"/>
          <p:cNvSpPr txBox="1"/>
          <p:nvPr/>
        </p:nvSpPr>
        <p:spPr>
          <a:xfrm>
            <a:off x="250825" y="836712"/>
            <a:ext cx="8497639" cy="338554"/>
          </a:xfrm>
          <a:prstGeom prst="rect">
            <a:avLst/>
          </a:prstGeom>
          <a:noFill/>
        </p:spPr>
        <p:txBody>
          <a:bodyPr wrap="square" rtlCol="0">
            <a:spAutoFit/>
          </a:bodyPr>
          <a:lstStyle/>
          <a:p>
            <a:r>
              <a:rPr lang="de-DE" sz="1600" dirty="0" smtClean="0"/>
              <a:t>Entwicklung der Schülerzahlen in Baden - Württemberg</a:t>
            </a:r>
            <a:endParaRPr lang="de-DE" sz="1600" dirty="0"/>
          </a:p>
        </p:txBody>
      </p:sp>
    </p:spTree>
    <p:extLst>
      <p:ext uri="{BB962C8B-B14F-4D97-AF65-F5344CB8AC3E}">
        <p14:creationId xmlns:p14="http://schemas.microsoft.com/office/powerpoint/2010/main" val="12008644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r>
              <a:rPr lang="de-DE" smtClean="0"/>
              <a:t>Evangelischer Oberkirchenrat Stuttgart, Oberkirchenrat Wolfgang Traub</a:t>
            </a:r>
            <a:endParaRPr lang="de-DE"/>
          </a:p>
        </p:txBody>
      </p:sp>
      <p:sp>
        <p:nvSpPr>
          <p:cNvPr id="3" name="Datumsplatzhalter 2"/>
          <p:cNvSpPr>
            <a:spLocks noGrp="1"/>
          </p:cNvSpPr>
          <p:nvPr>
            <p:ph type="dt" sz="half" idx="11"/>
          </p:nvPr>
        </p:nvSpPr>
        <p:spPr/>
        <p:txBody>
          <a:bodyPr/>
          <a:lstStyle/>
          <a:p>
            <a:r>
              <a:rPr lang="de-DE" dirty="0" smtClean="0"/>
              <a:t>13. </a:t>
            </a:r>
            <a:r>
              <a:rPr lang="de-DE" dirty="0"/>
              <a:t>Oktober 2016 </a:t>
            </a:r>
          </a:p>
        </p:txBody>
      </p:sp>
      <p:sp>
        <p:nvSpPr>
          <p:cNvPr id="4" name="Foliennummernplatzhalter 3"/>
          <p:cNvSpPr>
            <a:spLocks noGrp="1"/>
          </p:cNvSpPr>
          <p:nvPr>
            <p:ph type="sldNum" sz="quarter" idx="12"/>
          </p:nvPr>
        </p:nvSpPr>
        <p:spPr/>
        <p:txBody>
          <a:bodyPr/>
          <a:lstStyle/>
          <a:p>
            <a:r>
              <a:rPr lang="de-DE" smtClean="0"/>
              <a:t>Seite </a:t>
            </a:r>
            <a:fld id="{94CB5447-F669-40C3-9937-F1B1F481A4FB}" type="slidenum">
              <a:rPr lang="de-DE" smtClean="0"/>
              <a:pPr/>
              <a:t>23</a:t>
            </a:fld>
            <a:endParaRPr lang="de-DE"/>
          </a:p>
        </p:txBody>
      </p:sp>
      <p:graphicFrame>
        <p:nvGraphicFramePr>
          <p:cNvPr id="5" name="Diagramm 4"/>
          <p:cNvGraphicFramePr>
            <a:graphicFrameLocks/>
          </p:cNvGraphicFramePr>
          <p:nvPr>
            <p:extLst>
              <p:ext uri="{D42A27DB-BD31-4B8C-83A1-F6EECF244321}">
                <p14:modId xmlns:p14="http://schemas.microsoft.com/office/powerpoint/2010/main" val="1070697065"/>
              </p:ext>
            </p:extLst>
          </p:nvPr>
        </p:nvGraphicFramePr>
        <p:xfrm>
          <a:off x="899592" y="1124744"/>
          <a:ext cx="7572375" cy="4924424"/>
        </p:xfrm>
        <a:graphic>
          <a:graphicData uri="http://schemas.openxmlformats.org/drawingml/2006/chart">
            <c:chart xmlns:c="http://schemas.openxmlformats.org/drawingml/2006/chart" xmlns:r="http://schemas.openxmlformats.org/officeDocument/2006/relationships" r:id="rId3"/>
          </a:graphicData>
        </a:graphic>
      </p:graphicFrame>
      <p:sp>
        <p:nvSpPr>
          <p:cNvPr id="6" name="Rechteck 5"/>
          <p:cNvSpPr/>
          <p:nvPr/>
        </p:nvSpPr>
        <p:spPr>
          <a:xfrm>
            <a:off x="3059112" y="188640"/>
            <a:ext cx="2617062" cy="369332"/>
          </a:xfrm>
          <a:prstGeom prst="rect">
            <a:avLst/>
          </a:prstGeom>
        </p:spPr>
        <p:txBody>
          <a:bodyPr wrap="none">
            <a:spAutoFit/>
          </a:bodyPr>
          <a:lstStyle/>
          <a:p>
            <a:pPr algn="r">
              <a:spcBef>
                <a:spcPct val="50000"/>
              </a:spcBef>
            </a:pPr>
            <a:r>
              <a:rPr lang="de-DE" b="1">
                <a:solidFill>
                  <a:srgbClr val="0033CC"/>
                </a:solidFill>
              </a:rPr>
              <a:t>Weitere Informationen</a:t>
            </a:r>
            <a:endParaRPr lang="de-DE" b="1" dirty="0">
              <a:solidFill>
                <a:srgbClr val="0033CC"/>
              </a:solidFill>
            </a:endParaRPr>
          </a:p>
        </p:txBody>
      </p:sp>
    </p:spTree>
    <p:extLst>
      <p:ext uri="{BB962C8B-B14F-4D97-AF65-F5344CB8AC3E}">
        <p14:creationId xmlns:p14="http://schemas.microsoft.com/office/powerpoint/2010/main" val="30167810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5"/>
          <p:cNvSpPr>
            <a:spLocks noGrp="1" noChangeArrowheads="1"/>
          </p:cNvSpPr>
          <p:nvPr>
            <p:ph type="ftr" sz="quarter" idx="11"/>
          </p:nvPr>
        </p:nvSpPr>
        <p:spPr>
          <a:noFill/>
        </p:spPr>
        <p:txBody>
          <a:bodyPr/>
          <a:lstStyle/>
          <a:p>
            <a:r>
              <a:rPr lang="de-DE" dirty="0" smtClean="0"/>
              <a:t>13. </a:t>
            </a:r>
            <a:r>
              <a:rPr lang="de-DE" dirty="0"/>
              <a:t>Oktober 2016 </a:t>
            </a:r>
          </a:p>
        </p:txBody>
      </p:sp>
      <p:sp>
        <p:nvSpPr>
          <p:cNvPr id="20482" name="Datumsplatzhalter 3"/>
          <p:cNvSpPr>
            <a:spLocks noGrp="1"/>
          </p:cNvSpPr>
          <p:nvPr>
            <p:ph type="dt" sz="quarter" idx="10"/>
          </p:nvPr>
        </p:nvSpPr>
        <p:spPr>
          <a:xfrm>
            <a:off x="251520" y="6453336"/>
            <a:ext cx="5616575" cy="288925"/>
          </a:xfrm>
          <a:noFill/>
        </p:spPr>
        <p:txBody>
          <a:bodyPr/>
          <a:lstStyle/>
          <a:p>
            <a:r>
              <a:rPr lang="de-DE" dirty="0"/>
              <a:t>Evangelischer Oberkirchenrat Stuttgart, Oberkirchenrat Wolfgang Traub</a:t>
            </a:r>
          </a:p>
        </p:txBody>
      </p:sp>
      <p:sp>
        <p:nvSpPr>
          <p:cNvPr id="20483" name="Foliennummernplatzhalter 5"/>
          <p:cNvSpPr>
            <a:spLocks noGrp="1"/>
          </p:cNvSpPr>
          <p:nvPr>
            <p:ph type="sldNum" sz="quarter" idx="12"/>
          </p:nvPr>
        </p:nvSpPr>
        <p:spPr>
          <a:noFill/>
        </p:spPr>
        <p:txBody>
          <a:bodyPr/>
          <a:lstStyle/>
          <a:p>
            <a:r>
              <a:rPr lang="de-DE" smtClean="0"/>
              <a:t>Seite</a:t>
            </a:r>
            <a:r>
              <a:rPr lang="de-DE" sz="1400" smtClean="0"/>
              <a:t> </a:t>
            </a:r>
            <a:fld id="{F8958A34-44B5-4DC9-B7C3-16B9D183AF0E}" type="slidenum">
              <a:rPr lang="de-DE" smtClean="0"/>
              <a:pPr/>
              <a:t>24</a:t>
            </a:fld>
            <a:endParaRPr lang="de-DE" smtClean="0"/>
          </a:p>
        </p:txBody>
      </p:sp>
      <p:sp>
        <p:nvSpPr>
          <p:cNvPr id="20485" name="Rectangle 3"/>
          <p:cNvSpPr>
            <a:spLocks noGrp="1" noChangeArrowheads="1"/>
          </p:cNvSpPr>
          <p:nvPr>
            <p:ph type="body" idx="1"/>
          </p:nvPr>
        </p:nvSpPr>
        <p:spPr>
          <a:xfrm>
            <a:off x="179388" y="1381522"/>
            <a:ext cx="8713787" cy="5040982"/>
          </a:xfrm>
        </p:spPr>
        <p:txBody>
          <a:bodyPr/>
          <a:lstStyle/>
          <a:p>
            <a:pPr marL="0" indent="0" algn="ctr">
              <a:buNone/>
            </a:pPr>
            <a:r>
              <a:rPr lang="de-DE" sz="1200" b="1" dirty="0"/>
              <a:t>Gemeindeglieder - Rechnerisch Vollbeschäftigte - Zielzahlen </a:t>
            </a:r>
            <a:r>
              <a:rPr lang="de-DE" sz="1200" b="1" dirty="0" err="1" smtClean="0"/>
              <a:t>PfarrPlan</a:t>
            </a:r>
            <a:r>
              <a:rPr lang="de-DE" b="1" dirty="0"/>
              <a:t> </a:t>
            </a:r>
            <a:endParaRPr lang="de-DE" sz="2400" dirty="0"/>
          </a:p>
          <a:p>
            <a:pPr marL="0" indent="0" algn="ctr">
              <a:buNone/>
            </a:pPr>
            <a:r>
              <a:rPr lang="de-DE" sz="1200" b="1" dirty="0"/>
              <a:t>(unter Berücksichtigung von 15 zusätzlichen Aufnahmen aufgrund alternativer Zugänge)</a:t>
            </a:r>
            <a:endParaRPr lang="de-DE" sz="1200" dirty="0"/>
          </a:p>
        </p:txBody>
      </p:sp>
      <p:graphicFrame>
        <p:nvGraphicFramePr>
          <p:cNvPr id="9" name="Diagramm 8" title="Gemeindeglieder - Rechnerisch Vollbeschäftigte - PfarrPlan-Stellen"/>
          <p:cNvGraphicFramePr/>
          <p:nvPr>
            <p:extLst>
              <p:ext uri="{D42A27DB-BD31-4B8C-83A1-F6EECF244321}">
                <p14:modId xmlns:p14="http://schemas.microsoft.com/office/powerpoint/2010/main" val="1777008144"/>
              </p:ext>
            </p:extLst>
          </p:nvPr>
        </p:nvGraphicFramePr>
        <p:xfrm>
          <a:off x="899592" y="2276872"/>
          <a:ext cx="7069975" cy="383284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hteck 5"/>
          <p:cNvSpPr/>
          <p:nvPr/>
        </p:nvSpPr>
        <p:spPr>
          <a:xfrm>
            <a:off x="3251033" y="260648"/>
            <a:ext cx="2617062" cy="369332"/>
          </a:xfrm>
          <a:prstGeom prst="rect">
            <a:avLst/>
          </a:prstGeom>
        </p:spPr>
        <p:txBody>
          <a:bodyPr wrap="none">
            <a:spAutoFit/>
          </a:bodyPr>
          <a:lstStyle/>
          <a:p>
            <a:pPr algn="r">
              <a:spcBef>
                <a:spcPct val="50000"/>
              </a:spcBef>
            </a:pPr>
            <a:r>
              <a:rPr lang="de-DE" b="1">
                <a:solidFill>
                  <a:srgbClr val="0033CC"/>
                </a:solidFill>
              </a:rPr>
              <a:t>Weitere Informationen</a:t>
            </a:r>
            <a:endParaRPr lang="de-DE" b="1" dirty="0">
              <a:solidFill>
                <a:srgbClr val="0033CC"/>
              </a:solidFill>
            </a:endParaRPr>
          </a:p>
        </p:txBody>
      </p:sp>
    </p:spTree>
    <p:extLst>
      <p:ext uri="{BB962C8B-B14F-4D97-AF65-F5344CB8AC3E}">
        <p14:creationId xmlns:p14="http://schemas.microsoft.com/office/powerpoint/2010/main" val="34158778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r>
              <a:rPr lang="de-DE" smtClean="0"/>
              <a:t>Evangelischer Oberkirchenrat Stuttgart, Oberkirchenrat Wolfgang Traub</a:t>
            </a:r>
            <a:endParaRPr lang="de-DE"/>
          </a:p>
        </p:txBody>
      </p:sp>
      <p:sp>
        <p:nvSpPr>
          <p:cNvPr id="5" name="Datumsplatzhalter 4"/>
          <p:cNvSpPr>
            <a:spLocks noGrp="1"/>
          </p:cNvSpPr>
          <p:nvPr>
            <p:ph type="dt" sz="half" idx="11"/>
          </p:nvPr>
        </p:nvSpPr>
        <p:spPr/>
        <p:txBody>
          <a:bodyPr/>
          <a:lstStyle/>
          <a:p>
            <a:r>
              <a:rPr lang="de-DE" dirty="0" smtClean="0"/>
              <a:t>13. </a:t>
            </a:r>
            <a:r>
              <a:rPr lang="de-DE" dirty="0"/>
              <a:t>Oktober 2016 </a:t>
            </a:r>
          </a:p>
        </p:txBody>
      </p:sp>
      <p:sp>
        <p:nvSpPr>
          <p:cNvPr id="6" name="Foliennummernplatzhalter 5"/>
          <p:cNvSpPr>
            <a:spLocks noGrp="1"/>
          </p:cNvSpPr>
          <p:nvPr>
            <p:ph type="sldNum" sz="quarter" idx="12"/>
          </p:nvPr>
        </p:nvSpPr>
        <p:spPr/>
        <p:txBody>
          <a:bodyPr/>
          <a:lstStyle/>
          <a:p>
            <a:r>
              <a:rPr lang="de-DE" smtClean="0"/>
              <a:t>Seite </a:t>
            </a:r>
            <a:fld id="{8F010F7C-4164-4BDA-A25B-8634A0E290C1}" type="slidenum">
              <a:rPr lang="de-DE" smtClean="0"/>
              <a:pPr/>
              <a:t>25</a:t>
            </a:fld>
            <a:endParaRPr lang="de-DE"/>
          </a:p>
        </p:txBody>
      </p:sp>
      <p:sp>
        <p:nvSpPr>
          <p:cNvPr id="7" name="Text Box 7"/>
          <p:cNvSpPr txBox="1">
            <a:spLocks noChangeArrowheads="1"/>
          </p:cNvSpPr>
          <p:nvPr/>
        </p:nvSpPr>
        <p:spPr bwMode="auto">
          <a:xfrm>
            <a:off x="611560" y="3068960"/>
            <a:ext cx="66246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DE" sz="2400" b="1" dirty="0" smtClean="0">
                <a:solidFill>
                  <a:srgbClr val="0033CC"/>
                </a:solidFill>
              </a:rPr>
              <a:t>Unterstützende Maßnahmen</a:t>
            </a:r>
          </a:p>
        </p:txBody>
      </p:sp>
    </p:spTree>
    <p:extLst>
      <p:ext uri="{BB962C8B-B14F-4D97-AF65-F5344CB8AC3E}">
        <p14:creationId xmlns:p14="http://schemas.microsoft.com/office/powerpoint/2010/main" val="7784828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3212976"/>
            <a:ext cx="8229600" cy="3096444"/>
          </a:xfrm>
        </p:spPr>
        <p:txBody>
          <a:bodyPr/>
          <a:lstStyle/>
          <a:p>
            <a:r>
              <a:rPr lang="de-DE" sz="1400" dirty="0" smtClean="0"/>
              <a:t>Schaffung </a:t>
            </a:r>
            <a:r>
              <a:rPr lang="de-DE" sz="1400" dirty="0"/>
              <a:t>nachhaltiger Strukturen für die Zusammenarbeit zwischen Kirchengemeinden zur Entlastung der Haupt- und </a:t>
            </a:r>
            <a:r>
              <a:rPr lang="de-DE" sz="1400" dirty="0" smtClean="0"/>
              <a:t>Ehrenamtlichen</a:t>
            </a:r>
            <a:br>
              <a:rPr lang="de-DE" sz="1400" dirty="0" smtClean="0"/>
            </a:br>
            <a:r>
              <a:rPr lang="de-DE" sz="1400" dirty="0" smtClean="0"/>
              <a:t>- z.B. Verbundkirchengemeinde oder Fusion</a:t>
            </a:r>
            <a:endParaRPr lang="de-DE" sz="1400" dirty="0"/>
          </a:p>
          <a:p>
            <a:r>
              <a:rPr lang="de-DE" sz="1400" dirty="0" smtClean="0"/>
              <a:t>Konzeption </a:t>
            </a:r>
            <a:r>
              <a:rPr lang="de-DE" sz="1400" dirty="0"/>
              <a:t>für den Immobilienbestand aller am Beratungsprozess beteiligten </a:t>
            </a:r>
            <a:r>
              <a:rPr lang="de-DE" sz="1400" dirty="0" smtClean="0"/>
              <a:t>Kirchengemeinden</a:t>
            </a:r>
            <a:endParaRPr lang="de-DE" sz="1400" dirty="0"/>
          </a:p>
          <a:p>
            <a:r>
              <a:rPr lang="de-DE" sz="1400" dirty="0" smtClean="0"/>
              <a:t>Stärkung </a:t>
            </a:r>
            <a:r>
              <a:rPr lang="de-DE" sz="1400" dirty="0"/>
              <a:t>der Kooperation von Pfarrerinnen und Pfarrern und Anpassung der </a:t>
            </a:r>
            <a:r>
              <a:rPr lang="de-DE" sz="1400" dirty="0" smtClean="0"/>
              <a:t>Dienstaufträge</a:t>
            </a:r>
            <a:endParaRPr lang="de-DE" sz="1400" dirty="0"/>
          </a:p>
          <a:p>
            <a:r>
              <a:rPr lang="de-DE" sz="1400" dirty="0" smtClean="0"/>
              <a:t>Ausbau </a:t>
            </a:r>
            <a:r>
              <a:rPr lang="de-DE" sz="1400" dirty="0"/>
              <a:t>einer konzentrierten und funktionsfähigen Verwaltung </a:t>
            </a:r>
          </a:p>
          <a:p>
            <a:r>
              <a:rPr lang="de-DE" sz="1400" dirty="0" smtClean="0"/>
              <a:t>Überarbeitung </a:t>
            </a:r>
            <a:r>
              <a:rPr lang="de-DE" sz="1400" dirty="0"/>
              <a:t>von Gottesdienstordnung(en) der Kirchengemeinden </a:t>
            </a:r>
          </a:p>
          <a:p>
            <a:r>
              <a:rPr lang="de-DE" sz="1400" dirty="0" smtClean="0"/>
              <a:t>In </a:t>
            </a:r>
            <a:r>
              <a:rPr lang="de-DE" sz="1400" dirty="0"/>
              <a:t>den Kirchengemeinden und in den Distrikten geschieht eine Konsensbildung über die Gestalt kirchlicher Arbeit, die für die Pfarrerinnen und Pfarrer, für die Hauptamtlichen anderer Professionen und für die Ehrenamtlichen eine übersichtliche und zu bewältigende Arbeitsstruktur bietet.</a:t>
            </a:r>
          </a:p>
        </p:txBody>
      </p:sp>
      <p:sp>
        <p:nvSpPr>
          <p:cNvPr id="4" name="Fußzeilenplatzhalter 3"/>
          <p:cNvSpPr>
            <a:spLocks noGrp="1"/>
          </p:cNvSpPr>
          <p:nvPr>
            <p:ph type="ftr" sz="quarter" idx="10"/>
          </p:nvPr>
        </p:nvSpPr>
        <p:spPr/>
        <p:txBody>
          <a:bodyPr/>
          <a:lstStyle/>
          <a:p>
            <a:r>
              <a:rPr lang="de-DE" smtClean="0"/>
              <a:t>Evangelischer Oberkirchenrat Stuttgart, Oberkirchenrat Wolfgang Traub</a:t>
            </a:r>
            <a:endParaRPr lang="de-DE"/>
          </a:p>
        </p:txBody>
      </p:sp>
      <p:sp>
        <p:nvSpPr>
          <p:cNvPr id="5" name="Datumsplatzhalter 4"/>
          <p:cNvSpPr>
            <a:spLocks noGrp="1"/>
          </p:cNvSpPr>
          <p:nvPr>
            <p:ph type="dt" sz="half" idx="11"/>
          </p:nvPr>
        </p:nvSpPr>
        <p:spPr/>
        <p:txBody>
          <a:bodyPr/>
          <a:lstStyle/>
          <a:p>
            <a:r>
              <a:rPr lang="de-DE" dirty="0" smtClean="0"/>
              <a:t>13. </a:t>
            </a:r>
            <a:r>
              <a:rPr lang="de-DE" dirty="0"/>
              <a:t>Oktober 2016 </a:t>
            </a:r>
          </a:p>
        </p:txBody>
      </p:sp>
      <p:sp>
        <p:nvSpPr>
          <p:cNvPr id="6" name="Foliennummernplatzhalter 5"/>
          <p:cNvSpPr>
            <a:spLocks noGrp="1"/>
          </p:cNvSpPr>
          <p:nvPr>
            <p:ph type="sldNum" sz="quarter" idx="12"/>
          </p:nvPr>
        </p:nvSpPr>
        <p:spPr/>
        <p:txBody>
          <a:bodyPr/>
          <a:lstStyle/>
          <a:p>
            <a:r>
              <a:rPr lang="de-DE" smtClean="0"/>
              <a:t>Seite </a:t>
            </a:r>
            <a:fld id="{8F010F7C-4164-4BDA-A25B-8634A0E290C1}" type="slidenum">
              <a:rPr lang="de-DE" smtClean="0"/>
              <a:pPr/>
              <a:t>26</a:t>
            </a:fld>
            <a:endParaRPr lang="de-DE"/>
          </a:p>
        </p:txBody>
      </p:sp>
      <p:sp>
        <p:nvSpPr>
          <p:cNvPr id="7" name="Text Box 7"/>
          <p:cNvSpPr txBox="1">
            <a:spLocks noChangeArrowheads="1"/>
          </p:cNvSpPr>
          <p:nvPr/>
        </p:nvSpPr>
        <p:spPr bwMode="auto">
          <a:xfrm>
            <a:off x="250825" y="188640"/>
            <a:ext cx="66246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DE" sz="2400" b="1" dirty="0" smtClean="0">
                <a:solidFill>
                  <a:srgbClr val="0033CC"/>
                </a:solidFill>
              </a:rPr>
              <a:t>Unterstützende Maßnahmen</a:t>
            </a:r>
          </a:p>
        </p:txBody>
      </p:sp>
      <p:pic>
        <p:nvPicPr>
          <p:cNvPr id="8" name="Bild 7"/>
          <p:cNvPicPr>
            <a:picLocks noChangeAspect="1"/>
          </p:cNvPicPr>
          <p:nvPr/>
        </p:nvPicPr>
        <p:blipFill>
          <a:blip r:embed="rId3"/>
          <a:stretch>
            <a:fillRect/>
          </a:stretch>
        </p:blipFill>
        <p:spPr>
          <a:xfrm>
            <a:off x="457200" y="836712"/>
            <a:ext cx="2006600" cy="2006600"/>
          </a:xfrm>
          <a:prstGeom prst="rect">
            <a:avLst/>
          </a:prstGeom>
        </p:spPr>
      </p:pic>
      <p:sp>
        <p:nvSpPr>
          <p:cNvPr id="9" name="Textfeld 8"/>
          <p:cNvSpPr txBox="1"/>
          <p:nvPr/>
        </p:nvSpPr>
        <p:spPr>
          <a:xfrm>
            <a:off x="2843808" y="1196752"/>
            <a:ext cx="5616624" cy="369332"/>
          </a:xfrm>
          <a:prstGeom prst="rect">
            <a:avLst/>
          </a:prstGeom>
          <a:noFill/>
        </p:spPr>
        <p:txBody>
          <a:bodyPr wrap="square" rtlCol="0">
            <a:spAutoFit/>
          </a:bodyPr>
          <a:lstStyle/>
          <a:p>
            <a:r>
              <a:rPr lang="de-DE" b="1" dirty="0">
                <a:solidFill>
                  <a:srgbClr val="00B050"/>
                </a:solidFill>
              </a:rPr>
              <a:t>Das Projekt Integrierte Beratung (SPI)</a:t>
            </a:r>
            <a:endParaRPr lang="de-DE" dirty="0">
              <a:solidFill>
                <a:srgbClr val="00B050"/>
              </a:solidFill>
            </a:endParaRPr>
          </a:p>
        </p:txBody>
      </p:sp>
    </p:spTree>
    <p:extLst>
      <p:ext uri="{BB962C8B-B14F-4D97-AF65-F5344CB8AC3E}">
        <p14:creationId xmlns:p14="http://schemas.microsoft.com/office/powerpoint/2010/main" val="10077636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2348880"/>
            <a:ext cx="8229600" cy="3096444"/>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de-DE" sz="1200" dirty="0" smtClean="0"/>
          </a:p>
          <a:p>
            <a:pPr fontAlgn="auto">
              <a:spcBef>
                <a:spcPts val="0"/>
              </a:spcBef>
              <a:spcAft>
                <a:spcPts val="0"/>
              </a:spcAft>
              <a:defRPr/>
            </a:pPr>
            <a:r>
              <a:rPr lang="de-DE" sz="1400" dirty="0" smtClean="0"/>
              <a:t>Ausbau von Stellen im Personalwesen </a:t>
            </a:r>
            <a:br>
              <a:rPr lang="de-DE" sz="1400" dirty="0" smtClean="0"/>
            </a:br>
            <a:r>
              <a:rPr lang="de-DE" sz="1400" dirty="0"/>
              <a:t/>
            </a:r>
            <a:br>
              <a:rPr lang="de-DE" sz="1400" dirty="0"/>
            </a:br>
            <a:r>
              <a:rPr lang="de-DE" sz="1400" dirty="0" smtClean="0"/>
              <a:t>10 Stellen</a:t>
            </a:r>
          </a:p>
          <a:p>
            <a:pPr fontAlgn="auto">
              <a:spcBef>
                <a:spcPts val="0"/>
              </a:spcBef>
              <a:spcAft>
                <a:spcPts val="0"/>
              </a:spcAft>
              <a:defRPr/>
            </a:pPr>
            <a:endParaRPr lang="de-DE" sz="1400" dirty="0"/>
          </a:p>
          <a:p>
            <a:pPr fontAlgn="auto">
              <a:spcBef>
                <a:spcPts val="0"/>
              </a:spcBef>
              <a:spcAft>
                <a:spcPts val="0"/>
              </a:spcAft>
              <a:defRPr/>
            </a:pPr>
            <a:r>
              <a:rPr lang="de-DE" sz="1400" dirty="0" smtClean="0"/>
              <a:t>Schaffung von Dienstleistungszentren</a:t>
            </a:r>
            <a:br>
              <a:rPr lang="de-DE" sz="1400" dirty="0" smtClean="0"/>
            </a:br>
            <a:r>
              <a:rPr lang="de-DE" sz="1400" dirty="0" smtClean="0"/>
              <a:t/>
            </a:r>
            <a:br>
              <a:rPr lang="de-DE" sz="1400" dirty="0" smtClean="0"/>
            </a:br>
            <a:r>
              <a:rPr lang="de-DE" sz="1400" dirty="0" smtClean="0"/>
              <a:t>derzeit 9</a:t>
            </a:r>
          </a:p>
          <a:p>
            <a:pPr marL="0" indent="0" fontAlgn="auto">
              <a:spcBef>
                <a:spcPts val="0"/>
              </a:spcBef>
              <a:spcAft>
                <a:spcPts val="0"/>
              </a:spcAft>
              <a:buNone/>
              <a:defRPr/>
            </a:pPr>
            <a:endParaRPr lang="de-DE" sz="1400" dirty="0" smtClean="0"/>
          </a:p>
          <a:p>
            <a:pPr marL="0" marR="0" lvl="0" indent="0" defTabSz="914400" eaLnBrk="1" fontAlgn="auto" latinLnBrk="0" hangingPunct="1">
              <a:lnSpc>
                <a:spcPct val="100000"/>
              </a:lnSpc>
              <a:spcBef>
                <a:spcPts val="0"/>
              </a:spcBef>
              <a:spcAft>
                <a:spcPts val="0"/>
              </a:spcAft>
              <a:buClrTx/>
              <a:buSzTx/>
              <a:buFontTx/>
              <a:buNone/>
              <a:tabLst/>
              <a:defRPr/>
            </a:pPr>
            <a:endParaRPr lang="de-DE" sz="1400" dirty="0"/>
          </a:p>
          <a:p>
            <a:pPr marL="0" marR="0" lvl="0" indent="0" defTabSz="914400" eaLnBrk="1" fontAlgn="auto" latinLnBrk="0" hangingPunct="1">
              <a:lnSpc>
                <a:spcPct val="100000"/>
              </a:lnSpc>
              <a:spcBef>
                <a:spcPts val="0"/>
              </a:spcBef>
              <a:spcAft>
                <a:spcPts val="0"/>
              </a:spcAft>
              <a:buClrTx/>
              <a:buSzTx/>
              <a:buFontTx/>
              <a:buNone/>
              <a:tabLst/>
              <a:defRPr/>
            </a:pPr>
            <a:endParaRPr lang="de-DE" sz="1400" dirty="0"/>
          </a:p>
          <a:p>
            <a:pPr marL="0" marR="0" lvl="0" indent="0" defTabSz="914400" eaLnBrk="1" fontAlgn="auto" latinLnBrk="0" hangingPunct="1">
              <a:lnSpc>
                <a:spcPct val="100000"/>
              </a:lnSpc>
              <a:spcBef>
                <a:spcPts val="0"/>
              </a:spcBef>
              <a:spcAft>
                <a:spcPts val="0"/>
              </a:spcAft>
              <a:buClrTx/>
              <a:buSzTx/>
              <a:buFontTx/>
              <a:buNone/>
              <a:tabLst/>
              <a:defRPr/>
            </a:pPr>
            <a:endParaRPr lang="de-DE" sz="1400" dirty="0" smtClean="0"/>
          </a:p>
          <a:p>
            <a:pPr marL="0" marR="0" lvl="0" indent="0" defTabSz="914400" eaLnBrk="1" fontAlgn="auto" latinLnBrk="0" hangingPunct="1">
              <a:lnSpc>
                <a:spcPct val="100000"/>
              </a:lnSpc>
              <a:spcBef>
                <a:spcPts val="0"/>
              </a:spcBef>
              <a:spcAft>
                <a:spcPts val="0"/>
              </a:spcAft>
              <a:buClrTx/>
              <a:buSzTx/>
              <a:buFontTx/>
              <a:buNone/>
              <a:tabLst/>
              <a:defRPr/>
            </a:pPr>
            <a:endParaRPr lang="de-DE" sz="1400" dirty="0"/>
          </a:p>
          <a:p>
            <a:pPr marL="0" marR="0" lvl="0" indent="0" defTabSz="914400" eaLnBrk="1" fontAlgn="auto" latinLnBrk="0" hangingPunct="1">
              <a:lnSpc>
                <a:spcPct val="100000"/>
              </a:lnSpc>
              <a:spcBef>
                <a:spcPts val="0"/>
              </a:spcBef>
              <a:spcAft>
                <a:spcPts val="0"/>
              </a:spcAft>
              <a:buClrTx/>
              <a:buSzTx/>
              <a:buFontTx/>
              <a:buNone/>
              <a:tabLst/>
              <a:defRPr/>
            </a:pPr>
            <a:r>
              <a:rPr lang="de-DE" sz="1400" dirty="0" smtClean="0">
                <a:solidFill>
                  <a:srgbClr val="FF0000"/>
                </a:solidFill>
              </a:rPr>
              <a:t>Finanzierung: Schlüssel 23 : 77</a:t>
            </a:r>
            <a:endParaRPr lang="de-DE" sz="1400" dirty="0">
              <a:solidFill>
                <a:srgbClr val="FF0000"/>
              </a:solidFill>
            </a:endParaRPr>
          </a:p>
        </p:txBody>
      </p:sp>
      <p:sp>
        <p:nvSpPr>
          <p:cNvPr id="4" name="Fußzeilenplatzhalter 3"/>
          <p:cNvSpPr>
            <a:spLocks noGrp="1"/>
          </p:cNvSpPr>
          <p:nvPr>
            <p:ph type="ftr" sz="quarter" idx="10"/>
          </p:nvPr>
        </p:nvSpPr>
        <p:spPr/>
        <p:txBody>
          <a:bodyPr/>
          <a:lstStyle/>
          <a:p>
            <a:r>
              <a:rPr lang="de-DE" smtClean="0"/>
              <a:t>Evangelischer Oberkirchenrat Stuttgart, Oberkirchenrat Wolfgang Traub</a:t>
            </a:r>
            <a:endParaRPr lang="de-DE"/>
          </a:p>
        </p:txBody>
      </p:sp>
      <p:sp>
        <p:nvSpPr>
          <p:cNvPr id="5" name="Datumsplatzhalter 4"/>
          <p:cNvSpPr>
            <a:spLocks noGrp="1"/>
          </p:cNvSpPr>
          <p:nvPr>
            <p:ph type="dt" sz="half" idx="11"/>
          </p:nvPr>
        </p:nvSpPr>
        <p:spPr/>
        <p:txBody>
          <a:bodyPr/>
          <a:lstStyle/>
          <a:p>
            <a:r>
              <a:rPr lang="de-DE" dirty="0" smtClean="0"/>
              <a:t>13. </a:t>
            </a:r>
            <a:r>
              <a:rPr lang="de-DE" dirty="0"/>
              <a:t>Oktober 2016 </a:t>
            </a:r>
          </a:p>
        </p:txBody>
      </p:sp>
      <p:sp>
        <p:nvSpPr>
          <p:cNvPr id="6" name="Foliennummernplatzhalter 5"/>
          <p:cNvSpPr>
            <a:spLocks noGrp="1"/>
          </p:cNvSpPr>
          <p:nvPr>
            <p:ph type="sldNum" sz="quarter" idx="12"/>
          </p:nvPr>
        </p:nvSpPr>
        <p:spPr/>
        <p:txBody>
          <a:bodyPr/>
          <a:lstStyle/>
          <a:p>
            <a:r>
              <a:rPr lang="de-DE" smtClean="0"/>
              <a:t>Seite </a:t>
            </a:r>
            <a:fld id="{8F010F7C-4164-4BDA-A25B-8634A0E290C1}" type="slidenum">
              <a:rPr lang="de-DE" smtClean="0"/>
              <a:pPr/>
              <a:t>27</a:t>
            </a:fld>
            <a:endParaRPr lang="de-DE"/>
          </a:p>
        </p:txBody>
      </p:sp>
      <p:sp>
        <p:nvSpPr>
          <p:cNvPr id="7" name="Text Box 7"/>
          <p:cNvSpPr txBox="1">
            <a:spLocks noChangeArrowheads="1"/>
          </p:cNvSpPr>
          <p:nvPr/>
        </p:nvSpPr>
        <p:spPr bwMode="auto">
          <a:xfrm>
            <a:off x="250825" y="188640"/>
            <a:ext cx="66246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DE" sz="2400" b="1" dirty="0" smtClean="0">
                <a:solidFill>
                  <a:srgbClr val="0033CC"/>
                </a:solidFill>
              </a:rPr>
              <a:t>Unterstützende Maßnahmen</a:t>
            </a:r>
          </a:p>
        </p:txBody>
      </p:sp>
      <p:sp>
        <p:nvSpPr>
          <p:cNvPr id="9" name="Textfeld 8"/>
          <p:cNvSpPr txBox="1"/>
          <p:nvPr/>
        </p:nvSpPr>
        <p:spPr>
          <a:xfrm>
            <a:off x="467544" y="1370062"/>
            <a:ext cx="5616624" cy="369332"/>
          </a:xfrm>
          <a:prstGeom prst="rect">
            <a:avLst/>
          </a:prstGeom>
          <a:noFill/>
        </p:spPr>
        <p:txBody>
          <a:bodyPr wrap="square" rtlCol="0">
            <a:spAutoFit/>
          </a:bodyPr>
          <a:lstStyle/>
          <a:p>
            <a:r>
              <a:rPr lang="de-DE" b="1" dirty="0" smtClean="0">
                <a:solidFill>
                  <a:srgbClr val="00B050"/>
                </a:solidFill>
              </a:rPr>
              <a:t>Optimierung der Verwaltung</a:t>
            </a:r>
            <a:endParaRPr lang="de-DE" dirty="0">
              <a:solidFill>
                <a:srgbClr val="00B050"/>
              </a:solidFill>
            </a:endParaRPr>
          </a:p>
        </p:txBody>
      </p:sp>
    </p:spTree>
    <p:extLst>
      <p:ext uri="{BB962C8B-B14F-4D97-AF65-F5344CB8AC3E}">
        <p14:creationId xmlns:p14="http://schemas.microsoft.com/office/powerpoint/2010/main" val="10172094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78814" y="2016392"/>
            <a:ext cx="8229600" cy="4220919"/>
          </a:xfrm>
        </p:spPr>
        <p:txBody>
          <a:bodyPr/>
          <a:lstStyle/>
          <a:p>
            <a:pPr marL="0" indent="0" fontAlgn="auto">
              <a:spcBef>
                <a:spcPts val="0"/>
              </a:spcBef>
              <a:spcAft>
                <a:spcPts val="0"/>
              </a:spcAft>
              <a:buNone/>
              <a:defRPr/>
            </a:pPr>
            <a:r>
              <a:rPr lang="de-DE" sz="1400" dirty="0" smtClean="0"/>
              <a:t>Von 2020 bis 2024:</a:t>
            </a:r>
            <a:br>
              <a:rPr lang="de-DE" sz="1400" dirty="0" smtClean="0"/>
            </a:br>
            <a:endParaRPr lang="de-DE" sz="1400" dirty="0"/>
          </a:p>
          <a:p>
            <a:pPr fontAlgn="auto">
              <a:spcBef>
                <a:spcPts val="0"/>
              </a:spcBef>
              <a:spcAft>
                <a:spcPts val="0"/>
              </a:spcAft>
              <a:defRPr/>
            </a:pPr>
            <a:r>
              <a:rPr lang="de-DE" sz="1400" dirty="0" smtClean="0"/>
              <a:t>jährlich 3 zusätzliche Aufnahmen durch alternative Zugänge</a:t>
            </a:r>
            <a:br>
              <a:rPr lang="de-DE" sz="1400" dirty="0" smtClean="0"/>
            </a:br>
            <a:r>
              <a:rPr lang="de-DE" sz="1400" dirty="0" smtClean="0"/>
              <a:t>(Masterstudium in Marburg oder Heidelberg, Pfarrverwalterausbildung in </a:t>
            </a:r>
            <a:r>
              <a:rPr lang="de-DE" sz="1400" dirty="0" err="1" smtClean="0"/>
              <a:t>Neuendettelsau</a:t>
            </a:r>
            <a:endParaRPr lang="de-DE" sz="1400" dirty="0" smtClean="0"/>
          </a:p>
          <a:p>
            <a:pPr fontAlgn="auto">
              <a:spcBef>
                <a:spcPts val="0"/>
              </a:spcBef>
              <a:spcAft>
                <a:spcPts val="0"/>
              </a:spcAft>
              <a:defRPr/>
            </a:pPr>
            <a:endParaRPr lang="de-DE" sz="1400" dirty="0"/>
          </a:p>
          <a:p>
            <a:pPr fontAlgn="auto">
              <a:spcBef>
                <a:spcPts val="0"/>
              </a:spcBef>
              <a:spcAft>
                <a:spcPts val="0"/>
              </a:spcAft>
              <a:defRPr/>
            </a:pPr>
            <a:endParaRPr lang="de-DE" sz="1400" dirty="0" smtClean="0"/>
          </a:p>
          <a:p>
            <a:pPr fontAlgn="auto">
              <a:spcBef>
                <a:spcPts val="0"/>
              </a:spcBef>
              <a:spcAft>
                <a:spcPts val="0"/>
              </a:spcAft>
              <a:defRPr/>
            </a:pPr>
            <a:endParaRPr lang="de-DE" sz="1400" dirty="0"/>
          </a:p>
          <a:p>
            <a:pPr fontAlgn="auto">
              <a:spcBef>
                <a:spcPts val="0"/>
              </a:spcBef>
              <a:spcAft>
                <a:spcPts val="0"/>
              </a:spcAft>
              <a:defRPr/>
            </a:pPr>
            <a:endParaRPr lang="de-DE" sz="1400" dirty="0" smtClean="0"/>
          </a:p>
          <a:p>
            <a:pPr fontAlgn="auto">
              <a:spcBef>
                <a:spcPts val="0"/>
              </a:spcBef>
              <a:spcAft>
                <a:spcPts val="0"/>
              </a:spcAft>
              <a:defRPr/>
            </a:pPr>
            <a:endParaRPr lang="de-DE" sz="1400" dirty="0"/>
          </a:p>
          <a:p>
            <a:pPr fontAlgn="auto">
              <a:spcBef>
                <a:spcPts val="0"/>
              </a:spcBef>
              <a:spcAft>
                <a:spcPts val="0"/>
              </a:spcAft>
              <a:defRPr/>
            </a:pPr>
            <a:endParaRPr lang="de-DE" sz="1400" dirty="0" smtClean="0"/>
          </a:p>
          <a:p>
            <a:pPr fontAlgn="auto">
              <a:spcBef>
                <a:spcPts val="0"/>
              </a:spcBef>
              <a:spcAft>
                <a:spcPts val="0"/>
              </a:spcAft>
              <a:defRPr/>
            </a:pPr>
            <a:endParaRPr lang="de-DE" sz="1400" dirty="0" smtClean="0"/>
          </a:p>
          <a:p>
            <a:pPr fontAlgn="auto">
              <a:spcBef>
                <a:spcPts val="0"/>
              </a:spcBef>
              <a:spcAft>
                <a:spcPts val="0"/>
              </a:spcAft>
              <a:defRPr/>
            </a:pPr>
            <a:endParaRPr lang="de-DE" sz="1400" dirty="0"/>
          </a:p>
          <a:p>
            <a:pPr fontAlgn="auto">
              <a:spcBef>
                <a:spcPts val="0"/>
              </a:spcBef>
              <a:spcAft>
                <a:spcPts val="0"/>
              </a:spcAft>
              <a:defRPr/>
            </a:pPr>
            <a:endParaRPr lang="de-DE" sz="1400" dirty="0" smtClean="0"/>
          </a:p>
          <a:p>
            <a:pPr fontAlgn="auto">
              <a:spcBef>
                <a:spcPts val="0"/>
              </a:spcBef>
              <a:spcAft>
                <a:spcPts val="0"/>
              </a:spcAft>
              <a:defRPr/>
            </a:pPr>
            <a:endParaRPr lang="de-DE" sz="1400" dirty="0"/>
          </a:p>
          <a:p>
            <a:pPr fontAlgn="auto">
              <a:spcBef>
                <a:spcPts val="0"/>
              </a:spcBef>
              <a:spcAft>
                <a:spcPts val="0"/>
              </a:spcAft>
              <a:defRPr/>
            </a:pPr>
            <a:endParaRPr lang="de-DE" sz="1400" dirty="0" smtClean="0"/>
          </a:p>
          <a:p>
            <a:pPr fontAlgn="auto">
              <a:spcBef>
                <a:spcPts val="0"/>
              </a:spcBef>
              <a:spcAft>
                <a:spcPts val="0"/>
              </a:spcAft>
              <a:defRPr/>
            </a:pPr>
            <a:endParaRPr lang="de-DE" sz="1400" dirty="0"/>
          </a:p>
          <a:p>
            <a:pPr fontAlgn="auto">
              <a:spcBef>
                <a:spcPts val="0"/>
              </a:spcBef>
              <a:spcAft>
                <a:spcPts val="0"/>
              </a:spcAft>
              <a:defRPr/>
            </a:pPr>
            <a:r>
              <a:rPr lang="de-DE" sz="1400" dirty="0" smtClean="0"/>
              <a:t>insgesamt 15 Personen</a:t>
            </a:r>
            <a:endParaRPr lang="de-DE" sz="1400" dirty="0"/>
          </a:p>
          <a:p>
            <a:pPr marL="0" marR="0" lvl="0" indent="0" defTabSz="914400" eaLnBrk="1" fontAlgn="auto" latinLnBrk="0" hangingPunct="1">
              <a:lnSpc>
                <a:spcPct val="100000"/>
              </a:lnSpc>
              <a:spcBef>
                <a:spcPts val="0"/>
              </a:spcBef>
              <a:spcAft>
                <a:spcPts val="0"/>
              </a:spcAft>
              <a:buClrTx/>
              <a:buSzTx/>
              <a:buFontTx/>
              <a:buNone/>
              <a:tabLst/>
              <a:defRPr/>
            </a:pPr>
            <a:endParaRPr lang="de-DE" sz="1400" dirty="0"/>
          </a:p>
          <a:p>
            <a:pPr marL="0" marR="0" lvl="0" indent="0" defTabSz="914400" eaLnBrk="1" fontAlgn="auto" latinLnBrk="0" hangingPunct="1">
              <a:lnSpc>
                <a:spcPct val="100000"/>
              </a:lnSpc>
              <a:spcBef>
                <a:spcPts val="0"/>
              </a:spcBef>
              <a:spcAft>
                <a:spcPts val="0"/>
              </a:spcAft>
              <a:buClrTx/>
              <a:buSzTx/>
              <a:buFontTx/>
              <a:buNone/>
              <a:tabLst/>
              <a:defRPr/>
            </a:pPr>
            <a:r>
              <a:rPr lang="de-DE" sz="1400" dirty="0" smtClean="0">
                <a:solidFill>
                  <a:srgbClr val="FF0000"/>
                </a:solidFill>
              </a:rPr>
              <a:t>Finanzierung: Landeskirche</a:t>
            </a:r>
            <a:endParaRPr lang="de-DE" sz="1400" dirty="0">
              <a:solidFill>
                <a:srgbClr val="FF0000"/>
              </a:solidFill>
            </a:endParaRPr>
          </a:p>
        </p:txBody>
      </p:sp>
      <p:sp>
        <p:nvSpPr>
          <p:cNvPr id="4" name="Fußzeilenplatzhalter 3"/>
          <p:cNvSpPr>
            <a:spLocks noGrp="1"/>
          </p:cNvSpPr>
          <p:nvPr>
            <p:ph type="ftr" sz="quarter" idx="10"/>
          </p:nvPr>
        </p:nvSpPr>
        <p:spPr/>
        <p:txBody>
          <a:bodyPr/>
          <a:lstStyle/>
          <a:p>
            <a:r>
              <a:rPr lang="de-DE" smtClean="0"/>
              <a:t>Evangelischer Oberkirchenrat Stuttgart, Oberkirchenrat Wolfgang Traub</a:t>
            </a:r>
            <a:endParaRPr lang="de-DE"/>
          </a:p>
        </p:txBody>
      </p:sp>
      <p:sp>
        <p:nvSpPr>
          <p:cNvPr id="5" name="Datumsplatzhalter 4"/>
          <p:cNvSpPr>
            <a:spLocks noGrp="1"/>
          </p:cNvSpPr>
          <p:nvPr>
            <p:ph type="dt" sz="half" idx="11"/>
          </p:nvPr>
        </p:nvSpPr>
        <p:spPr/>
        <p:txBody>
          <a:bodyPr/>
          <a:lstStyle/>
          <a:p>
            <a:r>
              <a:rPr lang="de-DE" dirty="0" smtClean="0"/>
              <a:t>13. </a:t>
            </a:r>
            <a:r>
              <a:rPr lang="de-DE" dirty="0"/>
              <a:t>Oktober 2016 </a:t>
            </a:r>
          </a:p>
        </p:txBody>
      </p:sp>
      <p:sp>
        <p:nvSpPr>
          <p:cNvPr id="6" name="Foliennummernplatzhalter 5"/>
          <p:cNvSpPr>
            <a:spLocks noGrp="1"/>
          </p:cNvSpPr>
          <p:nvPr>
            <p:ph type="sldNum" sz="quarter" idx="12"/>
          </p:nvPr>
        </p:nvSpPr>
        <p:spPr/>
        <p:txBody>
          <a:bodyPr/>
          <a:lstStyle/>
          <a:p>
            <a:r>
              <a:rPr lang="de-DE" smtClean="0"/>
              <a:t>Seite </a:t>
            </a:r>
            <a:fld id="{8F010F7C-4164-4BDA-A25B-8634A0E290C1}" type="slidenum">
              <a:rPr lang="de-DE" smtClean="0"/>
              <a:pPr/>
              <a:t>28</a:t>
            </a:fld>
            <a:endParaRPr lang="de-DE"/>
          </a:p>
        </p:txBody>
      </p:sp>
      <p:sp>
        <p:nvSpPr>
          <p:cNvPr id="7" name="Text Box 7"/>
          <p:cNvSpPr txBox="1">
            <a:spLocks noChangeArrowheads="1"/>
          </p:cNvSpPr>
          <p:nvPr/>
        </p:nvSpPr>
        <p:spPr bwMode="auto">
          <a:xfrm>
            <a:off x="250825" y="188640"/>
            <a:ext cx="66246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DE" sz="2400" b="1" dirty="0" smtClean="0">
                <a:solidFill>
                  <a:srgbClr val="0033CC"/>
                </a:solidFill>
              </a:rPr>
              <a:t>Unterstützende Maßnahmen</a:t>
            </a:r>
          </a:p>
        </p:txBody>
      </p:sp>
      <p:sp>
        <p:nvSpPr>
          <p:cNvPr id="9" name="Textfeld 8"/>
          <p:cNvSpPr txBox="1"/>
          <p:nvPr/>
        </p:nvSpPr>
        <p:spPr>
          <a:xfrm>
            <a:off x="457200" y="1370062"/>
            <a:ext cx="7347718" cy="646331"/>
          </a:xfrm>
          <a:prstGeom prst="rect">
            <a:avLst/>
          </a:prstGeom>
          <a:noFill/>
        </p:spPr>
        <p:txBody>
          <a:bodyPr wrap="square" rtlCol="0">
            <a:spAutoFit/>
          </a:bodyPr>
          <a:lstStyle/>
          <a:p>
            <a:r>
              <a:rPr lang="de-DE" b="1" dirty="0" smtClean="0">
                <a:solidFill>
                  <a:srgbClr val="00B050"/>
                </a:solidFill>
              </a:rPr>
              <a:t>Zusätzliche Aufnahmen in den Pfarrdienst aus alternativen Zugängen</a:t>
            </a:r>
            <a:endParaRPr lang="de-DE" b="1" dirty="0">
              <a:solidFill>
                <a:srgbClr val="00B050"/>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3068960"/>
            <a:ext cx="2476500"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44606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27137" y="2564904"/>
            <a:ext cx="8229600" cy="3816424"/>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de-DE" sz="1200" dirty="0" smtClean="0"/>
          </a:p>
          <a:p>
            <a:pPr fontAlgn="auto">
              <a:spcBef>
                <a:spcPts val="0"/>
              </a:spcBef>
              <a:spcAft>
                <a:spcPts val="0"/>
              </a:spcAft>
              <a:defRPr/>
            </a:pPr>
            <a:r>
              <a:rPr lang="de-DE" sz="1400" dirty="0"/>
              <a:t>RU-Deputate bei </a:t>
            </a:r>
            <a:r>
              <a:rPr lang="de-DE" sz="1400" dirty="0" smtClean="0"/>
              <a:t>Teildienstaufträgen</a:t>
            </a:r>
            <a:br>
              <a:rPr lang="de-DE" sz="1400" dirty="0" smtClean="0"/>
            </a:br>
            <a:endParaRPr lang="de-DE" sz="1400" dirty="0"/>
          </a:p>
          <a:p>
            <a:pPr fontAlgn="auto">
              <a:spcBef>
                <a:spcPts val="0"/>
              </a:spcBef>
              <a:spcAft>
                <a:spcPts val="0"/>
              </a:spcAft>
              <a:defRPr/>
            </a:pPr>
            <a:r>
              <a:rPr lang="de-DE" sz="1400" dirty="0"/>
              <a:t>Abgabe des RU bei Gehaltsverzicht </a:t>
            </a:r>
            <a:r>
              <a:rPr lang="de-DE" sz="1400" dirty="0" smtClean="0"/>
              <a:t> 3 </a:t>
            </a:r>
            <a:r>
              <a:rPr lang="de-DE" sz="1400" dirty="0"/>
              <a:t>Jahre in Folge möglich, </a:t>
            </a:r>
            <a:r>
              <a:rPr lang="de-DE" sz="1400" dirty="0" smtClean="0"/>
              <a:t>anschl. anteilige Stellenreduktion</a:t>
            </a:r>
            <a:br>
              <a:rPr lang="de-DE" sz="1400" dirty="0" smtClean="0"/>
            </a:br>
            <a:endParaRPr lang="de-DE" sz="1400" dirty="0"/>
          </a:p>
          <a:p>
            <a:pPr fontAlgn="auto">
              <a:spcBef>
                <a:spcPts val="0"/>
              </a:spcBef>
              <a:spcAft>
                <a:spcPts val="0"/>
              </a:spcAft>
              <a:defRPr/>
            </a:pPr>
            <a:r>
              <a:rPr lang="de-DE" sz="1400" dirty="0"/>
              <a:t>Wegfall von § 3 – gegenseitige Vertretung im </a:t>
            </a:r>
            <a:r>
              <a:rPr lang="de-DE" sz="1400" dirty="0" smtClean="0"/>
              <a:t>RU</a:t>
            </a:r>
            <a:br>
              <a:rPr lang="de-DE" sz="1400" dirty="0" smtClean="0"/>
            </a:br>
            <a:r>
              <a:rPr lang="de-DE" sz="1400" dirty="0" smtClean="0"/>
              <a:t> </a:t>
            </a:r>
            <a:endParaRPr lang="de-DE" sz="1400" dirty="0"/>
          </a:p>
          <a:p>
            <a:pPr fontAlgn="auto">
              <a:spcBef>
                <a:spcPts val="0"/>
              </a:spcBef>
              <a:spcAft>
                <a:spcPts val="0"/>
              </a:spcAft>
              <a:defRPr/>
            </a:pPr>
            <a:r>
              <a:rPr lang="de-DE" sz="1400" dirty="0"/>
              <a:t>Kein Anheben der Altersermäßigung </a:t>
            </a:r>
            <a:r>
              <a:rPr lang="de-DE" sz="1400" dirty="0" smtClean="0"/>
              <a:t> trotz </a:t>
            </a:r>
            <a:r>
              <a:rPr lang="de-DE" sz="1400" dirty="0"/>
              <a:t>längerer </a:t>
            </a:r>
            <a:r>
              <a:rPr lang="de-DE" sz="1400" dirty="0" smtClean="0"/>
              <a:t>Lebensarbeitszeit (12 Jahre bis 67)</a:t>
            </a:r>
            <a:br>
              <a:rPr lang="de-DE" sz="1400" dirty="0" smtClean="0"/>
            </a:br>
            <a:endParaRPr lang="de-DE" sz="1400" dirty="0" smtClean="0"/>
          </a:p>
          <a:p>
            <a:pPr fontAlgn="auto">
              <a:spcBef>
                <a:spcPts val="0"/>
              </a:spcBef>
              <a:spcAft>
                <a:spcPts val="0"/>
              </a:spcAft>
              <a:defRPr/>
            </a:pPr>
            <a:r>
              <a:rPr lang="de-DE" sz="1400" dirty="0" smtClean="0"/>
              <a:t>Kein </a:t>
            </a:r>
            <a:r>
              <a:rPr lang="de-DE" sz="1400" dirty="0"/>
              <a:t>Anheben der </a:t>
            </a:r>
            <a:r>
              <a:rPr lang="de-DE" sz="1400" dirty="0" smtClean="0"/>
              <a:t>Unterrichtsdeputate im Verhältnis zur Gemeindegliederzahl</a:t>
            </a:r>
          </a:p>
          <a:p>
            <a:pPr marL="0" lvl="0" indent="0" fontAlgn="auto">
              <a:spcBef>
                <a:spcPts val="0"/>
              </a:spcBef>
              <a:spcAft>
                <a:spcPts val="0"/>
              </a:spcAft>
              <a:buNone/>
              <a:defRPr/>
            </a:pPr>
            <a:endParaRPr lang="de-DE" sz="1400" dirty="0" smtClean="0"/>
          </a:p>
          <a:p>
            <a:pPr marL="0" lvl="0" indent="0" fontAlgn="auto">
              <a:spcBef>
                <a:spcPts val="0"/>
              </a:spcBef>
              <a:spcAft>
                <a:spcPts val="0"/>
              </a:spcAft>
              <a:buNone/>
              <a:defRPr/>
            </a:pPr>
            <a:r>
              <a:rPr lang="de-DE" sz="1400" dirty="0" smtClean="0"/>
              <a:t>aber:</a:t>
            </a:r>
            <a:br>
              <a:rPr lang="de-DE" sz="1400" dirty="0" smtClean="0"/>
            </a:br>
            <a:endParaRPr lang="de-DE" sz="1400" dirty="0" smtClean="0"/>
          </a:p>
          <a:p>
            <a:pPr fontAlgn="auto">
              <a:spcBef>
                <a:spcPts val="0"/>
              </a:spcBef>
              <a:spcAft>
                <a:spcPts val="0"/>
              </a:spcAft>
              <a:defRPr/>
            </a:pPr>
            <a:r>
              <a:rPr lang="de-DE" sz="1400" dirty="0" smtClean="0"/>
              <a:t>Herabsetzen der </a:t>
            </a:r>
            <a:r>
              <a:rPr lang="de-DE" sz="1400" dirty="0"/>
              <a:t>A</a:t>
            </a:r>
            <a:r>
              <a:rPr lang="de-DE" sz="1400" dirty="0" smtClean="0"/>
              <a:t>ltersermäßigung auf </a:t>
            </a:r>
            <a:r>
              <a:rPr lang="de-DE" sz="1400" dirty="0"/>
              <a:t>1 Stunde bei Teildienstaufträgen (50 bzw. 75 %) </a:t>
            </a:r>
            <a:endParaRPr lang="de-DE" sz="1400" dirty="0" smtClean="0"/>
          </a:p>
          <a:p>
            <a:pPr fontAlgn="auto">
              <a:spcBef>
                <a:spcPts val="0"/>
              </a:spcBef>
              <a:spcAft>
                <a:spcPts val="0"/>
              </a:spcAft>
              <a:defRPr/>
            </a:pPr>
            <a:endParaRPr lang="de-DE" sz="1400" dirty="0"/>
          </a:p>
          <a:p>
            <a:pPr marL="0" indent="0" fontAlgn="auto">
              <a:spcBef>
                <a:spcPts val="0"/>
              </a:spcBef>
              <a:spcAft>
                <a:spcPts val="0"/>
              </a:spcAft>
              <a:buNone/>
              <a:defRPr/>
            </a:pPr>
            <a:endParaRPr lang="de-DE" sz="1200" dirty="0">
              <a:solidFill>
                <a:srgbClr val="FF0000"/>
              </a:solidFill>
            </a:endParaRPr>
          </a:p>
          <a:p>
            <a:pPr marL="0" lvl="0" indent="0" fontAlgn="auto">
              <a:spcBef>
                <a:spcPts val="0"/>
              </a:spcBef>
              <a:spcAft>
                <a:spcPts val="0"/>
              </a:spcAft>
              <a:buNone/>
              <a:defRPr/>
            </a:pPr>
            <a:endParaRPr lang="de-DE" sz="1200" dirty="0"/>
          </a:p>
        </p:txBody>
      </p:sp>
      <p:sp>
        <p:nvSpPr>
          <p:cNvPr id="4" name="Fußzeilenplatzhalter 3"/>
          <p:cNvSpPr>
            <a:spLocks noGrp="1"/>
          </p:cNvSpPr>
          <p:nvPr>
            <p:ph type="ftr" sz="quarter" idx="10"/>
          </p:nvPr>
        </p:nvSpPr>
        <p:spPr/>
        <p:txBody>
          <a:bodyPr/>
          <a:lstStyle/>
          <a:p>
            <a:r>
              <a:rPr lang="de-DE" smtClean="0"/>
              <a:t>Evangelischer Oberkirchenrat Stuttgart, Oberkirchenrat Wolfgang Traub</a:t>
            </a:r>
            <a:endParaRPr lang="de-DE"/>
          </a:p>
        </p:txBody>
      </p:sp>
      <p:sp>
        <p:nvSpPr>
          <p:cNvPr id="5" name="Datumsplatzhalter 4"/>
          <p:cNvSpPr>
            <a:spLocks noGrp="1"/>
          </p:cNvSpPr>
          <p:nvPr>
            <p:ph type="dt" sz="half" idx="11"/>
          </p:nvPr>
        </p:nvSpPr>
        <p:spPr/>
        <p:txBody>
          <a:bodyPr/>
          <a:lstStyle/>
          <a:p>
            <a:r>
              <a:rPr lang="de-DE" dirty="0" smtClean="0"/>
              <a:t>13. </a:t>
            </a:r>
            <a:r>
              <a:rPr lang="de-DE" dirty="0"/>
              <a:t>Oktober 2016 </a:t>
            </a:r>
          </a:p>
        </p:txBody>
      </p:sp>
      <p:sp>
        <p:nvSpPr>
          <p:cNvPr id="6" name="Foliennummernplatzhalter 5"/>
          <p:cNvSpPr>
            <a:spLocks noGrp="1"/>
          </p:cNvSpPr>
          <p:nvPr>
            <p:ph type="sldNum" sz="quarter" idx="12"/>
          </p:nvPr>
        </p:nvSpPr>
        <p:spPr/>
        <p:txBody>
          <a:bodyPr/>
          <a:lstStyle/>
          <a:p>
            <a:r>
              <a:rPr lang="de-DE" smtClean="0"/>
              <a:t>Seite </a:t>
            </a:r>
            <a:fld id="{8F010F7C-4164-4BDA-A25B-8634A0E290C1}" type="slidenum">
              <a:rPr lang="de-DE" smtClean="0"/>
              <a:pPr/>
              <a:t>29</a:t>
            </a:fld>
            <a:endParaRPr lang="de-DE"/>
          </a:p>
        </p:txBody>
      </p:sp>
      <p:sp>
        <p:nvSpPr>
          <p:cNvPr id="7" name="Text Box 7"/>
          <p:cNvSpPr txBox="1">
            <a:spLocks noChangeArrowheads="1"/>
          </p:cNvSpPr>
          <p:nvPr/>
        </p:nvSpPr>
        <p:spPr bwMode="auto">
          <a:xfrm>
            <a:off x="250825" y="188640"/>
            <a:ext cx="66246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DE" sz="2400" b="1" dirty="0" smtClean="0">
                <a:solidFill>
                  <a:srgbClr val="0033CC"/>
                </a:solidFill>
              </a:rPr>
              <a:t>Unterstützende Maßnahmen</a:t>
            </a:r>
          </a:p>
        </p:txBody>
      </p:sp>
      <p:sp>
        <p:nvSpPr>
          <p:cNvPr id="9" name="Textfeld 8"/>
          <p:cNvSpPr txBox="1"/>
          <p:nvPr/>
        </p:nvSpPr>
        <p:spPr>
          <a:xfrm>
            <a:off x="457200" y="1370062"/>
            <a:ext cx="7347718" cy="369332"/>
          </a:xfrm>
          <a:prstGeom prst="rect">
            <a:avLst/>
          </a:prstGeom>
          <a:noFill/>
        </p:spPr>
        <p:txBody>
          <a:bodyPr wrap="square" rtlCol="0">
            <a:spAutoFit/>
          </a:bodyPr>
          <a:lstStyle/>
          <a:p>
            <a:r>
              <a:rPr lang="de-DE" b="1" dirty="0" err="1" smtClean="0">
                <a:solidFill>
                  <a:srgbClr val="00B050"/>
                </a:solidFill>
              </a:rPr>
              <a:t>Fexibilisierungs</a:t>
            </a:r>
            <a:r>
              <a:rPr lang="de-DE" b="1" dirty="0" smtClean="0">
                <a:solidFill>
                  <a:srgbClr val="00B050"/>
                </a:solidFill>
              </a:rPr>
              <a:t>-, Entlastungs- und Sicherungspaket 2020 - 2034</a:t>
            </a:r>
            <a:endParaRPr lang="de-DE" b="1" dirty="0">
              <a:solidFill>
                <a:srgbClr val="00B050"/>
              </a:solidFill>
            </a:endParaRPr>
          </a:p>
        </p:txBody>
      </p:sp>
      <p:sp>
        <p:nvSpPr>
          <p:cNvPr id="2" name="Textfeld 1"/>
          <p:cNvSpPr txBox="1"/>
          <p:nvPr/>
        </p:nvSpPr>
        <p:spPr>
          <a:xfrm>
            <a:off x="457200" y="1916832"/>
            <a:ext cx="5554960" cy="338554"/>
          </a:xfrm>
          <a:prstGeom prst="rect">
            <a:avLst/>
          </a:prstGeom>
          <a:noFill/>
        </p:spPr>
        <p:txBody>
          <a:bodyPr wrap="square" rtlCol="0">
            <a:spAutoFit/>
          </a:bodyPr>
          <a:lstStyle/>
          <a:p>
            <a:r>
              <a:rPr lang="de-DE" sz="1600" b="1" dirty="0" smtClean="0">
                <a:solidFill>
                  <a:srgbClr val="00B050"/>
                </a:solidFill>
              </a:rPr>
              <a:t>Teilpaket I: Anpassung der </a:t>
            </a:r>
            <a:r>
              <a:rPr lang="de-DE" sz="1600" b="1" dirty="0" err="1" smtClean="0">
                <a:solidFill>
                  <a:srgbClr val="00B050"/>
                </a:solidFill>
              </a:rPr>
              <a:t>Deputatsverordnung</a:t>
            </a:r>
            <a:r>
              <a:rPr lang="de-DE" sz="1600" b="1" dirty="0" smtClean="0">
                <a:solidFill>
                  <a:srgbClr val="00B050"/>
                </a:solidFill>
              </a:rPr>
              <a:t> </a:t>
            </a:r>
            <a:endParaRPr lang="de-DE" sz="1600" b="1" dirty="0">
              <a:solidFill>
                <a:srgbClr val="00B050"/>
              </a:solidFill>
            </a:endParaRPr>
          </a:p>
        </p:txBody>
      </p:sp>
    </p:spTree>
    <p:extLst>
      <p:ext uri="{BB962C8B-B14F-4D97-AF65-F5344CB8AC3E}">
        <p14:creationId xmlns:p14="http://schemas.microsoft.com/office/powerpoint/2010/main" val="1800901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r>
              <a:rPr lang="de-DE" smtClean="0"/>
              <a:t>Evangelischer Oberkirchenrat Stuttgart, Oberkirchenrat Wolfgang Traub</a:t>
            </a:r>
            <a:endParaRPr lang="de-DE"/>
          </a:p>
        </p:txBody>
      </p:sp>
      <p:sp>
        <p:nvSpPr>
          <p:cNvPr id="3" name="Datumsplatzhalter 2"/>
          <p:cNvSpPr>
            <a:spLocks noGrp="1"/>
          </p:cNvSpPr>
          <p:nvPr>
            <p:ph type="dt" sz="half" idx="11"/>
          </p:nvPr>
        </p:nvSpPr>
        <p:spPr/>
        <p:txBody>
          <a:bodyPr/>
          <a:lstStyle/>
          <a:p>
            <a:r>
              <a:rPr lang="de-DE" dirty="0" smtClean="0"/>
              <a:t>13. </a:t>
            </a:r>
            <a:r>
              <a:rPr lang="de-DE" dirty="0"/>
              <a:t>Oktober 2016 </a:t>
            </a:r>
          </a:p>
          <a:p>
            <a:endParaRPr lang="de-DE" dirty="0"/>
          </a:p>
        </p:txBody>
      </p:sp>
      <p:sp>
        <p:nvSpPr>
          <p:cNvPr id="4" name="Foliennummernplatzhalter 3"/>
          <p:cNvSpPr>
            <a:spLocks noGrp="1"/>
          </p:cNvSpPr>
          <p:nvPr>
            <p:ph type="sldNum" sz="quarter" idx="12"/>
          </p:nvPr>
        </p:nvSpPr>
        <p:spPr/>
        <p:txBody>
          <a:bodyPr/>
          <a:lstStyle/>
          <a:p>
            <a:r>
              <a:rPr lang="de-DE" smtClean="0"/>
              <a:t>Seite </a:t>
            </a:r>
            <a:fld id="{94CB5447-F669-40C3-9937-F1B1F481A4FB}" type="slidenum">
              <a:rPr lang="de-DE" smtClean="0"/>
              <a:pPr/>
              <a:t>3</a:t>
            </a:fld>
            <a:endParaRPr lang="de-DE"/>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2994025"/>
            <a:ext cx="67246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90147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2780928"/>
            <a:ext cx="8229600" cy="3528492"/>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de-DE" sz="1200" dirty="0" smtClean="0"/>
          </a:p>
          <a:p>
            <a:pPr marL="0" marR="0" lvl="0" indent="0" defTabSz="914400" eaLnBrk="1" fontAlgn="auto" latinLnBrk="0" hangingPunct="1">
              <a:lnSpc>
                <a:spcPct val="100000"/>
              </a:lnSpc>
              <a:spcBef>
                <a:spcPts val="0"/>
              </a:spcBef>
              <a:spcAft>
                <a:spcPts val="0"/>
              </a:spcAft>
              <a:buClrTx/>
              <a:buSzTx/>
              <a:buFontTx/>
              <a:buNone/>
              <a:tabLst/>
              <a:defRPr/>
            </a:pPr>
            <a:endParaRPr lang="de-DE" sz="1200" dirty="0"/>
          </a:p>
          <a:p>
            <a:pPr fontAlgn="auto">
              <a:spcBef>
                <a:spcPts val="0"/>
              </a:spcBef>
              <a:spcAft>
                <a:spcPts val="0"/>
              </a:spcAft>
              <a:defRPr/>
            </a:pPr>
            <a:r>
              <a:rPr lang="de-DE" sz="1400" dirty="0"/>
              <a:t>Kompensation der nicht mehr erbrachten Staatsleistungsstunden des Pfarrdienstes </a:t>
            </a:r>
            <a:r>
              <a:rPr lang="de-DE" sz="1400" dirty="0" smtClean="0"/>
              <a:t>durch Religionspädagoginnen bzw. – </a:t>
            </a:r>
            <a:r>
              <a:rPr lang="de-DE" sz="1400" dirty="0" err="1" smtClean="0"/>
              <a:t>pädagogen</a:t>
            </a:r>
            <a:r>
              <a:rPr lang="de-DE" sz="1400" dirty="0" smtClean="0"/>
              <a:t/>
            </a:r>
            <a:br>
              <a:rPr lang="de-DE" sz="1400" dirty="0" smtClean="0"/>
            </a:br>
            <a:r>
              <a:rPr lang="de-DE" sz="1400" dirty="0" smtClean="0"/>
              <a:t/>
            </a:r>
            <a:br>
              <a:rPr lang="de-DE" sz="1400" dirty="0" smtClean="0"/>
            </a:br>
            <a:r>
              <a:rPr lang="de-DE" sz="1400" dirty="0" smtClean="0"/>
              <a:t>(Konsequenz aus der </a:t>
            </a:r>
            <a:r>
              <a:rPr lang="de-DE" sz="1400" dirty="0" err="1" smtClean="0"/>
              <a:t>Deputatsverordnung</a:t>
            </a:r>
            <a:r>
              <a:rPr lang="de-DE" sz="1400" dirty="0" smtClean="0"/>
              <a:t>)</a:t>
            </a:r>
            <a:r>
              <a:rPr lang="de-DE" sz="1400" dirty="0"/>
              <a:t/>
            </a:r>
            <a:br>
              <a:rPr lang="de-DE" sz="1400" dirty="0"/>
            </a:br>
            <a:endParaRPr lang="de-DE" sz="1400" dirty="0"/>
          </a:p>
          <a:p>
            <a:pPr fontAlgn="auto">
              <a:spcBef>
                <a:spcPts val="0"/>
              </a:spcBef>
              <a:spcAft>
                <a:spcPts val="0"/>
              </a:spcAft>
              <a:defRPr/>
            </a:pPr>
            <a:r>
              <a:rPr lang="de-DE" sz="1400" dirty="0"/>
              <a:t>Entlastungsvertretung im RU durch refinanzierte </a:t>
            </a:r>
            <a:r>
              <a:rPr lang="de-DE" sz="1400" dirty="0" smtClean="0"/>
              <a:t>Springerstunden:</a:t>
            </a:r>
            <a:br>
              <a:rPr lang="de-DE" sz="1400" dirty="0" smtClean="0"/>
            </a:br>
            <a:r>
              <a:rPr lang="de-DE" sz="1400" dirty="0" smtClean="0"/>
              <a:t>13 </a:t>
            </a:r>
            <a:r>
              <a:rPr lang="de-DE" sz="1400" dirty="0" err="1"/>
              <a:t>Dep</a:t>
            </a:r>
            <a:r>
              <a:rPr lang="de-DE" sz="1400" dirty="0"/>
              <a:t>.-</a:t>
            </a:r>
            <a:r>
              <a:rPr lang="de-DE" sz="1400" dirty="0" smtClean="0"/>
              <a:t>Springerstunden / 0,5 </a:t>
            </a:r>
            <a:r>
              <a:rPr lang="de-DE" sz="1400" dirty="0"/>
              <a:t>Stelle pro </a:t>
            </a:r>
            <a:r>
              <a:rPr lang="de-DE" sz="1400" dirty="0" err="1" smtClean="0"/>
              <a:t>Schuldekansbezirk</a:t>
            </a:r>
            <a:r>
              <a:rPr lang="de-DE" sz="1400" dirty="0" smtClean="0"/>
              <a:t/>
            </a:r>
            <a:br>
              <a:rPr lang="de-DE" sz="1400" dirty="0" smtClean="0"/>
            </a:br>
            <a:r>
              <a:rPr lang="de-DE" sz="1400" dirty="0" smtClean="0"/>
              <a:t/>
            </a:r>
            <a:br>
              <a:rPr lang="de-DE" sz="1400" dirty="0" smtClean="0"/>
            </a:br>
            <a:r>
              <a:rPr lang="de-DE" sz="1400" dirty="0" smtClean="0"/>
              <a:t>(Synodalantrag 12/14)</a:t>
            </a:r>
          </a:p>
          <a:p>
            <a:pPr marL="0" lvl="0" indent="0" fontAlgn="auto">
              <a:spcBef>
                <a:spcPts val="0"/>
              </a:spcBef>
              <a:spcAft>
                <a:spcPts val="0"/>
              </a:spcAft>
              <a:buNone/>
              <a:defRPr/>
            </a:pPr>
            <a:endParaRPr lang="de-DE" sz="1400" dirty="0"/>
          </a:p>
          <a:p>
            <a:pPr marL="0" lvl="0" indent="0" fontAlgn="auto">
              <a:spcBef>
                <a:spcPts val="0"/>
              </a:spcBef>
              <a:spcAft>
                <a:spcPts val="0"/>
              </a:spcAft>
              <a:buNone/>
              <a:defRPr/>
            </a:pPr>
            <a:endParaRPr lang="de-DE" sz="1400" dirty="0"/>
          </a:p>
          <a:p>
            <a:pPr marL="0" marR="0" lvl="0" indent="0" defTabSz="914400" eaLnBrk="1" fontAlgn="auto" latinLnBrk="0" hangingPunct="1">
              <a:lnSpc>
                <a:spcPct val="100000"/>
              </a:lnSpc>
              <a:spcBef>
                <a:spcPts val="0"/>
              </a:spcBef>
              <a:spcAft>
                <a:spcPts val="0"/>
              </a:spcAft>
              <a:buClrTx/>
              <a:buSzTx/>
              <a:buFontTx/>
              <a:buNone/>
              <a:tabLst/>
              <a:defRPr/>
            </a:pPr>
            <a:r>
              <a:rPr lang="de-DE" sz="1400" dirty="0" smtClean="0">
                <a:solidFill>
                  <a:srgbClr val="FF0000"/>
                </a:solidFill>
              </a:rPr>
              <a:t>Finanzierung: Landeskirche</a:t>
            </a:r>
            <a:endParaRPr lang="de-DE" sz="1400" dirty="0">
              <a:solidFill>
                <a:srgbClr val="FF0000"/>
              </a:solidFill>
            </a:endParaRPr>
          </a:p>
        </p:txBody>
      </p:sp>
      <p:sp>
        <p:nvSpPr>
          <p:cNvPr id="4" name="Fußzeilenplatzhalter 3"/>
          <p:cNvSpPr>
            <a:spLocks noGrp="1"/>
          </p:cNvSpPr>
          <p:nvPr>
            <p:ph type="ftr" sz="quarter" idx="10"/>
          </p:nvPr>
        </p:nvSpPr>
        <p:spPr/>
        <p:txBody>
          <a:bodyPr/>
          <a:lstStyle/>
          <a:p>
            <a:r>
              <a:rPr lang="de-DE" smtClean="0"/>
              <a:t>Evangelischer Oberkirchenrat Stuttgart, Oberkirchenrat Wolfgang Traub</a:t>
            </a:r>
            <a:endParaRPr lang="de-DE"/>
          </a:p>
        </p:txBody>
      </p:sp>
      <p:sp>
        <p:nvSpPr>
          <p:cNvPr id="5" name="Datumsplatzhalter 4"/>
          <p:cNvSpPr>
            <a:spLocks noGrp="1"/>
          </p:cNvSpPr>
          <p:nvPr>
            <p:ph type="dt" sz="half" idx="11"/>
          </p:nvPr>
        </p:nvSpPr>
        <p:spPr/>
        <p:txBody>
          <a:bodyPr/>
          <a:lstStyle/>
          <a:p>
            <a:r>
              <a:rPr lang="de-DE" dirty="0" smtClean="0"/>
              <a:t>13. </a:t>
            </a:r>
            <a:r>
              <a:rPr lang="de-DE" dirty="0"/>
              <a:t>Oktober 2016 </a:t>
            </a:r>
          </a:p>
        </p:txBody>
      </p:sp>
      <p:sp>
        <p:nvSpPr>
          <p:cNvPr id="6" name="Foliennummernplatzhalter 5"/>
          <p:cNvSpPr>
            <a:spLocks noGrp="1"/>
          </p:cNvSpPr>
          <p:nvPr>
            <p:ph type="sldNum" sz="quarter" idx="12"/>
          </p:nvPr>
        </p:nvSpPr>
        <p:spPr/>
        <p:txBody>
          <a:bodyPr/>
          <a:lstStyle/>
          <a:p>
            <a:r>
              <a:rPr lang="de-DE" smtClean="0"/>
              <a:t>Seite </a:t>
            </a:r>
            <a:fld id="{8F010F7C-4164-4BDA-A25B-8634A0E290C1}" type="slidenum">
              <a:rPr lang="de-DE" smtClean="0"/>
              <a:pPr/>
              <a:t>30</a:t>
            </a:fld>
            <a:endParaRPr lang="de-DE"/>
          </a:p>
        </p:txBody>
      </p:sp>
      <p:sp>
        <p:nvSpPr>
          <p:cNvPr id="7" name="Text Box 7"/>
          <p:cNvSpPr txBox="1">
            <a:spLocks noChangeArrowheads="1"/>
          </p:cNvSpPr>
          <p:nvPr/>
        </p:nvSpPr>
        <p:spPr bwMode="auto">
          <a:xfrm>
            <a:off x="250825" y="188640"/>
            <a:ext cx="66246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DE" sz="2400" b="1" dirty="0" smtClean="0">
                <a:solidFill>
                  <a:srgbClr val="0033CC"/>
                </a:solidFill>
              </a:rPr>
              <a:t>Unterstützende Maßnahmen</a:t>
            </a:r>
          </a:p>
        </p:txBody>
      </p:sp>
      <p:sp>
        <p:nvSpPr>
          <p:cNvPr id="9" name="Textfeld 8"/>
          <p:cNvSpPr txBox="1"/>
          <p:nvPr/>
        </p:nvSpPr>
        <p:spPr>
          <a:xfrm>
            <a:off x="457200" y="1370062"/>
            <a:ext cx="7347718" cy="369332"/>
          </a:xfrm>
          <a:prstGeom prst="rect">
            <a:avLst/>
          </a:prstGeom>
          <a:noFill/>
        </p:spPr>
        <p:txBody>
          <a:bodyPr wrap="square" rtlCol="0">
            <a:spAutoFit/>
          </a:bodyPr>
          <a:lstStyle/>
          <a:p>
            <a:r>
              <a:rPr lang="de-DE" b="1" dirty="0" err="1" smtClean="0">
                <a:solidFill>
                  <a:srgbClr val="00B050"/>
                </a:solidFill>
              </a:rPr>
              <a:t>Fexibilisierungs</a:t>
            </a:r>
            <a:r>
              <a:rPr lang="de-DE" b="1" dirty="0" smtClean="0">
                <a:solidFill>
                  <a:srgbClr val="00B050"/>
                </a:solidFill>
              </a:rPr>
              <a:t>-, Entlastungs- und Sicherungspaket 2020 - 2034</a:t>
            </a:r>
            <a:endParaRPr lang="de-DE" b="1" dirty="0">
              <a:solidFill>
                <a:srgbClr val="00B050"/>
              </a:solidFill>
            </a:endParaRPr>
          </a:p>
        </p:txBody>
      </p:sp>
      <p:sp>
        <p:nvSpPr>
          <p:cNvPr id="2" name="Textfeld 1"/>
          <p:cNvSpPr txBox="1"/>
          <p:nvPr/>
        </p:nvSpPr>
        <p:spPr>
          <a:xfrm>
            <a:off x="466156" y="1916832"/>
            <a:ext cx="6480720" cy="338554"/>
          </a:xfrm>
          <a:prstGeom prst="rect">
            <a:avLst/>
          </a:prstGeom>
          <a:noFill/>
        </p:spPr>
        <p:txBody>
          <a:bodyPr wrap="square" rtlCol="0">
            <a:spAutoFit/>
          </a:bodyPr>
          <a:lstStyle/>
          <a:p>
            <a:r>
              <a:rPr lang="de-DE" sz="1600" b="1" dirty="0" smtClean="0">
                <a:solidFill>
                  <a:srgbClr val="00B050"/>
                </a:solidFill>
              </a:rPr>
              <a:t>Teilpaket II: 25 </a:t>
            </a:r>
            <a:r>
              <a:rPr lang="de-DE" sz="1600" b="1" dirty="0">
                <a:solidFill>
                  <a:srgbClr val="00B050"/>
                </a:solidFill>
              </a:rPr>
              <a:t>Religionspädagoginnen und Religionspädagogen</a:t>
            </a:r>
          </a:p>
        </p:txBody>
      </p:sp>
    </p:spTree>
    <p:extLst>
      <p:ext uri="{BB962C8B-B14F-4D97-AF65-F5344CB8AC3E}">
        <p14:creationId xmlns:p14="http://schemas.microsoft.com/office/powerpoint/2010/main" val="10475137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2492896"/>
            <a:ext cx="8229600" cy="3744416"/>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de-DE" sz="1200" dirty="0" smtClean="0"/>
          </a:p>
          <a:p>
            <a:pPr marL="0" lvl="0" indent="0" fontAlgn="auto">
              <a:spcBef>
                <a:spcPts val="0"/>
              </a:spcBef>
              <a:spcAft>
                <a:spcPts val="0"/>
              </a:spcAft>
              <a:buNone/>
              <a:defRPr/>
            </a:pPr>
            <a:r>
              <a:rPr lang="de-DE" sz="1400" dirty="0" smtClean="0"/>
              <a:t>Die </a:t>
            </a:r>
            <a:r>
              <a:rPr lang="de-DE" sz="1400" dirty="0"/>
              <a:t>Stellen werden in einem Stufenmodell eingerichtet </a:t>
            </a:r>
            <a:r>
              <a:rPr lang="de-DE" sz="1400" dirty="0" smtClean="0"/>
              <a:t>:          2020-24:   8   (9) Stellen</a:t>
            </a:r>
            <a:br>
              <a:rPr lang="de-DE" sz="1400" dirty="0" smtClean="0"/>
            </a:br>
            <a:r>
              <a:rPr lang="de-DE" sz="1400" dirty="0" smtClean="0"/>
              <a:t>                                                                                                         2025-29: </a:t>
            </a:r>
            <a:r>
              <a:rPr lang="de-DE" sz="1400" dirty="0"/>
              <a:t>13 (</a:t>
            </a:r>
            <a:r>
              <a:rPr lang="de-DE" sz="1400" dirty="0" smtClean="0"/>
              <a:t>15) Stellen</a:t>
            </a:r>
            <a:br>
              <a:rPr lang="de-DE" sz="1400" dirty="0" smtClean="0"/>
            </a:br>
            <a:r>
              <a:rPr lang="de-DE" sz="1400" dirty="0" smtClean="0"/>
              <a:t>                                                                                                         2030-34:   4   (6) Stellen</a:t>
            </a:r>
            <a:endParaRPr lang="de-DE" sz="1400" dirty="0"/>
          </a:p>
          <a:p>
            <a:pPr marL="0" lvl="0" indent="0" fontAlgn="auto">
              <a:spcBef>
                <a:spcPts val="0"/>
              </a:spcBef>
              <a:spcAft>
                <a:spcPts val="0"/>
              </a:spcAft>
              <a:buNone/>
              <a:defRPr/>
            </a:pPr>
            <a:endParaRPr lang="de-DE" sz="1400" dirty="0" smtClean="0"/>
          </a:p>
          <a:p>
            <a:pPr fontAlgn="auto">
              <a:spcBef>
                <a:spcPts val="0"/>
              </a:spcBef>
              <a:spcAft>
                <a:spcPts val="0"/>
              </a:spcAft>
              <a:defRPr/>
            </a:pPr>
            <a:r>
              <a:rPr lang="de-DE" sz="1400" dirty="0"/>
              <a:t>Stellenkontingent zur Flexibilisierung im Zusammenspiel von Pfarrdienst und Diakonat</a:t>
            </a:r>
            <a:br>
              <a:rPr lang="de-DE" sz="1400" dirty="0"/>
            </a:br>
            <a:endParaRPr lang="de-DE" sz="1400" dirty="0"/>
          </a:p>
          <a:p>
            <a:pPr fontAlgn="auto">
              <a:spcBef>
                <a:spcPts val="0"/>
              </a:spcBef>
              <a:spcAft>
                <a:spcPts val="0"/>
              </a:spcAft>
              <a:defRPr/>
            </a:pPr>
            <a:r>
              <a:rPr lang="de-DE" sz="1400" dirty="0" smtClean="0"/>
              <a:t>verstärkte </a:t>
            </a:r>
            <a:r>
              <a:rPr lang="de-DE" sz="1400" dirty="0"/>
              <a:t>Präsenz im Gemeinwesen</a:t>
            </a:r>
            <a:br>
              <a:rPr lang="de-DE" sz="1400" dirty="0"/>
            </a:br>
            <a:endParaRPr lang="de-DE" sz="1400" dirty="0"/>
          </a:p>
          <a:p>
            <a:pPr fontAlgn="auto">
              <a:spcBef>
                <a:spcPts val="0"/>
              </a:spcBef>
              <a:spcAft>
                <a:spcPts val="0"/>
              </a:spcAft>
              <a:defRPr/>
            </a:pPr>
            <a:r>
              <a:rPr lang="de-DE" sz="1400" dirty="0"/>
              <a:t>schnelle Reaktion auf sich verändernde Situationen und Handlungsbedarfe (z.B. Ganztagschule, Flüchtlingsdiakonie, …)</a:t>
            </a:r>
            <a:br>
              <a:rPr lang="de-DE" sz="1400" dirty="0"/>
            </a:br>
            <a:endParaRPr lang="de-DE" sz="1400" dirty="0"/>
          </a:p>
          <a:p>
            <a:pPr fontAlgn="auto">
              <a:spcBef>
                <a:spcPts val="0"/>
              </a:spcBef>
              <a:spcAft>
                <a:spcPts val="0"/>
              </a:spcAft>
              <a:defRPr/>
            </a:pPr>
            <a:r>
              <a:rPr lang="de-DE" sz="1400" dirty="0"/>
              <a:t>attraktive, wechselnde Dienstaufträge </a:t>
            </a:r>
            <a:r>
              <a:rPr lang="de-DE" sz="1400" dirty="0" smtClean="0"/>
              <a:t>im Religionsunterricht und / oder mit </a:t>
            </a:r>
            <a:r>
              <a:rPr lang="de-DE" sz="1400" dirty="0"/>
              <a:t>deutlichem Gemeinwesen-  </a:t>
            </a:r>
            <a:r>
              <a:rPr lang="de-DE" sz="1400" dirty="0" smtClean="0"/>
              <a:t>bzw. Quartiersbezug und Lebenswelt </a:t>
            </a:r>
            <a:r>
              <a:rPr lang="de-DE" sz="1400" dirty="0"/>
              <a:t>der </a:t>
            </a:r>
            <a:r>
              <a:rPr lang="de-DE" sz="1400" dirty="0" smtClean="0"/>
              <a:t>Menschen</a:t>
            </a:r>
            <a:br>
              <a:rPr lang="de-DE" sz="1400" dirty="0" smtClean="0"/>
            </a:br>
            <a:endParaRPr lang="de-DE" sz="1400" dirty="0"/>
          </a:p>
          <a:p>
            <a:pPr marL="0" marR="0" lvl="0" indent="0" defTabSz="914400" eaLnBrk="1" fontAlgn="auto" latinLnBrk="0" hangingPunct="1">
              <a:lnSpc>
                <a:spcPct val="100000"/>
              </a:lnSpc>
              <a:spcBef>
                <a:spcPts val="0"/>
              </a:spcBef>
              <a:spcAft>
                <a:spcPts val="0"/>
              </a:spcAft>
              <a:buClrTx/>
              <a:buSzTx/>
              <a:buFontTx/>
              <a:buNone/>
              <a:tabLst/>
              <a:defRPr/>
            </a:pPr>
            <a:endParaRPr lang="de-DE" sz="1400" dirty="0" smtClean="0"/>
          </a:p>
          <a:p>
            <a:pPr marL="0" marR="0" lvl="0" indent="0" defTabSz="914400" eaLnBrk="1" fontAlgn="auto" latinLnBrk="0" hangingPunct="1">
              <a:lnSpc>
                <a:spcPct val="100000"/>
              </a:lnSpc>
              <a:spcBef>
                <a:spcPts val="0"/>
              </a:spcBef>
              <a:spcAft>
                <a:spcPts val="0"/>
              </a:spcAft>
              <a:buClrTx/>
              <a:buSzTx/>
              <a:buFontTx/>
              <a:buNone/>
              <a:tabLst/>
              <a:defRPr/>
            </a:pPr>
            <a:r>
              <a:rPr lang="de-DE" sz="1400" dirty="0" smtClean="0">
                <a:solidFill>
                  <a:srgbClr val="FF0000"/>
                </a:solidFill>
              </a:rPr>
              <a:t>Finanzierung: Landeskirche</a:t>
            </a:r>
            <a:endParaRPr lang="de-DE" sz="1400" dirty="0">
              <a:solidFill>
                <a:srgbClr val="FF0000"/>
              </a:solidFill>
            </a:endParaRPr>
          </a:p>
        </p:txBody>
      </p:sp>
      <p:sp>
        <p:nvSpPr>
          <p:cNvPr id="4" name="Fußzeilenplatzhalter 3"/>
          <p:cNvSpPr>
            <a:spLocks noGrp="1"/>
          </p:cNvSpPr>
          <p:nvPr>
            <p:ph type="ftr" sz="quarter" idx="10"/>
          </p:nvPr>
        </p:nvSpPr>
        <p:spPr/>
        <p:txBody>
          <a:bodyPr/>
          <a:lstStyle/>
          <a:p>
            <a:r>
              <a:rPr lang="de-DE" smtClean="0"/>
              <a:t>Evangelischer Oberkirchenrat Stuttgart, Oberkirchenrat Wolfgang Traub</a:t>
            </a:r>
            <a:endParaRPr lang="de-DE"/>
          </a:p>
        </p:txBody>
      </p:sp>
      <p:sp>
        <p:nvSpPr>
          <p:cNvPr id="5" name="Datumsplatzhalter 4"/>
          <p:cNvSpPr>
            <a:spLocks noGrp="1"/>
          </p:cNvSpPr>
          <p:nvPr>
            <p:ph type="dt" sz="half" idx="11"/>
          </p:nvPr>
        </p:nvSpPr>
        <p:spPr/>
        <p:txBody>
          <a:bodyPr/>
          <a:lstStyle/>
          <a:p>
            <a:r>
              <a:rPr lang="de-DE" dirty="0" smtClean="0"/>
              <a:t>13. </a:t>
            </a:r>
            <a:r>
              <a:rPr lang="de-DE" dirty="0"/>
              <a:t>Oktober 2016 </a:t>
            </a:r>
          </a:p>
        </p:txBody>
      </p:sp>
      <p:sp>
        <p:nvSpPr>
          <p:cNvPr id="6" name="Foliennummernplatzhalter 5"/>
          <p:cNvSpPr>
            <a:spLocks noGrp="1"/>
          </p:cNvSpPr>
          <p:nvPr>
            <p:ph type="sldNum" sz="quarter" idx="12"/>
          </p:nvPr>
        </p:nvSpPr>
        <p:spPr/>
        <p:txBody>
          <a:bodyPr/>
          <a:lstStyle/>
          <a:p>
            <a:r>
              <a:rPr lang="de-DE" smtClean="0"/>
              <a:t>Seite </a:t>
            </a:r>
            <a:fld id="{8F010F7C-4164-4BDA-A25B-8634A0E290C1}" type="slidenum">
              <a:rPr lang="de-DE" smtClean="0"/>
              <a:pPr/>
              <a:t>31</a:t>
            </a:fld>
            <a:endParaRPr lang="de-DE"/>
          </a:p>
        </p:txBody>
      </p:sp>
      <p:sp>
        <p:nvSpPr>
          <p:cNvPr id="7" name="Text Box 7"/>
          <p:cNvSpPr txBox="1">
            <a:spLocks noChangeArrowheads="1"/>
          </p:cNvSpPr>
          <p:nvPr/>
        </p:nvSpPr>
        <p:spPr bwMode="auto">
          <a:xfrm>
            <a:off x="250825" y="188640"/>
            <a:ext cx="66246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DE" sz="2400" b="1" dirty="0" smtClean="0">
                <a:solidFill>
                  <a:srgbClr val="0033CC"/>
                </a:solidFill>
              </a:rPr>
              <a:t>Unterstützende Maßnahmen</a:t>
            </a:r>
          </a:p>
        </p:txBody>
      </p:sp>
      <p:sp>
        <p:nvSpPr>
          <p:cNvPr id="9" name="Textfeld 8"/>
          <p:cNvSpPr txBox="1"/>
          <p:nvPr/>
        </p:nvSpPr>
        <p:spPr>
          <a:xfrm>
            <a:off x="457200" y="1370062"/>
            <a:ext cx="7347718" cy="369332"/>
          </a:xfrm>
          <a:prstGeom prst="rect">
            <a:avLst/>
          </a:prstGeom>
          <a:noFill/>
        </p:spPr>
        <p:txBody>
          <a:bodyPr wrap="square" rtlCol="0">
            <a:spAutoFit/>
          </a:bodyPr>
          <a:lstStyle/>
          <a:p>
            <a:r>
              <a:rPr lang="de-DE" b="1" dirty="0" err="1" smtClean="0">
                <a:solidFill>
                  <a:srgbClr val="00B050"/>
                </a:solidFill>
              </a:rPr>
              <a:t>Fexibilisierungs</a:t>
            </a:r>
            <a:r>
              <a:rPr lang="de-DE" b="1" dirty="0" smtClean="0">
                <a:solidFill>
                  <a:srgbClr val="00B050"/>
                </a:solidFill>
              </a:rPr>
              <a:t>-, Entlastungs- und Sicherungspaket 2020 - 2034</a:t>
            </a:r>
            <a:endParaRPr lang="de-DE" b="1" dirty="0">
              <a:solidFill>
                <a:srgbClr val="00B050"/>
              </a:solidFill>
            </a:endParaRPr>
          </a:p>
        </p:txBody>
      </p:sp>
      <p:sp>
        <p:nvSpPr>
          <p:cNvPr id="2" name="Textfeld 1"/>
          <p:cNvSpPr txBox="1"/>
          <p:nvPr/>
        </p:nvSpPr>
        <p:spPr>
          <a:xfrm>
            <a:off x="459170" y="1916832"/>
            <a:ext cx="8073270" cy="584775"/>
          </a:xfrm>
          <a:prstGeom prst="rect">
            <a:avLst/>
          </a:prstGeom>
          <a:noFill/>
        </p:spPr>
        <p:txBody>
          <a:bodyPr wrap="square" rtlCol="0">
            <a:spAutoFit/>
          </a:bodyPr>
          <a:lstStyle/>
          <a:p>
            <a:r>
              <a:rPr lang="de-DE" sz="1600" b="1" dirty="0" smtClean="0">
                <a:solidFill>
                  <a:srgbClr val="00B050"/>
                </a:solidFill>
              </a:rPr>
              <a:t>Teilpaket III: 25 oder 30 befristete Stellen für Diakoninnen und Diakone bzw. Religionspädagoginnen und Religionspädagogen</a:t>
            </a:r>
            <a:endParaRPr lang="de-DE" sz="1600" b="1" dirty="0">
              <a:solidFill>
                <a:srgbClr val="00B050"/>
              </a:solidFill>
            </a:endParaRPr>
          </a:p>
        </p:txBody>
      </p:sp>
    </p:spTree>
    <p:extLst>
      <p:ext uri="{BB962C8B-B14F-4D97-AF65-F5344CB8AC3E}">
        <p14:creationId xmlns:p14="http://schemas.microsoft.com/office/powerpoint/2010/main" val="340215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2564904"/>
            <a:ext cx="8229600" cy="3096444"/>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de-DE" sz="1200" dirty="0" smtClean="0"/>
          </a:p>
          <a:p>
            <a:pPr marL="0" marR="0" lvl="0" indent="0" defTabSz="914400" eaLnBrk="1" fontAlgn="auto" latinLnBrk="0" hangingPunct="1">
              <a:lnSpc>
                <a:spcPct val="100000"/>
              </a:lnSpc>
              <a:spcBef>
                <a:spcPts val="0"/>
              </a:spcBef>
              <a:spcAft>
                <a:spcPts val="0"/>
              </a:spcAft>
              <a:buClrTx/>
              <a:buSzTx/>
              <a:buFontTx/>
              <a:buNone/>
              <a:tabLst/>
              <a:defRPr/>
            </a:pPr>
            <a:r>
              <a:rPr lang="de-DE" sz="1400" dirty="0" smtClean="0"/>
              <a:t>In der Diskussion sind:</a:t>
            </a:r>
          </a:p>
          <a:p>
            <a:pPr marL="0" marR="0" lvl="0" indent="0" defTabSz="914400" eaLnBrk="1" fontAlgn="auto" latinLnBrk="0" hangingPunct="1">
              <a:lnSpc>
                <a:spcPct val="100000"/>
              </a:lnSpc>
              <a:spcBef>
                <a:spcPts val="0"/>
              </a:spcBef>
              <a:spcAft>
                <a:spcPts val="0"/>
              </a:spcAft>
              <a:buClrTx/>
              <a:buSzTx/>
              <a:buFontTx/>
              <a:buNone/>
              <a:tabLst/>
              <a:defRPr/>
            </a:pPr>
            <a:endParaRPr lang="de-DE" sz="1400" dirty="0"/>
          </a:p>
          <a:p>
            <a:pPr fontAlgn="auto">
              <a:spcBef>
                <a:spcPts val="0"/>
              </a:spcBef>
              <a:spcAft>
                <a:spcPts val="0"/>
              </a:spcAft>
              <a:defRPr/>
            </a:pPr>
            <a:r>
              <a:rPr lang="de-DE" sz="1400" dirty="0" smtClean="0"/>
              <a:t>15 Millionen Euro in 2018</a:t>
            </a:r>
          </a:p>
          <a:p>
            <a:pPr marL="0" marR="0" lvl="0" indent="0" defTabSz="914400" eaLnBrk="1" fontAlgn="auto" latinLnBrk="0" hangingPunct="1">
              <a:lnSpc>
                <a:spcPct val="100000"/>
              </a:lnSpc>
              <a:spcBef>
                <a:spcPts val="0"/>
              </a:spcBef>
              <a:spcAft>
                <a:spcPts val="0"/>
              </a:spcAft>
              <a:buClrTx/>
              <a:buSzTx/>
              <a:buFontTx/>
              <a:buNone/>
              <a:tabLst/>
              <a:defRPr/>
            </a:pPr>
            <a:endParaRPr lang="de-DE" sz="1400" dirty="0"/>
          </a:p>
          <a:p>
            <a:pPr fontAlgn="auto">
              <a:spcBef>
                <a:spcPts val="0"/>
              </a:spcBef>
              <a:spcAft>
                <a:spcPts val="0"/>
              </a:spcAft>
              <a:defRPr/>
            </a:pPr>
            <a:r>
              <a:rPr lang="de-DE" sz="1400" dirty="0" smtClean="0"/>
              <a:t>15 Millionen Euro in 2021</a:t>
            </a:r>
          </a:p>
          <a:p>
            <a:pPr marL="0" marR="0" lvl="0" indent="0" defTabSz="914400" eaLnBrk="1" fontAlgn="auto" latinLnBrk="0" hangingPunct="1">
              <a:lnSpc>
                <a:spcPct val="100000"/>
              </a:lnSpc>
              <a:spcBef>
                <a:spcPts val="0"/>
              </a:spcBef>
              <a:spcAft>
                <a:spcPts val="0"/>
              </a:spcAft>
              <a:buClrTx/>
              <a:buSzTx/>
              <a:buFontTx/>
              <a:buNone/>
              <a:tabLst/>
              <a:defRPr/>
            </a:pPr>
            <a:endParaRPr lang="de-DE" sz="1400" dirty="0" smtClean="0"/>
          </a:p>
          <a:p>
            <a:pPr marL="0" marR="0" lvl="0" indent="0" defTabSz="914400" eaLnBrk="1" fontAlgn="auto" latinLnBrk="0" hangingPunct="1">
              <a:lnSpc>
                <a:spcPct val="100000"/>
              </a:lnSpc>
              <a:spcBef>
                <a:spcPts val="0"/>
              </a:spcBef>
              <a:spcAft>
                <a:spcPts val="0"/>
              </a:spcAft>
              <a:buClrTx/>
              <a:buSzTx/>
              <a:buFontTx/>
              <a:buNone/>
              <a:tabLst/>
              <a:defRPr/>
            </a:pPr>
            <a:endParaRPr lang="de-DE" sz="1400" dirty="0"/>
          </a:p>
          <a:p>
            <a:pPr fontAlgn="auto">
              <a:spcBef>
                <a:spcPts val="0"/>
              </a:spcBef>
              <a:spcAft>
                <a:spcPts val="0"/>
              </a:spcAft>
              <a:defRPr/>
            </a:pPr>
            <a:r>
              <a:rPr lang="de-DE" sz="1400" dirty="0" smtClean="0"/>
              <a:t>Empfehlungen zur Verwendung:</a:t>
            </a:r>
            <a:br>
              <a:rPr lang="de-DE" sz="1400" dirty="0" smtClean="0"/>
            </a:br>
            <a:r>
              <a:rPr lang="de-DE" sz="1400" dirty="0" smtClean="0"/>
              <a:t/>
            </a:r>
            <a:br>
              <a:rPr lang="de-DE" sz="1400" dirty="0" smtClean="0"/>
            </a:br>
            <a:r>
              <a:rPr lang="de-DE" sz="1400" dirty="0" smtClean="0"/>
              <a:t>z. B. Aufstockung der Sekretariatsstunden</a:t>
            </a:r>
            <a:endParaRPr lang="de-DE" sz="1400" dirty="0"/>
          </a:p>
          <a:p>
            <a:pPr marL="0" marR="0" lvl="0" indent="0" defTabSz="914400" eaLnBrk="1" fontAlgn="auto" latinLnBrk="0" hangingPunct="1">
              <a:lnSpc>
                <a:spcPct val="100000"/>
              </a:lnSpc>
              <a:spcBef>
                <a:spcPts val="0"/>
              </a:spcBef>
              <a:spcAft>
                <a:spcPts val="0"/>
              </a:spcAft>
              <a:buClrTx/>
              <a:buSzTx/>
              <a:buFontTx/>
              <a:buNone/>
              <a:tabLst/>
              <a:defRPr/>
            </a:pPr>
            <a:endParaRPr lang="de-DE" sz="1400" dirty="0" smtClean="0"/>
          </a:p>
          <a:p>
            <a:pPr marL="0" marR="0" lvl="0" indent="0" defTabSz="914400" eaLnBrk="1" fontAlgn="auto" latinLnBrk="0" hangingPunct="1">
              <a:lnSpc>
                <a:spcPct val="100000"/>
              </a:lnSpc>
              <a:spcBef>
                <a:spcPts val="0"/>
              </a:spcBef>
              <a:spcAft>
                <a:spcPts val="0"/>
              </a:spcAft>
              <a:buClrTx/>
              <a:buSzTx/>
              <a:buFontTx/>
              <a:buNone/>
              <a:tabLst/>
              <a:defRPr/>
            </a:pPr>
            <a:endParaRPr lang="de-DE" sz="1400" dirty="0"/>
          </a:p>
          <a:p>
            <a:pPr marL="0" marR="0" lvl="0" indent="0" defTabSz="914400" eaLnBrk="1" fontAlgn="auto" latinLnBrk="0" hangingPunct="1">
              <a:lnSpc>
                <a:spcPct val="100000"/>
              </a:lnSpc>
              <a:spcBef>
                <a:spcPts val="0"/>
              </a:spcBef>
              <a:spcAft>
                <a:spcPts val="0"/>
              </a:spcAft>
              <a:buClrTx/>
              <a:buSzTx/>
              <a:buFontTx/>
              <a:buNone/>
              <a:tabLst/>
              <a:defRPr/>
            </a:pPr>
            <a:r>
              <a:rPr lang="de-DE" sz="1400" dirty="0" smtClean="0">
                <a:solidFill>
                  <a:srgbClr val="FF0000"/>
                </a:solidFill>
              </a:rPr>
              <a:t>Finanzierung: Kirchengemeinden</a:t>
            </a:r>
            <a:endParaRPr lang="de-DE" sz="1400" dirty="0">
              <a:solidFill>
                <a:srgbClr val="FF0000"/>
              </a:solidFill>
            </a:endParaRPr>
          </a:p>
        </p:txBody>
      </p:sp>
      <p:sp>
        <p:nvSpPr>
          <p:cNvPr id="4" name="Fußzeilenplatzhalter 3"/>
          <p:cNvSpPr>
            <a:spLocks noGrp="1"/>
          </p:cNvSpPr>
          <p:nvPr>
            <p:ph type="ftr" sz="quarter" idx="10"/>
          </p:nvPr>
        </p:nvSpPr>
        <p:spPr/>
        <p:txBody>
          <a:bodyPr/>
          <a:lstStyle/>
          <a:p>
            <a:r>
              <a:rPr lang="de-DE" smtClean="0"/>
              <a:t>Evangelischer Oberkirchenrat Stuttgart, Oberkirchenrat Wolfgang Traub</a:t>
            </a:r>
            <a:endParaRPr lang="de-DE"/>
          </a:p>
        </p:txBody>
      </p:sp>
      <p:sp>
        <p:nvSpPr>
          <p:cNvPr id="5" name="Datumsplatzhalter 4"/>
          <p:cNvSpPr>
            <a:spLocks noGrp="1"/>
          </p:cNvSpPr>
          <p:nvPr>
            <p:ph type="dt" sz="half" idx="11"/>
          </p:nvPr>
        </p:nvSpPr>
        <p:spPr/>
        <p:txBody>
          <a:bodyPr/>
          <a:lstStyle/>
          <a:p>
            <a:r>
              <a:rPr lang="de-DE" dirty="0" smtClean="0"/>
              <a:t>13. </a:t>
            </a:r>
            <a:r>
              <a:rPr lang="de-DE" dirty="0"/>
              <a:t>Oktober 2016 </a:t>
            </a:r>
          </a:p>
        </p:txBody>
      </p:sp>
      <p:sp>
        <p:nvSpPr>
          <p:cNvPr id="6" name="Foliennummernplatzhalter 5"/>
          <p:cNvSpPr>
            <a:spLocks noGrp="1"/>
          </p:cNvSpPr>
          <p:nvPr>
            <p:ph type="sldNum" sz="quarter" idx="12"/>
          </p:nvPr>
        </p:nvSpPr>
        <p:spPr/>
        <p:txBody>
          <a:bodyPr/>
          <a:lstStyle/>
          <a:p>
            <a:r>
              <a:rPr lang="de-DE" smtClean="0"/>
              <a:t>Seite </a:t>
            </a:r>
            <a:fld id="{8F010F7C-4164-4BDA-A25B-8634A0E290C1}" type="slidenum">
              <a:rPr lang="de-DE" smtClean="0"/>
              <a:pPr/>
              <a:t>32</a:t>
            </a:fld>
            <a:endParaRPr lang="de-DE"/>
          </a:p>
        </p:txBody>
      </p:sp>
      <p:sp>
        <p:nvSpPr>
          <p:cNvPr id="7" name="Text Box 7"/>
          <p:cNvSpPr txBox="1">
            <a:spLocks noChangeArrowheads="1"/>
          </p:cNvSpPr>
          <p:nvPr/>
        </p:nvSpPr>
        <p:spPr bwMode="auto">
          <a:xfrm>
            <a:off x="250825" y="188640"/>
            <a:ext cx="66246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DE" sz="2400" b="1" dirty="0" smtClean="0">
                <a:solidFill>
                  <a:srgbClr val="0033CC"/>
                </a:solidFill>
              </a:rPr>
              <a:t>Unterstützende Maßnahmen</a:t>
            </a:r>
          </a:p>
        </p:txBody>
      </p:sp>
      <p:sp>
        <p:nvSpPr>
          <p:cNvPr id="9" name="Textfeld 8"/>
          <p:cNvSpPr txBox="1"/>
          <p:nvPr/>
        </p:nvSpPr>
        <p:spPr>
          <a:xfrm>
            <a:off x="457200" y="1370062"/>
            <a:ext cx="7347718" cy="369332"/>
          </a:xfrm>
          <a:prstGeom prst="rect">
            <a:avLst/>
          </a:prstGeom>
          <a:noFill/>
        </p:spPr>
        <p:txBody>
          <a:bodyPr wrap="square" rtlCol="0">
            <a:spAutoFit/>
          </a:bodyPr>
          <a:lstStyle/>
          <a:p>
            <a:r>
              <a:rPr lang="de-DE" b="1" dirty="0" smtClean="0">
                <a:solidFill>
                  <a:srgbClr val="00B050"/>
                </a:solidFill>
              </a:rPr>
              <a:t>Mittel für Kirchengemeinden zur Unterstützung des Pfarrdienstes</a:t>
            </a:r>
            <a:endParaRPr lang="de-DE" b="1" dirty="0">
              <a:solidFill>
                <a:srgbClr val="00B050"/>
              </a:solidFill>
            </a:endParaRPr>
          </a:p>
        </p:txBody>
      </p:sp>
    </p:spTree>
    <p:extLst>
      <p:ext uri="{BB962C8B-B14F-4D97-AF65-F5344CB8AC3E}">
        <p14:creationId xmlns:p14="http://schemas.microsoft.com/office/powerpoint/2010/main" val="1576875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1"/>
          <p:cNvSpPr>
            <a:spLocks noGrp="1"/>
          </p:cNvSpPr>
          <p:nvPr>
            <p:ph type="ftr" sz="quarter" idx="10"/>
          </p:nvPr>
        </p:nvSpPr>
        <p:spPr/>
        <p:txBody>
          <a:bodyPr/>
          <a:lstStyle/>
          <a:p>
            <a:r>
              <a:rPr lang="de-DE" dirty="0" smtClean="0"/>
              <a:t>Evangelischer Oberkirchenrat Stuttgart, Oberkirchenrat Wolfgang Traub</a:t>
            </a:r>
            <a:endParaRPr lang="de-DE" dirty="0"/>
          </a:p>
        </p:txBody>
      </p:sp>
      <p:sp>
        <p:nvSpPr>
          <p:cNvPr id="9" name="Datumsplatzhalter 2"/>
          <p:cNvSpPr>
            <a:spLocks noGrp="1"/>
          </p:cNvSpPr>
          <p:nvPr>
            <p:ph type="dt" sz="half" idx="11"/>
          </p:nvPr>
        </p:nvSpPr>
        <p:spPr/>
        <p:txBody>
          <a:bodyPr/>
          <a:lstStyle/>
          <a:p>
            <a:r>
              <a:rPr lang="de-DE" dirty="0" smtClean="0"/>
              <a:t>13. Oktober 2016 </a:t>
            </a:r>
            <a:endParaRPr lang="de-DE" dirty="0"/>
          </a:p>
        </p:txBody>
      </p:sp>
      <p:sp>
        <p:nvSpPr>
          <p:cNvPr id="10" name="Foliennummernplatzhalter 3"/>
          <p:cNvSpPr>
            <a:spLocks noGrp="1"/>
          </p:cNvSpPr>
          <p:nvPr>
            <p:ph type="sldNum" sz="quarter" idx="12"/>
          </p:nvPr>
        </p:nvSpPr>
        <p:spPr/>
        <p:txBody>
          <a:bodyPr/>
          <a:lstStyle/>
          <a:p>
            <a:r>
              <a:rPr lang="de-DE"/>
              <a:t>Seite </a:t>
            </a:r>
            <a:fld id="{DE0970A7-158A-4038-A66D-18B146E01784}" type="slidenum">
              <a:rPr lang="de-DE"/>
              <a:pPr/>
              <a:t>4</a:t>
            </a:fld>
            <a:endParaRPr lang="de-DE"/>
          </a:p>
        </p:txBody>
      </p:sp>
      <p:sp>
        <p:nvSpPr>
          <p:cNvPr id="233477" name="Rectangle 5"/>
          <p:cNvSpPr>
            <a:spLocks noChangeArrowheads="1"/>
          </p:cNvSpPr>
          <p:nvPr/>
        </p:nvSpPr>
        <p:spPr bwMode="auto">
          <a:xfrm>
            <a:off x="323850" y="1484313"/>
            <a:ext cx="8642350" cy="187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lnSpc>
                <a:spcPct val="80000"/>
              </a:lnSpc>
              <a:spcBef>
                <a:spcPct val="20000"/>
              </a:spcBef>
            </a:pPr>
            <a:endParaRPr lang="de-DE" sz="2400" b="1"/>
          </a:p>
        </p:txBody>
      </p:sp>
      <p:sp>
        <p:nvSpPr>
          <p:cNvPr id="233478" name="Rectangle 6"/>
          <p:cNvSpPr>
            <a:spLocks noChangeArrowheads="1"/>
          </p:cNvSpPr>
          <p:nvPr/>
        </p:nvSpPr>
        <p:spPr bwMode="auto">
          <a:xfrm>
            <a:off x="323850" y="1628775"/>
            <a:ext cx="8426450"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a:spcBef>
                <a:spcPct val="30000"/>
              </a:spcBef>
            </a:pPr>
            <a:endParaRPr lang="de-DE" sz="2000" b="1"/>
          </a:p>
          <a:p>
            <a:pPr algn="r">
              <a:spcBef>
                <a:spcPct val="30000"/>
              </a:spcBef>
            </a:pPr>
            <a:endParaRPr lang="de-DE" sz="2000" b="1"/>
          </a:p>
        </p:txBody>
      </p:sp>
      <p:sp>
        <p:nvSpPr>
          <p:cNvPr id="11" name="Rectangle 5"/>
          <p:cNvSpPr>
            <a:spLocks noChangeArrowheads="1"/>
          </p:cNvSpPr>
          <p:nvPr/>
        </p:nvSpPr>
        <p:spPr bwMode="auto">
          <a:xfrm>
            <a:off x="476250" y="1636713"/>
            <a:ext cx="8642350" cy="187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lnSpc>
                <a:spcPct val="80000"/>
              </a:lnSpc>
              <a:spcBef>
                <a:spcPct val="20000"/>
              </a:spcBef>
            </a:pPr>
            <a:endParaRPr lang="de-DE" sz="2400" b="1"/>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16632"/>
            <a:ext cx="6220594"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Bild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833" y="836712"/>
            <a:ext cx="6960484" cy="5665340"/>
          </a:xfrm>
          <a:prstGeom prst="rect">
            <a:avLst/>
          </a:prstGeom>
        </p:spPr>
      </p:pic>
    </p:spTree>
    <p:extLst>
      <p:ext uri="{BB962C8B-B14F-4D97-AF65-F5344CB8AC3E}">
        <p14:creationId xmlns:p14="http://schemas.microsoft.com/office/powerpoint/2010/main" val="268997741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1"/>
          <p:cNvSpPr>
            <a:spLocks noGrp="1"/>
          </p:cNvSpPr>
          <p:nvPr>
            <p:ph type="ftr" sz="quarter" idx="10"/>
          </p:nvPr>
        </p:nvSpPr>
        <p:spPr/>
        <p:txBody>
          <a:bodyPr/>
          <a:lstStyle/>
          <a:p>
            <a:r>
              <a:rPr lang="de-DE" dirty="0" smtClean="0"/>
              <a:t>Evangelischer Oberkirchenrat Stuttgart, Oberkirchenrat Wolfgang Traub</a:t>
            </a:r>
            <a:endParaRPr lang="de-DE" dirty="0"/>
          </a:p>
        </p:txBody>
      </p:sp>
      <p:sp>
        <p:nvSpPr>
          <p:cNvPr id="9" name="Datumsplatzhalter 2"/>
          <p:cNvSpPr>
            <a:spLocks noGrp="1"/>
          </p:cNvSpPr>
          <p:nvPr>
            <p:ph type="dt" sz="half" idx="11"/>
          </p:nvPr>
        </p:nvSpPr>
        <p:spPr/>
        <p:txBody>
          <a:bodyPr/>
          <a:lstStyle/>
          <a:p>
            <a:r>
              <a:rPr lang="de-DE" dirty="0" smtClean="0"/>
              <a:t>13. Oktober 2016 </a:t>
            </a:r>
            <a:endParaRPr lang="de-DE" dirty="0"/>
          </a:p>
        </p:txBody>
      </p:sp>
      <p:sp>
        <p:nvSpPr>
          <p:cNvPr id="10" name="Foliennummernplatzhalter 3"/>
          <p:cNvSpPr>
            <a:spLocks noGrp="1"/>
          </p:cNvSpPr>
          <p:nvPr>
            <p:ph type="sldNum" sz="quarter" idx="12"/>
          </p:nvPr>
        </p:nvSpPr>
        <p:spPr/>
        <p:txBody>
          <a:bodyPr/>
          <a:lstStyle/>
          <a:p>
            <a:r>
              <a:rPr lang="de-DE"/>
              <a:t>Seite </a:t>
            </a:r>
            <a:fld id="{DE0970A7-158A-4038-A66D-18B146E01784}" type="slidenum">
              <a:rPr lang="de-DE"/>
              <a:pPr/>
              <a:t>5</a:t>
            </a:fld>
            <a:endParaRPr lang="de-DE"/>
          </a:p>
        </p:txBody>
      </p:sp>
      <p:sp>
        <p:nvSpPr>
          <p:cNvPr id="233476" name="Rectangle 4"/>
          <p:cNvSpPr>
            <a:spLocks noChangeArrowheads="1"/>
          </p:cNvSpPr>
          <p:nvPr/>
        </p:nvSpPr>
        <p:spPr bwMode="auto">
          <a:xfrm>
            <a:off x="250825" y="1341438"/>
            <a:ext cx="864235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lnSpc>
                <a:spcPct val="80000"/>
              </a:lnSpc>
              <a:spcBef>
                <a:spcPct val="20000"/>
              </a:spcBef>
            </a:pPr>
            <a:endParaRPr lang="de-DE" sz="2400" b="1"/>
          </a:p>
        </p:txBody>
      </p:sp>
      <p:sp>
        <p:nvSpPr>
          <p:cNvPr id="233477" name="Rectangle 5"/>
          <p:cNvSpPr>
            <a:spLocks noChangeArrowheads="1"/>
          </p:cNvSpPr>
          <p:nvPr/>
        </p:nvSpPr>
        <p:spPr bwMode="auto">
          <a:xfrm>
            <a:off x="323850" y="1484313"/>
            <a:ext cx="8642350" cy="187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lnSpc>
                <a:spcPct val="80000"/>
              </a:lnSpc>
              <a:spcBef>
                <a:spcPct val="20000"/>
              </a:spcBef>
            </a:pPr>
            <a:endParaRPr lang="de-DE" sz="2400" b="1"/>
          </a:p>
        </p:txBody>
      </p:sp>
      <p:sp>
        <p:nvSpPr>
          <p:cNvPr id="233478" name="Rectangle 6"/>
          <p:cNvSpPr>
            <a:spLocks noChangeArrowheads="1"/>
          </p:cNvSpPr>
          <p:nvPr/>
        </p:nvSpPr>
        <p:spPr bwMode="auto">
          <a:xfrm>
            <a:off x="323850" y="1628775"/>
            <a:ext cx="8426450"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a:spcBef>
                <a:spcPct val="30000"/>
              </a:spcBef>
            </a:pPr>
            <a:endParaRPr lang="de-DE" sz="2000" b="1"/>
          </a:p>
          <a:p>
            <a:pPr algn="r">
              <a:spcBef>
                <a:spcPct val="30000"/>
              </a:spcBef>
            </a:pPr>
            <a:endParaRPr lang="de-DE" sz="2000" b="1"/>
          </a:p>
        </p:txBody>
      </p:sp>
      <p:sp>
        <p:nvSpPr>
          <p:cNvPr id="11" name="Rectangle 5"/>
          <p:cNvSpPr>
            <a:spLocks noChangeArrowheads="1"/>
          </p:cNvSpPr>
          <p:nvPr/>
        </p:nvSpPr>
        <p:spPr bwMode="auto">
          <a:xfrm>
            <a:off x="476250" y="1636713"/>
            <a:ext cx="8642350" cy="187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lnSpc>
                <a:spcPct val="80000"/>
              </a:lnSpc>
              <a:spcBef>
                <a:spcPct val="20000"/>
              </a:spcBef>
            </a:pPr>
            <a:endParaRPr lang="de-DE" sz="2400" b="1"/>
          </a:p>
        </p:txBody>
      </p:sp>
      <p:graphicFrame>
        <p:nvGraphicFramePr>
          <p:cNvPr id="3" name="Tabelle 2"/>
          <p:cNvGraphicFramePr>
            <a:graphicFrameLocks noGrp="1"/>
          </p:cNvGraphicFramePr>
          <p:nvPr>
            <p:extLst>
              <p:ext uri="{D42A27DB-BD31-4B8C-83A1-F6EECF244321}">
                <p14:modId xmlns:p14="http://schemas.microsoft.com/office/powerpoint/2010/main" val="1158751040"/>
              </p:ext>
            </p:extLst>
          </p:nvPr>
        </p:nvGraphicFramePr>
        <p:xfrm>
          <a:off x="683568" y="1484322"/>
          <a:ext cx="7848872" cy="4825006"/>
        </p:xfrm>
        <a:graphic>
          <a:graphicData uri="http://schemas.openxmlformats.org/drawingml/2006/table">
            <a:tbl>
              <a:tblPr firstRow="1" firstCol="1" bandRow="1"/>
              <a:tblGrid>
                <a:gridCol w="2840710"/>
                <a:gridCol w="1047722"/>
                <a:gridCol w="183543"/>
                <a:gridCol w="1708024"/>
                <a:gridCol w="208855"/>
                <a:gridCol w="1624919"/>
                <a:gridCol w="235099"/>
              </a:tblGrid>
              <a:tr h="173312">
                <a:tc rowSpan="4">
                  <a:txBody>
                    <a:bodyPr/>
                    <a:lstStyle/>
                    <a:p>
                      <a:pPr>
                        <a:spcAft>
                          <a:spcPts val="0"/>
                        </a:spcAft>
                      </a:pPr>
                      <a:r>
                        <a:rPr lang="de-DE" sz="800" dirty="0">
                          <a:effectLst/>
                          <a:latin typeface="Arial"/>
                          <a:ea typeface="Times New Roman"/>
                          <a:cs typeface="Arial"/>
                        </a:rPr>
                        <a:t>Gliedkirche</a:t>
                      </a:r>
                      <a:endParaRPr lang="de-DE" sz="1100" dirty="0">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gridSpan="2">
                  <a:txBody>
                    <a:bodyPr/>
                    <a:lstStyle/>
                    <a:p>
                      <a:pPr algn="ctr">
                        <a:spcAft>
                          <a:spcPts val="0"/>
                        </a:spcAft>
                      </a:pPr>
                      <a:r>
                        <a:rPr lang="de-DE" sz="800">
                          <a:effectLst/>
                          <a:latin typeface="Arial"/>
                          <a:ea typeface="Times New Roman"/>
                          <a:cs typeface="Arial"/>
                        </a:rPr>
                        <a:t>Kirchen-</a:t>
                      </a:r>
                      <a:br>
                        <a:rPr lang="de-DE" sz="800">
                          <a:effectLst/>
                          <a:latin typeface="Arial"/>
                          <a:ea typeface="Times New Roman"/>
                          <a:cs typeface="Arial"/>
                        </a:rPr>
                      </a:br>
                      <a:r>
                        <a:rPr lang="de-DE" sz="800">
                          <a:effectLst/>
                          <a:latin typeface="Arial"/>
                          <a:ea typeface="Times New Roman"/>
                          <a:cs typeface="Arial"/>
                        </a:rPr>
                        <a:t>mitglieder</a:t>
                      </a:r>
                      <a:endParaRPr lang="de-DE" sz="1100">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hMerge="1">
                  <a:txBody>
                    <a:bodyPr/>
                    <a:lstStyle/>
                    <a:p>
                      <a:endParaRPr lang="de-DE"/>
                    </a:p>
                  </a:txBody>
                  <a:tcPr/>
                </a:tc>
                <a:tc gridSpan="4">
                  <a:txBody>
                    <a:bodyPr/>
                    <a:lstStyle/>
                    <a:p>
                      <a:pPr algn="ctr">
                        <a:spcAft>
                          <a:spcPts val="0"/>
                        </a:spcAft>
                      </a:pPr>
                      <a:r>
                        <a:rPr lang="de-DE" sz="800">
                          <a:effectLst/>
                          <a:latin typeface="Arial"/>
                          <a:ea typeface="Times New Roman"/>
                          <a:cs typeface="Arial"/>
                        </a:rPr>
                        <a:t>Pfarrstellen in KG (ohne Dauervakanzen)</a:t>
                      </a:r>
                      <a:endParaRPr lang="de-DE" sz="1100">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r>
              <a:tr h="196420">
                <a:tc vMerge="1">
                  <a:txBody>
                    <a:bodyPr/>
                    <a:lstStyle/>
                    <a:p>
                      <a:endParaRPr lang="de-DE"/>
                    </a:p>
                  </a:txBody>
                  <a:tcPr/>
                </a:tc>
                <a:tc gridSpan="2" vMerge="1">
                  <a:txBody>
                    <a:bodyPr/>
                    <a:lstStyle/>
                    <a:p>
                      <a:endParaRPr lang="de-DE"/>
                    </a:p>
                  </a:txBody>
                  <a:tcPr/>
                </a:tc>
                <a:tc hMerge="1" vMerge="1">
                  <a:txBody>
                    <a:bodyPr/>
                    <a:lstStyle/>
                    <a:p>
                      <a:endParaRPr lang="de-DE"/>
                    </a:p>
                  </a:txBody>
                  <a:tcPr/>
                </a:tc>
                <a:tc gridSpan="4">
                  <a:txBody>
                    <a:bodyPr/>
                    <a:lstStyle/>
                    <a:p>
                      <a:pPr algn="ctr">
                        <a:spcAft>
                          <a:spcPts val="0"/>
                        </a:spcAft>
                      </a:pPr>
                      <a:r>
                        <a:rPr lang="de-DE" sz="800">
                          <a:effectLst/>
                          <a:latin typeface="Arial"/>
                          <a:ea typeface="Times New Roman"/>
                          <a:cs typeface="Arial"/>
                        </a:rPr>
                        <a:t>nach Stellenplan in Vollzeitäquivalenten</a:t>
                      </a:r>
                      <a:r>
                        <a:rPr lang="de-DE" sz="800" baseline="30000">
                          <a:effectLst/>
                          <a:latin typeface="Arial"/>
                          <a:ea typeface="Times New Roman"/>
                          <a:cs typeface="Arial"/>
                        </a:rPr>
                        <a:t>1</a:t>
                      </a:r>
                      <a:endParaRPr lang="de-DE" sz="1100">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tr>
              <a:tr h="173312">
                <a:tc vMerge="1">
                  <a:txBody>
                    <a:bodyPr/>
                    <a:lstStyle/>
                    <a:p>
                      <a:endParaRPr lang="de-DE"/>
                    </a:p>
                  </a:txBody>
                  <a:tcPr/>
                </a:tc>
                <a:tc gridSpan="2" vMerge="1">
                  <a:txBody>
                    <a:bodyPr/>
                    <a:lstStyle/>
                    <a:p>
                      <a:endParaRPr lang="de-DE"/>
                    </a:p>
                  </a:txBody>
                  <a:tcPr/>
                </a:tc>
                <a:tc hMerge="1" vMerge="1">
                  <a:txBody>
                    <a:bodyPr/>
                    <a:lstStyle/>
                    <a:p>
                      <a:endParaRPr lang="de-DE"/>
                    </a:p>
                  </a:txBody>
                  <a:tcPr/>
                </a:tc>
                <a:tc gridSpan="2">
                  <a:txBody>
                    <a:bodyPr/>
                    <a:lstStyle/>
                    <a:p>
                      <a:pPr algn="ctr">
                        <a:spcAft>
                          <a:spcPts val="0"/>
                        </a:spcAft>
                      </a:pPr>
                      <a:r>
                        <a:rPr lang="de-DE" sz="800">
                          <a:effectLst/>
                          <a:latin typeface="Arial"/>
                          <a:ea typeface="Times New Roman"/>
                          <a:cs typeface="Arial"/>
                        </a:rPr>
                        <a:t>Kapazitäten </a:t>
                      </a:r>
                      <a:endParaRPr lang="de-DE" sz="1100">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de-DE"/>
                    </a:p>
                  </a:txBody>
                  <a:tcPr/>
                </a:tc>
                <a:tc rowSpan="2" gridSpan="2">
                  <a:txBody>
                    <a:bodyPr/>
                    <a:lstStyle/>
                    <a:p>
                      <a:pPr algn="ctr">
                        <a:spcAft>
                          <a:spcPts val="0"/>
                        </a:spcAft>
                      </a:pPr>
                      <a:r>
                        <a:rPr lang="de-DE" sz="800">
                          <a:effectLst/>
                          <a:latin typeface="Arial"/>
                          <a:ea typeface="Times New Roman"/>
                          <a:cs typeface="Arial"/>
                        </a:rPr>
                        <a:t>Kirchenmitglieder je Pfarrstelle (SOLL)</a:t>
                      </a:r>
                      <a:endParaRPr lang="de-DE" sz="1100">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2" hMerge="1">
                  <a:txBody>
                    <a:bodyPr/>
                    <a:lstStyle/>
                    <a:p>
                      <a:endParaRPr lang="de-DE"/>
                    </a:p>
                  </a:txBody>
                  <a:tcPr/>
                </a:tc>
              </a:tr>
              <a:tr h="173312">
                <a:tc vMerge="1">
                  <a:txBody>
                    <a:bodyPr/>
                    <a:lstStyle/>
                    <a:p>
                      <a:endParaRPr lang="de-DE"/>
                    </a:p>
                  </a:txBody>
                  <a:tcPr/>
                </a:tc>
                <a:tc gridSpan="2" vMerge="1">
                  <a:txBody>
                    <a:bodyPr/>
                    <a:lstStyle/>
                    <a:p>
                      <a:endParaRPr lang="de-DE"/>
                    </a:p>
                  </a:txBody>
                  <a:tcPr/>
                </a:tc>
                <a:tc hMerge="1" vMerge="1">
                  <a:txBody>
                    <a:bodyPr/>
                    <a:lstStyle/>
                    <a:p>
                      <a:endParaRPr lang="de-DE"/>
                    </a:p>
                  </a:txBody>
                  <a:tcPr/>
                </a:tc>
                <a:tc gridSpan="2">
                  <a:txBody>
                    <a:bodyPr/>
                    <a:lstStyle/>
                    <a:p>
                      <a:pPr algn="ctr">
                        <a:spcAft>
                          <a:spcPts val="0"/>
                        </a:spcAft>
                      </a:pPr>
                      <a:r>
                        <a:rPr lang="de-DE" sz="800">
                          <a:effectLst/>
                          <a:latin typeface="Arial"/>
                          <a:ea typeface="Times New Roman"/>
                          <a:cs typeface="Arial"/>
                        </a:rPr>
                        <a:t>auf 100% gerechnet</a:t>
                      </a:r>
                      <a:endParaRPr lang="de-DE" sz="1100">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de-DE"/>
                    </a:p>
                  </a:txBody>
                  <a:tcPr/>
                </a:tc>
                <a:tc gridSpan="2" vMerge="1">
                  <a:txBody>
                    <a:bodyPr/>
                    <a:lstStyle/>
                    <a:p>
                      <a:endParaRPr lang="de-DE"/>
                    </a:p>
                  </a:txBody>
                  <a:tcPr/>
                </a:tc>
                <a:tc hMerge="1" vMerge="1">
                  <a:txBody>
                    <a:bodyPr/>
                    <a:lstStyle/>
                    <a:p>
                      <a:endParaRPr lang="de-DE"/>
                    </a:p>
                  </a:txBody>
                  <a:tcPr/>
                </a:tc>
              </a:tr>
              <a:tr h="173312">
                <a:tc>
                  <a:txBody>
                    <a:bodyPr/>
                    <a:lstStyle/>
                    <a:p>
                      <a:pPr>
                        <a:spcAft>
                          <a:spcPts val="0"/>
                        </a:spcAft>
                      </a:pPr>
                      <a:r>
                        <a:rPr lang="de-DE" sz="800">
                          <a:effectLst/>
                          <a:latin typeface="Arial"/>
                          <a:ea typeface="Times New Roman"/>
                          <a:cs typeface="Arial"/>
                        </a:rPr>
                        <a:t>Bremen</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229.927</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80,00</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2.874</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312">
                <a:tc>
                  <a:txBody>
                    <a:bodyPr/>
                    <a:lstStyle/>
                    <a:p>
                      <a:pPr>
                        <a:spcAft>
                          <a:spcPts val="0"/>
                        </a:spcAft>
                      </a:pPr>
                      <a:r>
                        <a:rPr lang="de-DE" sz="800">
                          <a:effectLst/>
                          <a:latin typeface="Arial"/>
                          <a:ea typeface="Times New Roman"/>
                          <a:cs typeface="Arial"/>
                        </a:rPr>
                        <a:t>Oldenburg</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451.410</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176,00</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2.565</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312">
                <a:tc>
                  <a:txBody>
                    <a:bodyPr/>
                    <a:lstStyle/>
                    <a:p>
                      <a:pPr>
                        <a:spcAft>
                          <a:spcPts val="0"/>
                        </a:spcAft>
                      </a:pPr>
                      <a:r>
                        <a:rPr lang="de-DE" sz="800">
                          <a:effectLst/>
                          <a:latin typeface="Arial"/>
                          <a:ea typeface="Times New Roman"/>
                          <a:cs typeface="Arial"/>
                        </a:rPr>
                        <a:t>Westfalen</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2.520.908</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1.025,25</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2.459</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312">
                <a:tc>
                  <a:txBody>
                    <a:bodyPr/>
                    <a:lstStyle/>
                    <a:p>
                      <a:pPr>
                        <a:spcAft>
                          <a:spcPts val="0"/>
                        </a:spcAft>
                      </a:pPr>
                      <a:r>
                        <a:rPr lang="de-DE" sz="800">
                          <a:solidFill>
                            <a:srgbClr val="000000"/>
                          </a:solidFill>
                          <a:effectLst/>
                          <a:latin typeface="Arial"/>
                          <a:ea typeface="Times New Roman"/>
                          <a:cs typeface="Arial"/>
                        </a:rPr>
                        <a:t>Hannover</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2.920.695</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1.273,75</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2.293</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312">
                <a:tc>
                  <a:txBody>
                    <a:bodyPr/>
                    <a:lstStyle/>
                    <a:p>
                      <a:pPr>
                        <a:spcAft>
                          <a:spcPts val="0"/>
                        </a:spcAft>
                      </a:pPr>
                      <a:r>
                        <a:rPr lang="de-DE" sz="800">
                          <a:effectLst/>
                          <a:latin typeface="Arial"/>
                          <a:ea typeface="Times New Roman"/>
                          <a:cs typeface="Arial"/>
                        </a:rPr>
                        <a:t>Rheinland</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2.824.127</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1.258,28</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2.244</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312">
                <a:tc>
                  <a:txBody>
                    <a:bodyPr/>
                    <a:lstStyle/>
                    <a:p>
                      <a:pPr>
                        <a:spcAft>
                          <a:spcPts val="0"/>
                        </a:spcAft>
                      </a:pPr>
                      <a:r>
                        <a:rPr lang="de-DE" sz="800">
                          <a:effectLst/>
                          <a:latin typeface="Arial"/>
                          <a:ea typeface="Times New Roman"/>
                          <a:cs typeface="Arial"/>
                        </a:rPr>
                        <a:t>Baden</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1.270.290</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592,50</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2.144</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312">
                <a:tc>
                  <a:txBody>
                    <a:bodyPr/>
                    <a:lstStyle/>
                    <a:p>
                      <a:pPr>
                        <a:spcAft>
                          <a:spcPts val="0"/>
                        </a:spcAft>
                      </a:pPr>
                      <a:r>
                        <a:rPr lang="de-DE" sz="800">
                          <a:effectLst/>
                          <a:latin typeface="Arial"/>
                          <a:ea typeface="Times New Roman"/>
                          <a:cs typeface="Arial"/>
                        </a:rPr>
                        <a:t>Lippe</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185.211</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93,00</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1.992</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312">
                <a:tc>
                  <a:txBody>
                    <a:bodyPr/>
                    <a:lstStyle/>
                    <a:p>
                      <a:pPr>
                        <a:spcAft>
                          <a:spcPts val="0"/>
                        </a:spcAft>
                      </a:pPr>
                      <a:r>
                        <a:rPr lang="de-DE" sz="800">
                          <a:effectLst/>
                          <a:latin typeface="Arial"/>
                          <a:ea typeface="Times New Roman"/>
                          <a:cs typeface="Arial"/>
                        </a:rPr>
                        <a:t>Nordelbien</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2.033.879</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1.175,75</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1.730</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312">
                <a:tc>
                  <a:txBody>
                    <a:bodyPr/>
                    <a:lstStyle/>
                    <a:p>
                      <a:pPr>
                        <a:spcAft>
                          <a:spcPts val="0"/>
                        </a:spcAft>
                      </a:pPr>
                      <a:r>
                        <a:rPr lang="de-DE" sz="800">
                          <a:effectLst/>
                          <a:latin typeface="Arial"/>
                          <a:ea typeface="Times New Roman"/>
                          <a:cs typeface="Arial"/>
                        </a:rPr>
                        <a:t>Pfalz</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582.096</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344,00</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1.692</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312">
                <a:tc>
                  <a:txBody>
                    <a:bodyPr/>
                    <a:lstStyle/>
                    <a:p>
                      <a:pPr>
                        <a:spcAft>
                          <a:spcPts val="0"/>
                        </a:spcAft>
                      </a:pPr>
                      <a:r>
                        <a:rPr lang="de-DE" sz="800">
                          <a:effectLst/>
                          <a:latin typeface="Arial"/>
                          <a:ea typeface="Times New Roman"/>
                          <a:cs typeface="Arial"/>
                        </a:rPr>
                        <a:t>Braunschweig</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386.329</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dirty="0">
                          <a:effectLst/>
                          <a:latin typeface="Arial"/>
                          <a:ea typeface="Times New Roman"/>
                          <a:cs typeface="Arial"/>
                        </a:rPr>
                        <a:t>232,50</a:t>
                      </a:r>
                      <a:endParaRPr lang="de-DE" sz="1100" dirty="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1.662</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312">
                <a:tc>
                  <a:txBody>
                    <a:bodyPr/>
                    <a:lstStyle/>
                    <a:p>
                      <a:pPr>
                        <a:spcAft>
                          <a:spcPts val="0"/>
                        </a:spcAft>
                      </a:pPr>
                      <a:r>
                        <a:rPr lang="de-DE" sz="800">
                          <a:effectLst/>
                          <a:latin typeface="Arial"/>
                          <a:ea typeface="Times New Roman"/>
                          <a:cs typeface="Arial"/>
                        </a:rPr>
                        <a:t>Bayern</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2.570.041</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1.583,75</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1.623</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312">
                <a:tc>
                  <a:txBody>
                    <a:bodyPr/>
                    <a:lstStyle/>
                    <a:p>
                      <a:pPr>
                        <a:spcAft>
                          <a:spcPts val="0"/>
                        </a:spcAft>
                      </a:pPr>
                      <a:r>
                        <a:rPr lang="de-DE" sz="800">
                          <a:effectLst/>
                          <a:latin typeface="Arial"/>
                          <a:ea typeface="Times New Roman"/>
                          <a:cs typeface="Arial"/>
                        </a:rPr>
                        <a:t>Hessen und Nassau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1.731.883</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1.069,75</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1.619</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312">
                <a:tc>
                  <a:txBody>
                    <a:bodyPr/>
                    <a:lstStyle/>
                    <a:p>
                      <a:pPr>
                        <a:spcAft>
                          <a:spcPts val="0"/>
                        </a:spcAft>
                      </a:pPr>
                      <a:r>
                        <a:rPr lang="de-DE" sz="800">
                          <a:effectLst/>
                          <a:latin typeface="Arial"/>
                          <a:ea typeface="Times New Roman"/>
                          <a:cs typeface="Arial"/>
                        </a:rPr>
                        <a:t>Schaumburg-Lippe</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58.593</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37,00</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1.584</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312">
                <a:tc>
                  <a:txBody>
                    <a:bodyPr/>
                    <a:lstStyle/>
                    <a:p>
                      <a:pPr>
                        <a:spcAft>
                          <a:spcPts val="0"/>
                        </a:spcAft>
                      </a:pPr>
                      <a:r>
                        <a:rPr lang="de-DE" sz="800" dirty="0">
                          <a:effectLst/>
                          <a:latin typeface="Arial"/>
                          <a:ea typeface="Times New Roman"/>
                          <a:cs typeface="Arial"/>
                        </a:rPr>
                        <a:t>Württemberg</a:t>
                      </a:r>
                      <a:endParaRPr lang="de-DE" sz="1100" dirty="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2.237.461</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1.415,00</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1.581</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312">
                <a:tc>
                  <a:txBody>
                    <a:bodyPr/>
                    <a:lstStyle/>
                    <a:p>
                      <a:pPr>
                        <a:spcAft>
                          <a:spcPts val="0"/>
                        </a:spcAft>
                      </a:pPr>
                      <a:r>
                        <a:rPr lang="de-DE" sz="800">
                          <a:effectLst/>
                          <a:latin typeface="Arial"/>
                          <a:ea typeface="Times New Roman"/>
                          <a:cs typeface="Arial"/>
                        </a:rPr>
                        <a:t>Kurhessen-Waldeck</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920.960</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623,25</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1.478</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312">
                <a:tc>
                  <a:txBody>
                    <a:bodyPr/>
                    <a:lstStyle/>
                    <a:p>
                      <a:pPr>
                        <a:spcAft>
                          <a:spcPts val="0"/>
                        </a:spcAft>
                      </a:pPr>
                      <a:r>
                        <a:rPr lang="de-DE" sz="800">
                          <a:effectLst/>
                          <a:latin typeface="Arial"/>
                          <a:ea typeface="Times New Roman"/>
                          <a:cs typeface="Arial"/>
                        </a:rPr>
                        <a:t>Sachsen</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784.706</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593,25</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1.323</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312">
                <a:tc>
                  <a:txBody>
                    <a:bodyPr/>
                    <a:lstStyle/>
                    <a:p>
                      <a:pPr>
                        <a:spcAft>
                          <a:spcPts val="0"/>
                        </a:spcAft>
                      </a:pPr>
                      <a:r>
                        <a:rPr lang="de-DE" sz="800">
                          <a:effectLst/>
                          <a:latin typeface="Arial"/>
                          <a:ea typeface="Times New Roman"/>
                          <a:cs typeface="Arial"/>
                        </a:rPr>
                        <a:t>Reformierte Kirche</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180.431</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151,00</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1.195</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312">
                <a:tc>
                  <a:txBody>
                    <a:bodyPr/>
                    <a:lstStyle/>
                    <a:p>
                      <a:pPr>
                        <a:spcAft>
                          <a:spcPts val="0"/>
                        </a:spcAft>
                      </a:pPr>
                      <a:r>
                        <a:rPr lang="de-DE" sz="800">
                          <a:effectLst/>
                          <a:latin typeface="Arial"/>
                          <a:ea typeface="Times New Roman"/>
                          <a:cs typeface="Arial"/>
                        </a:rPr>
                        <a:t>Anhalt</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45.987</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41,00</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1.122</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312">
                <a:tc>
                  <a:txBody>
                    <a:bodyPr/>
                    <a:lstStyle/>
                    <a:p>
                      <a:pPr>
                        <a:spcAft>
                          <a:spcPts val="0"/>
                        </a:spcAft>
                      </a:pPr>
                      <a:r>
                        <a:rPr lang="de-DE" sz="800">
                          <a:effectLst/>
                          <a:latin typeface="Arial"/>
                          <a:ea typeface="Times New Roman"/>
                          <a:cs typeface="Arial"/>
                        </a:rPr>
                        <a:t>Mitteldeutschland</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858.453</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786,05</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1.092</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312">
                <a:tc>
                  <a:txBody>
                    <a:bodyPr/>
                    <a:lstStyle/>
                    <a:p>
                      <a:pPr>
                        <a:spcAft>
                          <a:spcPts val="0"/>
                        </a:spcAft>
                      </a:pPr>
                      <a:r>
                        <a:rPr lang="de-DE" sz="800">
                          <a:effectLst/>
                          <a:latin typeface="Arial"/>
                          <a:ea typeface="Times New Roman"/>
                          <a:cs typeface="Arial"/>
                        </a:rPr>
                        <a:t>Pommern</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96.358</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91,25</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1.056</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312">
                <a:tc>
                  <a:txBody>
                    <a:bodyPr/>
                    <a:lstStyle/>
                    <a:p>
                      <a:pPr>
                        <a:spcAft>
                          <a:spcPts val="0"/>
                        </a:spcAft>
                      </a:pPr>
                      <a:r>
                        <a:rPr lang="de-DE" sz="800">
                          <a:effectLst/>
                          <a:latin typeface="Arial"/>
                          <a:ea typeface="Times New Roman"/>
                          <a:cs typeface="Arial"/>
                        </a:rPr>
                        <a:t>Mecklenburg</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196.272</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192,75</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1.018</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312">
                <a:tc>
                  <a:txBody>
                    <a:bodyPr/>
                    <a:lstStyle/>
                    <a:p>
                      <a:pPr>
                        <a:spcAft>
                          <a:spcPts val="0"/>
                        </a:spcAft>
                      </a:pPr>
                      <a:r>
                        <a:rPr lang="de-DE" sz="800">
                          <a:effectLst/>
                          <a:latin typeface="Arial"/>
                          <a:ea typeface="Times New Roman"/>
                          <a:cs typeface="Arial"/>
                        </a:rPr>
                        <a:t>Berlin-Brandenb.-schl. Oberl.</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dirty="0" smtClean="0">
                          <a:effectLst/>
                          <a:latin typeface="Arial"/>
                          <a:ea typeface="Times New Roman"/>
                          <a:cs typeface="Arial"/>
                        </a:rPr>
                        <a:t>                1.108.969</a:t>
                      </a:r>
                      <a:endParaRPr lang="de-DE" sz="1100" dirty="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1.531,00</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9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724</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786">
                <a:tc>
                  <a:txBody>
                    <a:bodyPr/>
                    <a:lstStyle/>
                    <a:p>
                      <a:pPr>
                        <a:spcAft>
                          <a:spcPts val="0"/>
                        </a:spcAft>
                      </a:pPr>
                      <a:r>
                        <a:rPr lang="de-DE" sz="800">
                          <a:effectLst/>
                          <a:latin typeface="Arial"/>
                          <a:ea typeface="Times New Roman"/>
                          <a:cs typeface="Arial"/>
                        </a:rPr>
                        <a:t>Insgesamt</a:t>
                      </a:r>
                      <a:endParaRPr lang="de-DE" sz="1100">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24.194.986</a:t>
                      </a:r>
                      <a:endParaRPr lang="de-DE" sz="1100">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 </a:t>
                      </a:r>
                      <a:endParaRPr lang="de-DE" sz="1100">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a:effectLst/>
                          <a:latin typeface="Arial"/>
                          <a:ea typeface="Times New Roman"/>
                          <a:cs typeface="Arial"/>
                        </a:rPr>
                        <a:t>14.366,08</a:t>
                      </a:r>
                      <a:endParaRPr lang="de-DE" sz="1100">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baseline="30000">
                          <a:effectLst/>
                          <a:latin typeface="Arial"/>
                          <a:ea typeface="Times New Roman"/>
                          <a:cs typeface="Arial"/>
                        </a:rPr>
                        <a:t> </a:t>
                      </a:r>
                      <a:endParaRPr lang="de-DE" sz="110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dirty="0">
                          <a:effectLst/>
                          <a:latin typeface="Arial"/>
                          <a:ea typeface="Times New Roman"/>
                          <a:cs typeface="Arial"/>
                        </a:rPr>
                        <a:t>1.684</a:t>
                      </a:r>
                      <a:endParaRPr lang="de-DE" sz="1100" dirty="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de-DE" sz="800" dirty="0">
                          <a:effectLst/>
                          <a:latin typeface="Arial"/>
                          <a:ea typeface="Times New Roman"/>
                          <a:cs typeface="Arial"/>
                        </a:rPr>
                        <a:t> </a:t>
                      </a:r>
                      <a:endParaRPr lang="de-DE" sz="1100" dirty="0">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feld 3"/>
          <p:cNvSpPr txBox="1"/>
          <p:nvPr/>
        </p:nvSpPr>
        <p:spPr>
          <a:xfrm>
            <a:off x="539552" y="980728"/>
            <a:ext cx="8280920" cy="338554"/>
          </a:xfrm>
          <a:prstGeom prst="rect">
            <a:avLst/>
          </a:prstGeom>
          <a:noFill/>
        </p:spPr>
        <p:txBody>
          <a:bodyPr wrap="square" rtlCol="0">
            <a:spAutoFit/>
          </a:bodyPr>
          <a:lstStyle/>
          <a:p>
            <a:r>
              <a:rPr lang="de-DE" sz="1600" dirty="0" smtClean="0"/>
              <a:t>Kirchenmitglieder, Pfarrstellen und Gemeindeglieder je Pfarrstelle zum </a:t>
            </a:r>
            <a:r>
              <a:rPr lang="de-DE" sz="1600" dirty="0"/>
              <a:t>31.12.2009</a:t>
            </a:r>
          </a:p>
        </p:txBody>
      </p:sp>
      <p:sp>
        <p:nvSpPr>
          <p:cNvPr id="5" name="Pfeil nach rechts 4"/>
          <p:cNvSpPr/>
          <p:nvPr/>
        </p:nvSpPr>
        <p:spPr>
          <a:xfrm>
            <a:off x="179512" y="4437112"/>
            <a:ext cx="432743" cy="2160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Pfeil nach links 5"/>
          <p:cNvSpPr/>
          <p:nvPr/>
        </p:nvSpPr>
        <p:spPr>
          <a:xfrm>
            <a:off x="8388424" y="4437112"/>
            <a:ext cx="359060" cy="19801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16632"/>
            <a:ext cx="6220594"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54391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1"/>
          <p:cNvSpPr>
            <a:spLocks noGrp="1"/>
          </p:cNvSpPr>
          <p:nvPr>
            <p:ph type="ftr" sz="quarter" idx="10"/>
          </p:nvPr>
        </p:nvSpPr>
        <p:spPr/>
        <p:txBody>
          <a:bodyPr/>
          <a:lstStyle/>
          <a:p>
            <a:r>
              <a:rPr lang="de-DE" dirty="0" smtClean="0"/>
              <a:t>Evangelischer Oberkirchenrat Stuttgart, Oberkirchenrat Wolfgang Traub</a:t>
            </a:r>
            <a:endParaRPr lang="de-DE" dirty="0"/>
          </a:p>
        </p:txBody>
      </p:sp>
      <p:sp>
        <p:nvSpPr>
          <p:cNvPr id="9" name="Datumsplatzhalter 2"/>
          <p:cNvSpPr>
            <a:spLocks noGrp="1"/>
          </p:cNvSpPr>
          <p:nvPr>
            <p:ph type="dt" sz="half" idx="11"/>
          </p:nvPr>
        </p:nvSpPr>
        <p:spPr/>
        <p:txBody>
          <a:bodyPr/>
          <a:lstStyle/>
          <a:p>
            <a:r>
              <a:rPr lang="de-DE" dirty="0" smtClean="0"/>
              <a:t>13. </a:t>
            </a:r>
            <a:r>
              <a:rPr lang="de-DE" dirty="0"/>
              <a:t>Oktober 2016 </a:t>
            </a:r>
          </a:p>
        </p:txBody>
      </p:sp>
      <p:sp>
        <p:nvSpPr>
          <p:cNvPr id="10" name="Foliennummernplatzhalter 3"/>
          <p:cNvSpPr>
            <a:spLocks noGrp="1"/>
          </p:cNvSpPr>
          <p:nvPr>
            <p:ph type="sldNum" sz="quarter" idx="12"/>
          </p:nvPr>
        </p:nvSpPr>
        <p:spPr/>
        <p:txBody>
          <a:bodyPr/>
          <a:lstStyle/>
          <a:p>
            <a:r>
              <a:rPr lang="de-DE"/>
              <a:t>Seite </a:t>
            </a:r>
            <a:fld id="{DE0970A7-158A-4038-A66D-18B146E01784}" type="slidenum">
              <a:rPr lang="de-DE"/>
              <a:pPr/>
              <a:t>6</a:t>
            </a:fld>
            <a:endParaRPr lang="de-DE"/>
          </a:p>
        </p:txBody>
      </p:sp>
      <p:sp>
        <p:nvSpPr>
          <p:cNvPr id="233476" name="Rectangle 4"/>
          <p:cNvSpPr>
            <a:spLocks noChangeArrowheads="1"/>
          </p:cNvSpPr>
          <p:nvPr/>
        </p:nvSpPr>
        <p:spPr bwMode="auto">
          <a:xfrm>
            <a:off x="250825" y="1341438"/>
            <a:ext cx="864235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lnSpc>
                <a:spcPct val="80000"/>
              </a:lnSpc>
              <a:spcBef>
                <a:spcPct val="20000"/>
              </a:spcBef>
            </a:pPr>
            <a:endParaRPr lang="de-DE" sz="2400" b="1"/>
          </a:p>
        </p:txBody>
      </p:sp>
      <p:sp>
        <p:nvSpPr>
          <p:cNvPr id="233477" name="Rectangle 5"/>
          <p:cNvSpPr>
            <a:spLocks noChangeArrowheads="1"/>
          </p:cNvSpPr>
          <p:nvPr/>
        </p:nvSpPr>
        <p:spPr bwMode="auto">
          <a:xfrm>
            <a:off x="323850" y="1484313"/>
            <a:ext cx="8642350" cy="187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lnSpc>
                <a:spcPct val="80000"/>
              </a:lnSpc>
              <a:spcBef>
                <a:spcPct val="20000"/>
              </a:spcBef>
            </a:pPr>
            <a:endParaRPr lang="de-DE" sz="2400" b="1"/>
          </a:p>
        </p:txBody>
      </p:sp>
      <p:sp>
        <p:nvSpPr>
          <p:cNvPr id="233478" name="Rectangle 6"/>
          <p:cNvSpPr>
            <a:spLocks noChangeArrowheads="1"/>
          </p:cNvSpPr>
          <p:nvPr/>
        </p:nvSpPr>
        <p:spPr bwMode="auto">
          <a:xfrm>
            <a:off x="323850" y="1628775"/>
            <a:ext cx="8426450"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a:spcBef>
                <a:spcPct val="30000"/>
              </a:spcBef>
            </a:pPr>
            <a:endParaRPr lang="de-DE" sz="2000" b="1"/>
          </a:p>
          <a:p>
            <a:pPr algn="r">
              <a:spcBef>
                <a:spcPct val="30000"/>
              </a:spcBef>
            </a:pPr>
            <a:endParaRPr lang="de-DE" sz="2000" b="1"/>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850" y="2994025"/>
            <a:ext cx="67183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819348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1"/>
          <p:cNvSpPr>
            <a:spLocks noGrp="1"/>
          </p:cNvSpPr>
          <p:nvPr>
            <p:ph type="ftr" sz="quarter" idx="10"/>
          </p:nvPr>
        </p:nvSpPr>
        <p:spPr/>
        <p:txBody>
          <a:bodyPr/>
          <a:lstStyle/>
          <a:p>
            <a:r>
              <a:rPr lang="de-DE" dirty="0" smtClean="0"/>
              <a:t>Evangelischer Oberkirchenrat Stuttgart, Oberkirchenrat Wolfgang Traub</a:t>
            </a:r>
            <a:endParaRPr lang="de-DE" dirty="0"/>
          </a:p>
        </p:txBody>
      </p:sp>
      <p:sp>
        <p:nvSpPr>
          <p:cNvPr id="9" name="Datumsplatzhalter 2"/>
          <p:cNvSpPr>
            <a:spLocks noGrp="1"/>
          </p:cNvSpPr>
          <p:nvPr>
            <p:ph type="dt" sz="half" idx="11"/>
          </p:nvPr>
        </p:nvSpPr>
        <p:spPr/>
        <p:txBody>
          <a:bodyPr/>
          <a:lstStyle/>
          <a:p>
            <a:r>
              <a:rPr lang="de-DE" dirty="0" smtClean="0"/>
              <a:t>13. </a:t>
            </a:r>
            <a:r>
              <a:rPr lang="de-DE" dirty="0"/>
              <a:t>Oktober 2016 </a:t>
            </a:r>
          </a:p>
        </p:txBody>
      </p:sp>
      <p:sp>
        <p:nvSpPr>
          <p:cNvPr id="10" name="Foliennummernplatzhalter 3"/>
          <p:cNvSpPr>
            <a:spLocks noGrp="1"/>
          </p:cNvSpPr>
          <p:nvPr>
            <p:ph type="sldNum" sz="quarter" idx="12"/>
          </p:nvPr>
        </p:nvSpPr>
        <p:spPr/>
        <p:txBody>
          <a:bodyPr/>
          <a:lstStyle/>
          <a:p>
            <a:r>
              <a:rPr lang="de-DE"/>
              <a:t>Seite </a:t>
            </a:r>
            <a:fld id="{DE0970A7-158A-4038-A66D-18B146E01784}" type="slidenum">
              <a:rPr lang="de-DE"/>
              <a:pPr/>
              <a:t>7</a:t>
            </a:fld>
            <a:endParaRPr lang="de-DE"/>
          </a:p>
        </p:txBody>
      </p:sp>
      <p:sp>
        <p:nvSpPr>
          <p:cNvPr id="233476" name="Rectangle 4"/>
          <p:cNvSpPr>
            <a:spLocks noChangeArrowheads="1"/>
          </p:cNvSpPr>
          <p:nvPr/>
        </p:nvSpPr>
        <p:spPr bwMode="auto">
          <a:xfrm>
            <a:off x="250825" y="1341438"/>
            <a:ext cx="864235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lnSpc>
                <a:spcPct val="80000"/>
              </a:lnSpc>
              <a:spcBef>
                <a:spcPct val="20000"/>
              </a:spcBef>
            </a:pPr>
            <a:endParaRPr lang="de-DE" sz="2400" b="1"/>
          </a:p>
        </p:txBody>
      </p:sp>
      <p:sp>
        <p:nvSpPr>
          <p:cNvPr id="233477" name="Rectangle 5"/>
          <p:cNvSpPr>
            <a:spLocks noChangeArrowheads="1"/>
          </p:cNvSpPr>
          <p:nvPr/>
        </p:nvSpPr>
        <p:spPr bwMode="auto">
          <a:xfrm>
            <a:off x="323850" y="1484313"/>
            <a:ext cx="8642350" cy="187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lnSpc>
                <a:spcPct val="80000"/>
              </a:lnSpc>
              <a:spcBef>
                <a:spcPct val="20000"/>
              </a:spcBef>
            </a:pPr>
            <a:endParaRPr lang="de-DE" sz="2400" b="1"/>
          </a:p>
        </p:txBody>
      </p:sp>
      <p:sp>
        <p:nvSpPr>
          <p:cNvPr id="233478" name="Rectangle 6"/>
          <p:cNvSpPr>
            <a:spLocks noChangeArrowheads="1"/>
          </p:cNvSpPr>
          <p:nvPr/>
        </p:nvSpPr>
        <p:spPr bwMode="auto">
          <a:xfrm>
            <a:off x="323850" y="1628775"/>
            <a:ext cx="8426450"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a:spcBef>
                <a:spcPct val="30000"/>
              </a:spcBef>
            </a:pPr>
            <a:endParaRPr lang="de-DE" sz="2000" b="1"/>
          </a:p>
          <a:p>
            <a:pPr algn="r">
              <a:spcBef>
                <a:spcPct val="30000"/>
              </a:spcBef>
            </a:pPr>
            <a:endParaRPr lang="de-DE" sz="2000" b="1"/>
          </a:p>
        </p:txBody>
      </p:sp>
      <p:sp>
        <p:nvSpPr>
          <p:cNvPr id="2" name="Textfeld 1"/>
          <p:cNvSpPr txBox="1"/>
          <p:nvPr/>
        </p:nvSpPr>
        <p:spPr>
          <a:xfrm>
            <a:off x="630427" y="908720"/>
            <a:ext cx="8190045" cy="5093702"/>
          </a:xfrm>
          <a:prstGeom prst="rect">
            <a:avLst/>
          </a:prstGeom>
          <a:noFill/>
        </p:spPr>
        <p:txBody>
          <a:bodyPr wrap="square" rtlCol="0">
            <a:spAutoFit/>
          </a:bodyPr>
          <a:lstStyle/>
          <a:p>
            <a:pPr>
              <a:lnSpc>
                <a:spcPts val="2960"/>
              </a:lnSpc>
            </a:pPr>
            <a:r>
              <a:rPr lang="de-DE" sz="1400" dirty="0"/>
              <a:t>Die</a:t>
            </a:r>
            <a:r>
              <a:rPr lang="de-DE" sz="2200" dirty="0"/>
              <a:t> </a:t>
            </a:r>
            <a:r>
              <a:rPr lang="de-DE" sz="2200" b="1" dirty="0">
                <a:solidFill>
                  <a:srgbClr val="FF0000"/>
                </a:solidFill>
              </a:rPr>
              <a:t>Personalstrukturplanung</a:t>
            </a:r>
            <a:r>
              <a:rPr lang="de-DE" sz="2200" dirty="0"/>
              <a:t> </a:t>
            </a:r>
            <a:r>
              <a:rPr lang="de-DE" sz="1400" dirty="0"/>
              <a:t>(PSP) ist in der württembergischen Landeskirche ein sehr differenziertes und bewährtes Planungsinstrument, das </a:t>
            </a:r>
            <a:r>
              <a:rPr lang="de-DE" sz="1400" dirty="0" smtClean="0"/>
              <a:t>als </a:t>
            </a:r>
            <a:r>
              <a:rPr lang="de-DE" sz="2200" b="1" dirty="0" smtClean="0">
                <a:solidFill>
                  <a:srgbClr val="FF0000"/>
                </a:solidFill>
              </a:rPr>
              <a:t>Modellrechnung jährlich </a:t>
            </a:r>
          </a:p>
          <a:p>
            <a:pPr marL="742950" lvl="1" indent="-285750">
              <a:lnSpc>
                <a:spcPts val="2960"/>
              </a:lnSpc>
              <a:buFont typeface="Arial" panose="020B0604020202020204" pitchFamily="34" charset="0"/>
              <a:buChar char="•"/>
            </a:pPr>
            <a:r>
              <a:rPr lang="de-DE" sz="2200" b="1" dirty="0" smtClean="0">
                <a:solidFill>
                  <a:srgbClr val="FF0000"/>
                </a:solidFill>
              </a:rPr>
              <a:t>überprüft</a:t>
            </a:r>
            <a:r>
              <a:rPr lang="de-DE" sz="2200" dirty="0"/>
              <a:t>, </a:t>
            </a:r>
            <a:endParaRPr lang="de-DE" sz="2200" dirty="0" smtClean="0"/>
          </a:p>
          <a:p>
            <a:pPr marL="742950" lvl="1" indent="-285750">
              <a:lnSpc>
                <a:spcPts val="2960"/>
              </a:lnSpc>
              <a:buFont typeface="Arial" panose="020B0604020202020204" pitchFamily="34" charset="0"/>
              <a:buChar char="•"/>
            </a:pPr>
            <a:r>
              <a:rPr lang="de-DE" sz="2200" b="1" dirty="0" smtClean="0">
                <a:solidFill>
                  <a:srgbClr val="FF0000"/>
                </a:solidFill>
              </a:rPr>
              <a:t>berechnet </a:t>
            </a:r>
            <a:r>
              <a:rPr lang="de-DE" sz="2200" dirty="0" smtClean="0"/>
              <a:t> </a:t>
            </a:r>
            <a:r>
              <a:rPr lang="de-DE" sz="1400" dirty="0"/>
              <a:t>und </a:t>
            </a:r>
            <a:endParaRPr lang="de-DE" sz="1400" dirty="0" smtClean="0"/>
          </a:p>
          <a:p>
            <a:pPr marL="742950" lvl="1" indent="-285750">
              <a:lnSpc>
                <a:spcPts val="2960"/>
              </a:lnSpc>
              <a:buFont typeface="Arial" panose="020B0604020202020204" pitchFamily="34" charset="0"/>
              <a:buChar char="•"/>
            </a:pPr>
            <a:r>
              <a:rPr lang="de-DE" sz="2200" b="1" dirty="0" smtClean="0">
                <a:solidFill>
                  <a:srgbClr val="FF0000"/>
                </a:solidFill>
              </a:rPr>
              <a:t>fortgeschrieben</a:t>
            </a:r>
            <a:r>
              <a:rPr lang="de-DE" sz="2200" dirty="0" smtClean="0"/>
              <a:t> </a:t>
            </a:r>
          </a:p>
          <a:p>
            <a:pPr>
              <a:lnSpc>
                <a:spcPts val="2960"/>
              </a:lnSpc>
            </a:pPr>
            <a:r>
              <a:rPr lang="de-DE" sz="1400" dirty="0" smtClean="0"/>
              <a:t>wird</a:t>
            </a:r>
            <a:r>
              <a:rPr lang="de-DE" sz="2200" dirty="0"/>
              <a:t>.</a:t>
            </a:r>
          </a:p>
          <a:p>
            <a:pPr>
              <a:lnSpc>
                <a:spcPts val="2960"/>
              </a:lnSpc>
            </a:pPr>
            <a:endParaRPr lang="de-DE" sz="2200" dirty="0" smtClean="0"/>
          </a:p>
          <a:p>
            <a:pPr>
              <a:lnSpc>
                <a:spcPts val="2960"/>
              </a:lnSpc>
            </a:pPr>
            <a:r>
              <a:rPr lang="de-DE" sz="1400" dirty="0" smtClean="0"/>
              <a:t>Sie nimmt</a:t>
            </a:r>
          </a:p>
          <a:p>
            <a:pPr marL="742950" lvl="1" indent="-285750">
              <a:lnSpc>
                <a:spcPts val="2960"/>
              </a:lnSpc>
              <a:buFont typeface="Arial" panose="020B0604020202020204" pitchFamily="34" charset="0"/>
              <a:buChar char="•"/>
            </a:pPr>
            <a:r>
              <a:rPr lang="de-DE" sz="1400" dirty="0" smtClean="0"/>
              <a:t>die </a:t>
            </a:r>
            <a:r>
              <a:rPr lang="de-DE" sz="1400" dirty="0"/>
              <a:t>Entwicklung der </a:t>
            </a:r>
            <a:r>
              <a:rPr lang="de-DE" sz="2200" b="1" dirty="0" smtClean="0">
                <a:solidFill>
                  <a:srgbClr val="FF0000"/>
                </a:solidFill>
              </a:rPr>
              <a:t>Gemeindeglieder</a:t>
            </a:r>
          </a:p>
          <a:p>
            <a:pPr marL="742950" lvl="1" indent="-285750">
              <a:lnSpc>
                <a:spcPts val="2960"/>
              </a:lnSpc>
              <a:buFont typeface="Arial" panose="020B0604020202020204" pitchFamily="34" charset="0"/>
              <a:buChar char="•"/>
            </a:pPr>
            <a:r>
              <a:rPr lang="de-DE" sz="1400" dirty="0" smtClean="0"/>
              <a:t>die </a:t>
            </a:r>
            <a:r>
              <a:rPr lang="de-DE" sz="1400" dirty="0"/>
              <a:t>Entwicklung der </a:t>
            </a:r>
            <a:r>
              <a:rPr lang="de-DE" sz="2200" b="1" dirty="0">
                <a:solidFill>
                  <a:srgbClr val="FF0000"/>
                </a:solidFill>
              </a:rPr>
              <a:t>Finanzkraft</a:t>
            </a:r>
            <a:r>
              <a:rPr lang="de-DE" sz="2200" b="1" dirty="0"/>
              <a:t> </a:t>
            </a:r>
            <a:r>
              <a:rPr lang="de-DE" sz="1400" dirty="0"/>
              <a:t>der </a:t>
            </a:r>
            <a:r>
              <a:rPr lang="de-DE" sz="1400" dirty="0" smtClean="0"/>
              <a:t>Landeskirche</a:t>
            </a:r>
          </a:p>
          <a:p>
            <a:pPr marL="742950" lvl="1" indent="-285750">
              <a:lnSpc>
                <a:spcPts val="2960"/>
              </a:lnSpc>
              <a:buFont typeface="Arial" panose="020B0604020202020204" pitchFamily="34" charset="0"/>
              <a:buChar char="•"/>
            </a:pPr>
            <a:r>
              <a:rPr lang="de-DE" sz="1400" dirty="0" smtClean="0"/>
              <a:t>den </a:t>
            </a:r>
            <a:r>
              <a:rPr lang="de-DE" sz="1400" dirty="0"/>
              <a:t>Bedarf an </a:t>
            </a:r>
            <a:r>
              <a:rPr lang="de-DE" sz="2200" b="1" dirty="0">
                <a:solidFill>
                  <a:srgbClr val="FF0000"/>
                </a:solidFill>
              </a:rPr>
              <a:t>Personen im Pfarrdienst</a:t>
            </a:r>
          </a:p>
          <a:p>
            <a:pPr>
              <a:lnSpc>
                <a:spcPts val="2960"/>
              </a:lnSpc>
            </a:pPr>
            <a:r>
              <a:rPr lang="de-DE" sz="1400" dirty="0"/>
              <a:t>für den Zeitraum des gesamten Berufslebens in den Blick.</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6632"/>
            <a:ext cx="67183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765883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1"/>
          <p:cNvSpPr>
            <a:spLocks noGrp="1"/>
          </p:cNvSpPr>
          <p:nvPr>
            <p:ph type="ftr" sz="quarter" idx="10"/>
          </p:nvPr>
        </p:nvSpPr>
        <p:spPr/>
        <p:txBody>
          <a:bodyPr/>
          <a:lstStyle/>
          <a:p>
            <a:r>
              <a:rPr lang="de-DE" dirty="0" smtClean="0"/>
              <a:t>Evangelischer Oberkirchenrat Stuttgart, Oberkirchenrat Wolfgang Traub</a:t>
            </a:r>
            <a:endParaRPr lang="de-DE" dirty="0"/>
          </a:p>
        </p:txBody>
      </p:sp>
      <p:sp>
        <p:nvSpPr>
          <p:cNvPr id="9" name="Datumsplatzhalter 2"/>
          <p:cNvSpPr>
            <a:spLocks noGrp="1"/>
          </p:cNvSpPr>
          <p:nvPr>
            <p:ph type="dt" sz="half" idx="11"/>
          </p:nvPr>
        </p:nvSpPr>
        <p:spPr>
          <a:xfrm>
            <a:off x="6012160" y="6482011"/>
            <a:ext cx="1440160" cy="403373"/>
          </a:xfrm>
        </p:spPr>
        <p:txBody>
          <a:bodyPr/>
          <a:lstStyle/>
          <a:p>
            <a:r>
              <a:rPr lang="de-DE" dirty="0" smtClean="0"/>
              <a:t>13. </a:t>
            </a:r>
            <a:r>
              <a:rPr lang="de-DE" dirty="0"/>
              <a:t>Oktober 2016 </a:t>
            </a:r>
          </a:p>
        </p:txBody>
      </p:sp>
      <p:sp>
        <p:nvSpPr>
          <p:cNvPr id="10" name="Foliennummernplatzhalter 3"/>
          <p:cNvSpPr>
            <a:spLocks noGrp="1"/>
          </p:cNvSpPr>
          <p:nvPr>
            <p:ph type="sldNum" sz="quarter" idx="12"/>
          </p:nvPr>
        </p:nvSpPr>
        <p:spPr/>
        <p:txBody>
          <a:bodyPr/>
          <a:lstStyle/>
          <a:p>
            <a:r>
              <a:rPr lang="de-DE" dirty="0"/>
              <a:t>Seite </a:t>
            </a:r>
            <a:fld id="{DE0970A7-158A-4038-A66D-18B146E01784}" type="slidenum">
              <a:rPr lang="de-DE"/>
              <a:pPr/>
              <a:t>8</a:t>
            </a:fld>
            <a:endParaRPr lang="de-DE" dirty="0"/>
          </a:p>
        </p:txBody>
      </p:sp>
      <p:sp>
        <p:nvSpPr>
          <p:cNvPr id="233477" name="Rectangle 5"/>
          <p:cNvSpPr>
            <a:spLocks noChangeArrowheads="1"/>
          </p:cNvSpPr>
          <p:nvPr/>
        </p:nvSpPr>
        <p:spPr bwMode="auto">
          <a:xfrm>
            <a:off x="323850" y="1484313"/>
            <a:ext cx="8642350" cy="187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lnSpc>
                <a:spcPct val="80000"/>
              </a:lnSpc>
              <a:spcBef>
                <a:spcPct val="20000"/>
              </a:spcBef>
            </a:pPr>
            <a:endParaRPr lang="de-DE" sz="2400" b="1"/>
          </a:p>
        </p:txBody>
      </p:sp>
      <p:sp>
        <p:nvSpPr>
          <p:cNvPr id="233478" name="Rectangle 6"/>
          <p:cNvSpPr>
            <a:spLocks noChangeArrowheads="1"/>
          </p:cNvSpPr>
          <p:nvPr/>
        </p:nvSpPr>
        <p:spPr bwMode="auto">
          <a:xfrm>
            <a:off x="323850" y="1628775"/>
            <a:ext cx="8426450"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a:spcBef>
                <a:spcPct val="30000"/>
              </a:spcBef>
            </a:pPr>
            <a:endParaRPr lang="de-DE" sz="2000" b="1"/>
          </a:p>
          <a:p>
            <a:pPr algn="r">
              <a:spcBef>
                <a:spcPct val="30000"/>
              </a:spcBef>
            </a:pPr>
            <a:endParaRPr lang="de-DE" sz="2000" b="1"/>
          </a:p>
        </p:txBody>
      </p:sp>
      <p:graphicFrame>
        <p:nvGraphicFramePr>
          <p:cNvPr id="3" name="Tabelle 2"/>
          <p:cNvGraphicFramePr>
            <a:graphicFrameLocks noGrp="1"/>
          </p:cNvGraphicFramePr>
          <p:nvPr>
            <p:extLst>
              <p:ext uri="{D42A27DB-BD31-4B8C-83A1-F6EECF244321}">
                <p14:modId xmlns:p14="http://schemas.microsoft.com/office/powerpoint/2010/main" val="3627248862"/>
              </p:ext>
            </p:extLst>
          </p:nvPr>
        </p:nvGraphicFramePr>
        <p:xfrm>
          <a:off x="1475656" y="1052736"/>
          <a:ext cx="6192686" cy="5342559"/>
        </p:xfrm>
        <a:graphic>
          <a:graphicData uri="http://schemas.openxmlformats.org/drawingml/2006/table">
            <a:tbl>
              <a:tblPr/>
              <a:tblGrid>
                <a:gridCol w="608935"/>
                <a:gridCol w="885724"/>
                <a:gridCol w="885724"/>
                <a:gridCol w="885724"/>
                <a:gridCol w="885724"/>
                <a:gridCol w="1033344"/>
                <a:gridCol w="1007511"/>
              </a:tblGrid>
              <a:tr h="153577">
                <a:tc>
                  <a:txBody>
                    <a:bodyPr/>
                    <a:lstStyle/>
                    <a:p>
                      <a:pPr algn="ctr" fontAlgn="b"/>
                      <a:r>
                        <a:rPr lang="de-DE" sz="700" b="0" i="0" u="none" strike="noStrike">
                          <a:solidFill>
                            <a:srgbClr val="000000"/>
                          </a:solidFill>
                          <a:effectLst/>
                          <a:latin typeface="MS Sans Serif"/>
                        </a:rPr>
                        <a:t>1</a:t>
                      </a:r>
                    </a:p>
                  </a:txBody>
                  <a:tcPr marL="8161" marR="8161" marT="81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700" b="0" i="0" u="none" strike="noStrike">
                          <a:solidFill>
                            <a:srgbClr val="000000"/>
                          </a:solidFill>
                          <a:effectLst/>
                          <a:latin typeface="MS Sans Serif"/>
                        </a:rPr>
                        <a:t>2</a:t>
                      </a:r>
                    </a:p>
                  </a:txBody>
                  <a:tcPr marL="8161" marR="8161" marT="81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700" b="0" i="0" u="none" strike="noStrike">
                          <a:solidFill>
                            <a:srgbClr val="000000"/>
                          </a:solidFill>
                          <a:effectLst/>
                          <a:latin typeface="MS Sans Serif"/>
                        </a:rPr>
                        <a:t>3</a:t>
                      </a:r>
                    </a:p>
                  </a:txBody>
                  <a:tcPr marL="8161" marR="8161" marT="81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700" b="0" i="0" u="none" strike="noStrike">
                          <a:solidFill>
                            <a:srgbClr val="000000"/>
                          </a:solidFill>
                          <a:effectLst/>
                          <a:latin typeface="MS Sans Serif"/>
                        </a:rPr>
                        <a:t>4</a:t>
                      </a:r>
                    </a:p>
                  </a:txBody>
                  <a:tcPr marL="8161" marR="8161" marT="81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700" b="0" i="0" u="none" strike="noStrike">
                          <a:solidFill>
                            <a:srgbClr val="000000"/>
                          </a:solidFill>
                          <a:effectLst/>
                          <a:latin typeface="MS Sans Serif"/>
                        </a:rPr>
                        <a:t>5</a:t>
                      </a:r>
                    </a:p>
                  </a:txBody>
                  <a:tcPr marL="8161" marR="8161" marT="8161"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700" b="0" i="0" u="none" strike="noStrike" dirty="0">
                          <a:solidFill>
                            <a:srgbClr val="000000"/>
                          </a:solidFill>
                          <a:effectLst/>
                          <a:latin typeface="MS Sans Serif"/>
                        </a:rPr>
                        <a:t>9</a:t>
                      </a:r>
                    </a:p>
                  </a:txBody>
                  <a:tcPr marL="8161" marR="8161" marT="8161"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700" b="0" i="0" u="none" strike="noStrike" dirty="0" smtClean="0">
                          <a:solidFill>
                            <a:srgbClr val="000000"/>
                          </a:solidFill>
                          <a:effectLst/>
                          <a:latin typeface="MS Sans Serif"/>
                        </a:rPr>
                        <a:t>10</a:t>
                      </a:r>
                      <a:endParaRPr lang="de-DE" sz="700" b="0" i="0" u="none" strike="noStrike" dirty="0">
                        <a:solidFill>
                          <a:srgbClr val="000000"/>
                        </a:solidFill>
                        <a:effectLst/>
                        <a:latin typeface="MS Sans Serif"/>
                      </a:endParaRPr>
                    </a:p>
                  </a:txBody>
                  <a:tcPr marL="8161" marR="8161" marT="81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577">
                <a:tc>
                  <a:txBody>
                    <a:bodyPr/>
                    <a:lstStyle/>
                    <a:p>
                      <a:pPr algn="l" fontAlgn="b"/>
                      <a:r>
                        <a:rPr lang="de-DE" sz="700" b="0" i="0" u="none" strike="noStrike">
                          <a:solidFill>
                            <a:srgbClr val="000000"/>
                          </a:solidFill>
                          <a:effectLst/>
                          <a:latin typeface="MS Sans Serif"/>
                        </a:rPr>
                        <a:t> </a:t>
                      </a:r>
                    </a:p>
                  </a:txBody>
                  <a:tcPr marL="8161" marR="8161" marT="81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ctr"/>
                      <a:r>
                        <a:rPr lang="de-DE" sz="700" b="0" i="0" u="none" strike="noStrike">
                          <a:solidFill>
                            <a:srgbClr val="000000"/>
                          </a:solidFill>
                          <a:effectLst/>
                          <a:latin typeface="MS Sans Serif"/>
                        </a:rPr>
                        <a:t>Annahme</a:t>
                      </a:r>
                    </a:p>
                  </a:txBody>
                  <a:tcPr marL="8161" marR="8161" marT="81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a:txBody>
                    <a:bodyPr/>
                    <a:lstStyle/>
                    <a:p>
                      <a:pPr algn="ctr" fontAlgn="b"/>
                      <a:r>
                        <a:rPr lang="de-DE" sz="1000" b="1" i="0" u="none" strike="noStrike" dirty="0">
                          <a:solidFill>
                            <a:srgbClr val="FF0000"/>
                          </a:solidFill>
                          <a:effectLst/>
                          <a:latin typeface="MS Sans Serif"/>
                        </a:rPr>
                        <a:t>Personen</a:t>
                      </a:r>
                    </a:p>
                  </a:txBody>
                  <a:tcPr marL="8161" marR="8161" marT="81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de-DE" sz="1000" b="1" i="0" u="none" strike="noStrike" dirty="0" err="1">
                          <a:solidFill>
                            <a:srgbClr val="FF0000"/>
                          </a:solidFill>
                          <a:effectLst/>
                          <a:latin typeface="MS Sans Serif"/>
                        </a:rPr>
                        <a:t>Vollbe</a:t>
                      </a:r>
                      <a:r>
                        <a:rPr lang="de-DE" sz="1000" b="1" i="0" u="none" strike="noStrike" dirty="0">
                          <a:solidFill>
                            <a:srgbClr val="FF0000"/>
                          </a:solidFill>
                          <a:effectLst/>
                          <a:latin typeface="MS Sans Serif"/>
                        </a:rPr>
                        <a:t>-</a:t>
                      </a:r>
                    </a:p>
                  </a:txBody>
                  <a:tcPr marL="8161" marR="8161" marT="81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de-DE" sz="1000" b="1" i="0" u="none" strike="noStrike" dirty="0" smtClean="0">
                          <a:solidFill>
                            <a:srgbClr val="FF0000"/>
                          </a:solidFill>
                          <a:effectLst/>
                          <a:latin typeface="MS Sans Serif"/>
                        </a:rPr>
                        <a:t>Gemeindeglieder</a:t>
                      </a:r>
                      <a:r>
                        <a:rPr lang="de-DE" sz="700" b="0" i="0" u="none" strike="noStrike" dirty="0" smtClean="0">
                          <a:solidFill>
                            <a:srgbClr val="FF0000"/>
                          </a:solidFill>
                          <a:effectLst/>
                          <a:latin typeface="MS Sans Serif"/>
                        </a:rPr>
                        <a:t> </a:t>
                      </a:r>
                      <a:r>
                        <a:rPr lang="de-DE" sz="700" b="0" i="0" u="none" strike="noStrike" dirty="0" smtClean="0">
                          <a:solidFill>
                            <a:srgbClr val="000000"/>
                          </a:solidFill>
                          <a:effectLst/>
                          <a:latin typeface="MS Sans Serif"/>
                        </a:rPr>
                        <a:t>pro</a:t>
                      </a:r>
                      <a:endParaRPr lang="de-DE" sz="700" b="0" i="0" u="none" strike="noStrike" dirty="0">
                        <a:solidFill>
                          <a:srgbClr val="000000"/>
                        </a:solidFill>
                        <a:effectLst/>
                        <a:latin typeface="MS Sans Serif"/>
                      </a:endParaRPr>
                    </a:p>
                  </a:txBody>
                  <a:tcPr marL="8161" marR="8161" marT="8161"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de-DE"/>
                    </a:p>
                  </a:txBody>
                  <a:tcPr/>
                </a:tc>
              </a:tr>
              <a:tr h="153577">
                <a:tc>
                  <a:txBody>
                    <a:bodyPr/>
                    <a:lstStyle/>
                    <a:p>
                      <a:pPr algn="l" fontAlgn="b"/>
                      <a:r>
                        <a:rPr lang="de-DE" sz="700" b="0" i="0" u="none" strike="noStrike">
                          <a:solidFill>
                            <a:srgbClr val="000000"/>
                          </a:solidFill>
                          <a:effectLst/>
                          <a:latin typeface="MS Sans Serif"/>
                        </a:rPr>
                        <a:t> </a:t>
                      </a:r>
                    </a:p>
                  </a:txBody>
                  <a:tcPr marL="8161" marR="8161" marT="81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de-DE" sz="1000" b="1" i="0" u="none" strike="noStrike" dirty="0">
                          <a:solidFill>
                            <a:srgbClr val="FF0000"/>
                          </a:solidFill>
                          <a:effectLst/>
                          <a:latin typeface="MS Sans Serif"/>
                        </a:rPr>
                        <a:t>Gemeinde-</a:t>
                      </a:r>
                    </a:p>
                  </a:txBody>
                  <a:tcPr marL="8161" marR="8161" marT="81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de-DE" sz="700" b="0" i="0" u="none" strike="noStrike">
                          <a:solidFill>
                            <a:srgbClr val="000000"/>
                          </a:solidFill>
                          <a:effectLst/>
                          <a:latin typeface="MS Sans Serif"/>
                        </a:rPr>
                        <a:t> </a:t>
                      </a:r>
                    </a:p>
                  </a:txBody>
                  <a:tcPr marL="8161" marR="8161" marT="81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de-DE" sz="700" b="0" i="0" u="none" strike="noStrike">
                          <a:solidFill>
                            <a:srgbClr val="000000"/>
                          </a:solidFill>
                          <a:effectLst/>
                          <a:latin typeface="MS Sans Serif"/>
                        </a:rPr>
                        <a:t>im</a:t>
                      </a:r>
                    </a:p>
                  </a:txBody>
                  <a:tcPr marL="8161" marR="8161" marT="81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de-DE" sz="1000" b="1" i="0" u="none" strike="noStrike" dirty="0" err="1" smtClean="0">
                          <a:solidFill>
                            <a:srgbClr val="FF0000"/>
                          </a:solidFill>
                          <a:effectLst/>
                          <a:latin typeface="MS Sans Serif"/>
                        </a:rPr>
                        <a:t>schäftigte</a:t>
                      </a:r>
                      <a:endParaRPr lang="de-DE" sz="1000" b="1" i="0" u="none" strike="noStrike" dirty="0" smtClean="0">
                        <a:solidFill>
                          <a:srgbClr val="FF0000"/>
                        </a:solidFill>
                        <a:effectLst/>
                        <a:latin typeface="MS Sans Serif"/>
                      </a:endParaRPr>
                    </a:p>
                  </a:txBody>
                  <a:tcPr marL="8161" marR="8161" marT="81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de-DE" sz="700" b="0" i="0" u="none" strike="noStrike" dirty="0">
                          <a:solidFill>
                            <a:srgbClr val="000000"/>
                          </a:solidFill>
                          <a:effectLst/>
                          <a:latin typeface="MS Sans Serif"/>
                        </a:rPr>
                        <a:t>Vollbeschäftigte</a:t>
                      </a:r>
                    </a:p>
                  </a:txBody>
                  <a:tcPr marL="8161" marR="8161" marT="81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de-DE" sz="700" b="0" i="0" u="none" strike="noStrike" smtClean="0">
                          <a:solidFill>
                            <a:srgbClr val="000000"/>
                          </a:solidFill>
                          <a:effectLst/>
                          <a:latin typeface="MS Sans Serif"/>
                        </a:rPr>
                        <a:t>Vollbeschäftigte</a:t>
                      </a:r>
                      <a:endParaRPr lang="de-DE" sz="700" b="0" i="0" u="none" strike="noStrike">
                        <a:solidFill>
                          <a:srgbClr val="000000"/>
                        </a:solidFill>
                        <a:effectLst/>
                        <a:latin typeface="MS Sans Serif"/>
                      </a:endParaRPr>
                    </a:p>
                  </a:txBody>
                  <a:tcPr marL="8161" marR="8161" marT="81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60550">
                <a:tc>
                  <a:txBody>
                    <a:bodyPr/>
                    <a:lstStyle/>
                    <a:p>
                      <a:pPr algn="ctr" fontAlgn="b"/>
                      <a:r>
                        <a:rPr lang="de-DE" sz="700" b="0" i="0" u="none" strike="noStrike">
                          <a:solidFill>
                            <a:srgbClr val="000000"/>
                          </a:solidFill>
                          <a:effectLst/>
                          <a:latin typeface="MS Sans Serif"/>
                        </a:rPr>
                        <a:t>Jahre</a:t>
                      </a:r>
                    </a:p>
                  </a:txBody>
                  <a:tcPr marL="8161" marR="8161" marT="81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de-DE" sz="1000" b="1" i="0" u="none" strike="noStrike" dirty="0">
                          <a:solidFill>
                            <a:srgbClr val="FF0000"/>
                          </a:solidFill>
                          <a:effectLst/>
                          <a:latin typeface="MS Sans Serif"/>
                        </a:rPr>
                        <a:t>gliederzahl</a:t>
                      </a:r>
                    </a:p>
                  </a:txBody>
                  <a:tcPr marL="8161" marR="8161" marT="81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de-DE" sz="700" b="0" i="0" u="none" strike="noStrike">
                          <a:solidFill>
                            <a:srgbClr val="000000"/>
                          </a:solidFill>
                          <a:effectLst/>
                          <a:latin typeface="MS Sans Serif"/>
                        </a:rPr>
                        <a:t>Gmdgl.</a:t>
                      </a:r>
                    </a:p>
                  </a:txBody>
                  <a:tcPr marL="8161" marR="8161" marT="81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de-DE" sz="700" b="0" i="0" u="none" strike="noStrike">
                          <a:solidFill>
                            <a:srgbClr val="000000"/>
                          </a:solidFill>
                          <a:effectLst/>
                          <a:latin typeface="MS Sans Serif"/>
                        </a:rPr>
                        <a:t>Pfarrdienst</a:t>
                      </a:r>
                    </a:p>
                  </a:txBody>
                  <a:tcPr marL="8161" marR="8161" marT="81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de-DE" sz="700" b="0" i="0" u="none" strike="noStrike" dirty="0" smtClean="0">
                          <a:solidFill>
                            <a:srgbClr val="000000"/>
                          </a:solidFill>
                          <a:effectLst/>
                          <a:latin typeface="MS Sans Serif"/>
                        </a:rPr>
                        <a:t>Im Gemeinde-</a:t>
                      </a:r>
                      <a:endParaRPr lang="de-DE" sz="700" b="0" i="0" u="none" strike="noStrike" dirty="0">
                        <a:solidFill>
                          <a:srgbClr val="000000"/>
                        </a:solidFill>
                        <a:effectLst/>
                        <a:latin typeface="MS Sans Serif"/>
                      </a:endParaRPr>
                    </a:p>
                  </a:txBody>
                  <a:tcPr marL="8161" marR="8161" marT="81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de-DE" sz="700" b="0" i="0" u="none" strike="noStrike" dirty="0">
                          <a:solidFill>
                            <a:srgbClr val="000000"/>
                          </a:solidFill>
                          <a:effectLst/>
                          <a:latin typeface="MS Sans Serif"/>
                        </a:rPr>
                        <a:t>im </a:t>
                      </a:r>
                      <a:r>
                        <a:rPr lang="de-DE" sz="700" b="0" i="0" u="none" strike="noStrike" dirty="0" err="1">
                          <a:solidFill>
                            <a:srgbClr val="000000"/>
                          </a:solidFill>
                          <a:effectLst/>
                          <a:latin typeface="MS Sans Serif"/>
                        </a:rPr>
                        <a:t>Gemeindepfarr</a:t>
                      </a:r>
                      <a:r>
                        <a:rPr lang="de-DE" sz="700" b="0" i="0" u="none" strike="noStrike" dirty="0">
                          <a:solidFill>
                            <a:srgbClr val="000000"/>
                          </a:solidFill>
                          <a:effectLst/>
                          <a:latin typeface="MS Sans Serif"/>
                        </a:rPr>
                        <a:t>-</a:t>
                      </a:r>
                    </a:p>
                  </a:txBody>
                  <a:tcPr marL="8161" marR="8161" marT="81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de-DE" sz="700" b="0" i="0" u="none" strike="noStrike" smtClean="0">
                          <a:solidFill>
                            <a:srgbClr val="000000"/>
                          </a:solidFill>
                          <a:effectLst/>
                          <a:latin typeface="MS Sans Serif"/>
                        </a:rPr>
                        <a:t>im Gemeindepfarr-</a:t>
                      </a:r>
                      <a:endParaRPr lang="de-DE" sz="700" b="0" i="0" u="none" strike="noStrike">
                        <a:solidFill>
                          <a:srgbClr val="000000"/>
                        </a:solidFill>
                        <a:effectLst/>
                        <a:latin typeface="MS Sans Serif"/>
                      </a:endParaRPr>
                    </a:p>
                  </a:txBody>
                  <a:tcPr marL="8161" marR="8161" marT="81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53577">
                <a:tc>
                  <a:txBody>
                    <a:bodyPr/>
                    <a:lstStyle/>
                    <a:p>
                      <a:pPr algn="ctr" fontAlgn="b"/>
                      <a:r>
                        <a:rPr lang="de-DE" sz="700" b="0" i="0" u="none" strike="noStrike" dirty="0">
                          <a:solidFill>
                            <a:srgbClr val="000000"/>
                          </a:solidFill>
                          <a:effectLst/>
                          <a:latin typeface="MS Sans Serif"/>
                        </a:rPr>
                        <a:t> </a:t>
                      </a:r>
                    </a:p>
                  </a:txBody>
                  <a:tcPr marL="8161" marR="8161" marT="81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de-DE" sz="700" b="0" i="0" u="none" strike="noStrike">
                          <a:solidFill>
                            <a:srgbClr val="000000"/>
                          </a:solidFill>
                          <a:effectLst/>
                          <a:latin typeface="MS Sans Serif"/>
                        </a:rPr>
                        <a:t>(in Tausend)</a:t>
                      </a:r>
                    </a:p>
                  </a:txBody>
                  <a:tcPr marL="8161" marR="8161" marT="81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de-DE" sz="700" b="0" i="0" u="none" strike="noStrike">
                          <a:solidFill>
                            <a:srgbClr val="000000"/>
                          </a:solidFill>
                          <a:effectLst/>
                          <a:latin typeface="MS Sans Serif"/>
                        </a:rPr>
                        <a:t>%</a:t>
                      </a:r>
                    </a:p>
                  </a:txBody>
                  <a:tcPr marL="8161" marR="8161" marT="81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endParaRPr lang="de-DE" sz="700" b="0" i="0" u="none" strike="noStrike">
                        <a:solidFill>
                          <a:srgbClr val="000000"/>
                        </a:solidFill>
                        <a:effectLst/>
                        <a:latin typeface="MS Sans Serif"/>
                      </a:endParaRPr>
                    </a:p>
                  </a:txBody>
                  <a:tcPr marL="8161" marR="8161" marT="81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de-DE" sz="700" b="0" i="0" u="none" strike="noStrike">
                          <a:solidFill>
                            <a:srgbClr val="000000"/>
                          </a:solidFill>
                          <a:effectLst/>
                          <a:latin typeface="MS Sans Serif"/>
                        </a:rPr>
                        <a:t>pfarrdienst</a:t>
                      </a:r>
                    </a:p>
                  </a:txBody>
                  <a:tcPr marL="8161" marR="8161" marT="81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de-DE" sz="700" b="0" i="0" u="none" strike="noStrike">
                          <a:solidFill>
                            <a:srgbClr val="000000"/>
                          </a:solidFill>
                          <a:effectLst/>
                          <a:latin typeface="MS Sans Serif"/>
                        </a:rPr>
                        <a:t>dienst</a:t>
                      </a:r>
                    </a:p>
                  </a:txBody>
                  <a:tcPr marL="8161" marR="8161" marT="81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de-DE" sz="700" b="0" i="0" u="none" strike="noStrike" smtClean="0">
                          <a:solidFill>
                            <a:srgbClr val="000000"/>
                          </a:solidFill>
                          <a:effectLst/>
                          <a:latin typeface="MS Sans Serif"/>
                        </a:rPr>
                        <a:t>dienst</a:t>
                      </a:r>
                      <a:endParaRPr lang="de-DE" sz="700" b="0" i="0" u="none" strike="noStrike">
                        <a:solidFill>
                          <a:srgbClr val="000000"/>
                        </a:solidFill>
                        <a:effectLst/>
                        <a:latin typeface="MS Sans Serif"/>
                      </a:endParaRPr>
                    </a:p>
                  </a:txBody>
                  <a:tcPr marL="8161" marR="8161" marT="81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53577">
                <a:tc>
                  <a:txBody>
                    <a:bodyPr/>
                    <a:lstStyle/>
                    <a:p>
                      <a:pPr algn="ctr" fontAlgn="b"/>
                      <a:r>
                        <a:rPr lang="de-DE" sz="700" b="0" i="0" u="none" strike="noStrike">
                          <a:solidFill>
                            <a:srgbClr val="000000"/>
                          </a:solidFill>
                          <a:effectLst/>
                          <a:latin typeface="MS Sans Serif"/>
                        </a:rPr>
                        <a:t> </a:t>
                      </a:r>
                    </a:p>
                  </a:txBody>
                  <a:tcPr marL="8161" marR="8161" marT="81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endParaRPr lang="de-DE" sz="700" b="0" i="0" u="none" strike="noStrike">
                        <a:solidFill>
                          <a:srgbClr val="000000"/>
                        </a:solidFill>
                        <a:effectLst/>
                        <a:latin typeface="MS Sans Serif"/>
                      </a:endParaRPr>
                    </a:p>
                  </a:txBody>
                  <a:tcPr marL="8161" marR="8161" marT="81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de-DE" sz="700" b="0" i="0" u="none" strike="noStrike">
                          <a:solidFill>
                            <a:srgbClr val="000000"/>
                          </a:solidFill>
                          <a:effectLst/>
                          <a:latin typeface="MS Sans Serif"/>
                        </a:rPr>
                        <a:t> </a:t>
                      </a:r>
                    </a:p>
                  </a:txBody>
                  <a:tcPr marL="8161" marR="8161" marT="81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de-DE" sz="700" b="0" i="0" u="none" strike="noStrike">
                          <a:solidFill>
                            <a:srgbClr val="000000"/>
                          </a:solidFill>
                          <a:effectLst/>
                          <a:latin typeface="MS Sans Serif"/>
                        </a:rPr>
                        <a:t> </a:t>
                      </a:r>
                    </a:p>
                  </a:txBody>
                  <a:tcPr marL="8161" marR="8161" marT="81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de-DE" sz="700" b="0" i="0" u="none" strike="noStrike">
                          <a:solidFill>
                            <a:srgbClr val="000000"/>
                          </a:solidFill>
                          <a:effectLst/>
                          <a:latin typeface="MS Sans Serif"/>
                        </a:rPr>
                        <a:t> </a:t>
                      </a:r>
                    </a:p>
                  </a:txBody>
                  <a:tcPr marL="8161" marR="8161" marT="81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de-DE" sz="700" b="0" i="0" u="none" strike="noStrike">
                          <a:solidFill>
                            <a:srgbClr val="000000"/>
                          </a:solidFill>
                          <a:effectLst/>
                          <a:latin typeface="MS Sans Serif"/>
                        </a:rPr>
                        <a:t>(ohne RU)</a:t>
                      </a:r>
                    </a:p>
                  </a:txBody>
                  <a:tcPr marL="8161" marR="8161" marT="81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de-DE" sz="700" b="0" i="0" u="none" strike="noStrike" smtClean="0">
                          <a:solidFill>
                            <a:srgbClr val="000000"/>
                          </a:solidFill>
                          <a:effectLst/>
                          <a:latin typeface="MS Sans Serif"/>
                        </a:rPr>
                        <a:t>(mit RU)</a:t>
                      </a:r>
                      <a:endParaRPr lang="de-DE" sz="700" b="0" i="0" u="none" strike="noStrike">
                        <a:solidFill>
                          <a:srgbClr val="000000"/>
                        </a:solidFill>
                        <a:effectLst/>
                        <a:latin typeface="MS Sans Serif"/>
                      </a:endParaRPr>
                    </a:p>
                  </a:txBody>
                  <a:tcPr marL="8161" marR="8161" marT="81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53577">
                <a:tc>
                  <a:txBody>
                    <a:bodyPr/>
                    <a:lstStyle/>
                    <a:p>
                      <a:pPr algn="ctr" fontAlgn="ctr"/>
                      <a:r>
                        <a:rPr lang="de-DE" sz="800" b="0" i="0" u="none" strike="noStrike" dirty="0">
                          <a:effectLst/>
                          <a:latin typeface="MS Sans Serif"/>
                        </a:rPr>
                        <a:t>2015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de-DE" sz="800" b="0" i="0" u="none" strike="noStrike">
                          <a:effectLst/>
                          <a:latin typeface="MS Sans Serif"/>
                        </a:rPr>
                        <a:t>2.094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de-DE" sz="800" b="0" i="0" u="none" strike="noStrike">
                          <a:effectLst/>
                          <a:latin typeface="MS Sans Serif"/>
                        </a:rPr>
                        <a:t>100,00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de-DE" sz="800" b="0" i="0" u="none" strike="noStrike">
                          <a:effectLst/>
                          <a:latin typeface="MS Sans Serif"/>
                        </a:rPr>
                        <a:t>2.068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de-DE" sz="800" b="0" i="0" u="none" strike="noStrike">
                          <a:effectLst/>
                          <a:latin typeface="MS Sans Serif"/>
                        </a:rPr>
                        <a:t>1429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de-DE" sz="800" b="0" i="0" u="none" strike="noStrike" dirty="0">
                          <a:effectLst/>
                          <a:latin typeface="MS Sans Serif"/>
                        </a:rPr>
                        <a:t>1832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de-DE" sz="800" b="0" i="0" u="none" strike="noStrike" smtClean="0">
                          <a:effectLst/>
                          <a:latin typeface="MS Sans Serif"/>
                        </a:rPr>
                        <a:t>1465</a:t>
                      </a:r>
                      <a:endParaRPr lang="de-DE" sz="800" b="0" i="0" u="none" strike="noStrike">
                        <a:effectLst/>
                        <a:latin typeface="MS Sans Serif"/>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53577">
                <a:tc>
                  <a:txBody>
                    <a:bodyPr/>
                    <a:lstStyle/>
                    <a:p>
                      <a:pPr algn="ctr" fontAlgn="ctr"/>
                      <a:r>
                        <a:rPr lang="de-DE" sz="800" b="0" i="0" u="none" strike="noStrike">
                          <a:effectLst/>
                          <a:latin typeface="MS Sans Serif"/>
                        </a:rPr>
                        <a:t>2016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800" b="0" i="0" u="none" strike="noStrike">
                          <a:effectLst/>
                          <a:latin typeface="MS Sans Serif"/>
                        </a:rPr>
                        <a:t>2.067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98,7%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2.062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1426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1811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smtClean="0">
                          <a:effectLst/>
                          <a:latin typeface="MS Sans Serif"/>
                        </a:rPr>
                        <a:t>1449</a:t>
                      </a:r>
                      <a:endParaRPr lang="de-DE" sz="800" b="0" i="0" u="none" strike="noStrike">
                        <a:effectLst/>
                        <a:latin typeface="MS Sans Serif"/>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577">
                <a:tc>
                  <a:txBody>
                    <a:bodyPr/>
                    <a:lstStyle/>
                    <a:p>
                      <a:pPr algn="ctr" fontAlgn="ctr"/>
                      <a:r>
                        <a:rPr lang="de-DE" sz="800" b="0" i="0" u="none" strike="noStrike">
                          <a:effectLst/>
                          <a:latin typeface="MS Sans Serif"/>
                        </a:rPr>
                        <a:t>2017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800" b="0" i="0" u="none" strike="noStrike">
                          <a:effectLst/>
                          <a:latin typeface="MS Sans Serif"/>
                        </a:rPr>
                        <a:t>2.039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97,4%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2.073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1434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1778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smtClean="0">
                          <a:effectLst/>
                          <a:latin typeface="MS Sans Serif"/>
                        </a:rPr>
                        <a:t>1422</a:t>
                      </a:r>
                      <a:endParaRPr lang="de-DE" sz="800" b="0" i="0" u="none" strike="noStrike">
                        <a:effectLst/>
                        <a:latin typeface="MS Sans Serif"/>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577">
                <a:tc>
                  <a:txBody>
                    <a:bodyPr/>
                    <a:lstStyle/>
                    <a:p>
                      <a:pPr algn="ctr" fontAlgn="ctr"/>
                      <a:r>
                        <a:rPr lang="de-DE" sz="800" b="0" i="0" u="none" strike="noStrike">
                          <a:effectLst/>
                          <a:latin typeface="MS Sans Serif"/>
                        </a:rPr>
                        <a:t>2018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800" b="0" i="0" u="none" strike="noStrike">
                          <a:effectLst/>
                          <a:latin typeface="MS Sans Serif"/>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96,0%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2.033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1406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1788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smtClean="0">
                          <a:effectLst/>
                          <a:latin typeface="MS Sans Serif"/>
                        </a:rPr>
                        <a:t>1431</a:t>
                      </a:r>
                      <a:endParaRPr lang="de-DE" sz="800" b="0" i="0" u="none" strike="noStrike">
                        <a:effectLst/>
                        <a:latin typeface="MS Sans Serif"/>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577">
                <a:tc>
                  <a:txBody>
                    <a:bodyPr/>
                    <a:lstStyle/>
                    <a:p>
                      <a:pPr algn="ctr" fontAlgn="ctr"/>
                      <a:r>
                        <a:rPr lang="de-DE" sz="800" b="0" i="0" u="none" strike="noStrike">
                          <a:effectLst/>
                          <a:latin typeface="MS Sans Serif"/>
                        </a:rPr>
                        <a:t>2019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800" b="0" i="0" u="none" strike="noStrike">
                          <a:effectLst/>
                          <a:latin typeface="MS Sans Serif"/>
                        </a:rPr>
                        <a:t>1.983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94,7%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1.995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1379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1797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smtClean="0">
                          <a:effectLst/>
                          <a:latin typeface="MS Sans Serif"/>
                        </a:rPr>
                        <a:t>1438</a:t>
                      </a:r>
                      <a:endParaRPr lang="de-DE" sz="800" b="0" i="0" u="none" strike="noStrike">
                        <a:effectLst/>
                        <a:latin typeface="MS Sans Serif"/>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577">
                <a:tc>
                  <a:txBody>
                    <a:bodyPr/>
                    <a:lstStyle/>
                    <a:p>
                      <a:pPr algn="ctr" fontAlgn="ctr"/>
                      <a:r>
                        <a:rPr lang="de-DE" sz="800" b="0" i="0" u="none" strike="noStrike">
                          <a:effectLst/>
                          <a:latin typeface="MS Sans Serif"/>
                        </a:rPr>
                        <a:t>2020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800" b="0" i="0" u="none" strike="noStrike">
                          <a:effectLst/>
                          <a:latin typeface="MS Sans Serif"/>
                        </a:rPr>
                        <a:t>1.954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93,3%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1.926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1330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1837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smtClean="0">
                          <a:effectLst/>
                          <a:latin typeface="MS Sans Serif"/>
                        </a:rPr>
                        <a:t>1470</a:t>
                      </a:r>
                      <a:endParaRPr lang="de-DE" sz="800" b="0" i="0" u="none" strike="noStrike">
                        <a:effectLst/>
                        <a:latin typeface="MS Sans Serif"/>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577">
                <a:tc>
                  <a:txBody>
                    <a:bodyPr/>
                    <a:lstStyle/>
                    <a:p>
                      <a:pPr algn="ctr" fontAlgn="ctr"/>
                      <a:r>
                        <a:rPr lang="de-DE" sz="800" b="0" i="0" u="none" strike="noStrike">
                          <a:effectLst/>
                          <a:latin typeface="MS Sans Serif"/>
                        </a:rPr>
                        <a:t>2021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800" b="0" i="0" u="none" strike="noStrike">
                          <a:effectLst/>
                          <a:latin typeface="MS Sans Serif"/>
                        </a:rPr>
                        <a:t>1.925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91,9%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1.860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1283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1876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smtClean="0">
                          <a:effectLst/>
                          <a:latin typeface="MS Sans Serif"/>
                        </a:rPr>
                        <a:t>1500</a:t>
                      </a:r>
                      <a:endParaRPr lang="de-DE" sz="800" b="0" i="0" u="none" strike="noStrike">
                        <a:effectLst/>
                        <a:latin typeface="MS Sans Serif"/>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577">
                <a:tc>
                  <a:txBody>
                    <a:bodyPr/>
                    <a:lstStyle/>
                    <a:p>
                      <a:pPr algn="ctr" fontAlgn="ctr"/>
                      <a:r>
                        <a:rPr lang="de-DE" sz="800" b="0" i="0" u="none" strike="noStrike">
                          <a:effectLst/>
                          <a:latin typeface="MS Sans Serif"/>
                        </a:rPr>
                        <a:t>2022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800" b="0" i="0" u="none" strike="noStrike">
                          <a:effectLst/>
                          <a:latin typeface="MS Sans Serif"/>
                        </a:rPr>
                        <a:t>1.896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90,5%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1.793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1236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1917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smtClean="0">
                          <a:effectLst/>
                          <a:latin typeface="MS Sans Serif"/>
                        </a:rPr>
                        <a:t>1534</a:t>
                      </a:r>
                      <a:endParaRPr lang="de-DE" sz="800" b="0" i="0" u="none" strike="noStrike">
                        <a:effectLst/>
                        <a:latin typeface="MS Sans Serif"/>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577">
                <a:tc>
                  <a:txBody>
                    <a:bodyPr/>
                    <a:lstStyle/>
                    <a:p>
                      <a:pPr algn="ctr" fontAlgn="ctr"/>
                      <a:r>
                        <a:rPr lang="de-DE" sz="800" b="0" i="0" u="none" strike="noStrike">
                          <a:effectLst/>
                          <a:latin typeface="MS Sans Serif"/>
                        </a:rPr>
                        <a:t>2023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800" b="0" i="0" u="none" strike="noStrike">
                          <a:effectLst/>
                          <a:latin typeface="MS Sans Serif"/>
                        </a:rPr>
                        <a:t>1.867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89,1%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1.748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1204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1938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smtClean="0">
                          <a:effectLst/>
                          <a:latin typeface="MS Sans Serif"/>
                        </a:rPr>
                        <a:t>1551</a:t>
                      </a:r>
                      <a:endParaRPr lang="de-DE" sz="800" b="0" i="0" u="none" strike="noStrike">
                        <a:effectLst/>
                        <a:latin typeface="MS Sans Serif"/>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577">
                <a:tc>
                  <a:txBody>
                    <a:bodyPr/>
                    <a:lstStyle/>
                    <a:p>
                      <a:pPr algn="ctr" fontAlgn="ctr"/>
                      <a:r>
                        <a:rPr lang="de-DE" sz="800" b="0" i="0" u="none" strike="noStrike">
                          <a:effectLst/>
                          <a:latin typeface="MS Sans Serif"/>
                        </a:rPr>
                        <a:t>2024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800" b="0" i="0" u="none" strike="noStrike">
                          <a:effectLst/>
                          <a:latin typeface="MS Sans Serif"/>
                        </a:rPr>
                        <a:t>1.837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87,7%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1.733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1194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1924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800" b="0" i="0" u="none" strike="noStrike" smtClean="0">
                          <a:effectLst/>
                          <a:latin typeface="MS Sans Serif"/>
                        </a:rPr>
                        <a:t>1539</a:t>
                      </a:r>
                      <a:endParaRPr lang="de-DE" sz="800" b="0" i="0" u="none" strike="noStrike">
                        <a:effectLst/>
                        <a:latin typeface="MS Sans Serif"/>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577">
                <a:tc>
                  <a:txBody>
                    <a:bodyPr/>
                    <a:lstStyle/>
                    <a:p>
                      <a:pPr algn="ctr" fontAlgn="ctr"/>
                      <a:r>
                        <a:rPr lang="de-DE" sz="800" b="0" i="0" u="none" strike="noStrike">
                          <a:effectLst/>
                          <a:latin typeface="MS Sans Serif"/>
                        </a:rPr>
                        <a:t>2025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de-DE" sz="800" b="0" i="0" u="none" strike="noStrike">
                          <a:effectLst/>
                          <a:latin typeface="MS Sans Serif"/>
                        </a:rPr>
                        <a:t>1.808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de-DE" sz="800" b="0" i="0" u="none" strike="noStrike">
                          <a:effectLst/>
                          <a:latin typeface="MS Sans Serif"/>
                        </a:rPr>
                        <a:t>86,3%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de-DE" sz="800" b="0" i="0" u="none" strike="noStrike">
                          <a:effectLst/>
                          <a:latin typeface="MS Sans Serif"/>
                        </a:rPr>
                        <a:t>1.729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de-DE" sz="800" b="0" i="0" u="none" strike="noStrike">
                          <a:effectLst/>
                          <a:latin typeface="MS Sans Serif"/>
                        </a:rPr>
                        <a:t>1191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de-DE" sz="800" b="0" i="0" u="none" strike="noStrike">
                          <a:effectLst/>
                          <a:latin typeface="MS Sans Serif"/>
                        </a:rPr>
                        <a:t>1897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de-DE" sz="800" b="0" i="0" u="none" strike="noStrike" smtClean="0">
                          <a:effectLst/>
                          <a:latin typeface="MS Sans Serif"/>
                        </a:rPr>
                        <a:t>1518</a:t>
                      </a:r>
                      <a:endParaRPr lang="de-DE" sz="800" b="0" i="0" u="none" strike="noStrike">
                        <a:effectLst/>
                        <a:latin typeface="MS Sans Serif"/>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53577">
                <a:tc>
                  <a:txBody>
                    <a:bodyPr/>
                    <a:lstStyle/>
                    <a:p>
                      <a:pPr algn="ctr" fontAlgn="ctr"/>
                      <a:r>
                        <a:rPr lang="de-DE" sz="800" b="0" i="0" u="none" strike="noStrike">
                          <a:effectLst/>
                          <a:latin typeface="MS Sans Serif"/>
                        </a:rPr>
                        <a:t>2026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800" b="0" i="0" u="none" strike="noStrike">
                          <a:effectLst/>
                          <a:latin typeface="MS Sans Serif"/>
                        </a:rPr>
                        <a:t>1.778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84,9%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1.628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1119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1986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smtClean="0">
                          <a:effectLst/>
                          <a:latin typeface="MS Sans Serif"/>
                        </a:rPr>
                        <a:t>1589</a:t>
                      </a:r>
                      <a:endParaRPr lang="de-DE" sz="800" b="0" i="0" u="none" strike="noStrike">
                        <a:effectLst/>
                        <a:latin typeface="MS Sans Serif"/>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577">
                <a:tc>
                  <a:txBody>
                    <a:bodyPr/>
                    <a:lstStyle/>
                    <a:p>
                      <a:pPr algn="ctr" fontAlgn="ctr"/>
                      <a:r>
                        <a:rPr lang="de-DE" sz="800" b="0" i="0" u="none" strike="noStrike">
                          <a:effectLst/>
                          <a:latin typeface="MS Sans Serif"/>
                        </a:rPr>
                        <a:t>2027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800" b="0" i="0" u="none" strike="noStrike">
                          <a:effectLst/>
                          <a:latin typeface="MS Sans Serif"/>
                        </a:rPr>
                        <a:t>1.749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83,5%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1.539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1056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2070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smtClean="0">
                          <a:effectLst/>
                          <a:latin typeface="MS Sans Serif"/>
                        </a:rPr>
                        <a:t>1656</a:t>
                      </a:r>
                      <a:endParaRPr lang="de-DE" sz="800" b="0" i="0" u="none" strike="noStrike">
                        <a:effectLst/>
                        <a:latin typeface="MS Sans Serif"/>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577">
                <a:tc>
                  <a:txBody>
                    <a:bodyPr/>
                    <a:lstStyle/>
                    <a:p>
                      <a:pPr algn="ctr" fontAlgn="ctr"/>
                      <a:r>
                        <a:rPr lang="de-DE" sz="800" b="0" i="0" u="none" strike="noStrike">
                          <a:effectLst/>
                          <a:latin typeface="MS Sans Serif"/>
                        </a:rPr>
                        <a:t>2028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800" b="0" i="0" u="none" strike="noStrike">
                          <a:effectLst/>
                          <a:latin typeface="MS Sans Serif"/>
                        </a:rPr>
                        <a:t>1.720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82,1%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1.440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989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2201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smtClean="0">
                          <a:effectLst/>
                          <a:latin typeface="MS Sans Serif"/>
                        </a:rPr>
                        <a:t>1739</a:t>
                      </a:r>
                      <a:endParaRPr lang="de-DE" sz="800" b="0" i="0" u="none" strike="noStrike">
                        <a:effectLst/>
                        <a:latin typeface="MS Sans Serif"/>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577">
                <a:tc>
                  <a:txBody>
                    <a:bodyPr/>
                    <a:lstStyle/>
                    <a:p>
                      <a:pPr algn="ctr" fontAlgn="ctr"/>
                      <a:r>
                        <a:rPr lang="de-DE" sz="800" b="0" i="0" u="none" strike="noStrike">
                          <a:effectLst/>
                          <a:latin typeface="MS Sans Serif"/>
                        </a:rPr>
                        <a:t>2029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800" b="0" i="0" u="none" strike="noStrike">
                          <a:effectLst/>
                          <a:latin typeface="MS Sans Serif"/>
                        </a:rPr>
                        <a:t>1.691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80,7%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1.368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941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2305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smtClean="0">
                          <a:effectLst/>
                          <a:latin typeface="MS Sans Serif"/>
                        </a:rPr>
                        <a:t>1796</a:t>
                      </a:r>
                      <a:endParaRPr lang="de-DE" sz="800" b="0" i="0" u="none" strike="noStrike">
                        <a:effectLst/>
                        <a:latin typeface="MS Sans Serif"/>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577">
                <a:tc>
                  <a:txBody>
                    <a:bodyPr/>
                    <a:lstStyle/>
                    <a:p>
                      <a:pPr algn="ctr" fontAlgn="ctr"/>
                      <a:r>
                        <a:rPr lang="de-DE" sz="800" b="0" i="0" u="none" strike="noStrike">
                          <a:effectLst/>
                          <a:latin typeface="MS Sans Serif"/>
                        </a:rPr>
                        <a:t>2030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800" b="0" i="0" u="none" strike="noStrike">
                          <a:effectLst/>
                          <a:latin typeface="MS Sans Serif"/>
                        </a:rPr>
                        <a:t>1.662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79,4%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1.324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914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2351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smtClean="0">
                          <a:effectLst/>
                          <a:latin typeface="MS Sans Serif"/>
                        </a:rPr>
                        <a:t>1817</a:t>
                      </a:r>
                      <a:endParaRPr lang="de-DE" sz="800" b="0" i="0" u="none" strike="noStrike" dirty="0">
                        <a:effectLst/>
                        <a:latin typeface="MS Sans Serif"/>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3577">
                <a:tc>
                  <a:txBody>
                    <a:bodyPr/>
                    <a:lstStyle/>
                    <a:p>
                      <a:pPr algn="ctr" fontAlgn="ctr"/>
                      <a:r>
                        <a:rPr lang="de-DE" sz="800" b="0" i="0" u="none" strike="noStrike">
                          <a:effectLst/>
                          <a:latin typeface="MS Sans Serif"/>
                        </a:rPr>
                        <a:t>2031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800" b="0" i="0" u="none" strike="noStrike">
                          <a:effectLst/>
                          <a:latin typeface="MS Sans Serif"/>
                        </a:rPr>
                        <a:t>1.633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78,0%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1.326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918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2298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smtClean="0">
                          <a:effectLst/>
                          <a:latin typeface="MS Sans Serif"/>
                        </a:rPr>
                        <a:t>1779</a:t>
                      </a:r>
                      <a:endParaRPr lang="de-DE" sz="800" b="0" i="0" u="none" strike="noStrike">
                        <a:effectLst/>
                        <a:latin typeface="MS Sans Serif"/>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577">
                <a:tc>
                  <a:txBody>
                    <a:bodyPr/>
                    <a:lstStyle/>
                    <a:p>
                      <a:pPr algn="ctr" fontAlgn="ctr"/>
                      <a:r>
                        <a:rPr lang="de-DE" sz="800" b="0" i="0" u="none" strike="noStrike">
                          <a:effectLst/>
                          <a:latin typeface="MS Sans Serif"/>
                        </a:rPr>
                        <a:t>2032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800" b="0" i="0" u="none" strike="noStrike">
                          <a:effectLst/>
                          <a:latin typeface="MS Sans Serif"/>
                        </a:rPr>
                        <a:t>1.605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76,6%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1.322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915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2268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smtClean="0">
                          <a:effectLst/>
                          <a:latin typeface="MS Sans Serif"/>
                        </a:rPr>
                        <a:t>1754</a:t>
                      </a:r>
                      <a:endParaRPr lang="de-DE" sz="800" b="0" i="0" u="none" strike="noStrike" dirty="0">
                        <a:effectLst/>
                        <a:latin typeface="MS Sans Serif"/>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53577">
                <a:tc>
                  <a:txBody>
                    <a:bodyPr/>
                    <a:lstStyle/>
                    <a:p>
                      <a:pPr algn="ctr" fontAlgn="ctr"/>
                      <a:r>
                        <a:rPr lang="de-DE" sz="800" b="0" i="0" u="none" strike="noStrike">
                          <a:effectLst/>
                          <a:latin typeface="MS Sans Serif"/>
                        </a:rPr>
                        <a:t>2033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800" b="0" i="0" u="none" strike="noStrike">
                          <a:effectLst/>
                          <a:latin typeface="MS Sans Serif"/>
                        </a:rPr>
                        <a:t>1.576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75,3%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1.306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904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2264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smtClean="0">
                          <a:effectLst/>
                          <a:latin typeface="MS Sans Serif"/>
                        </a:rPr>
                        <a:t>1744</a:t>
                      </a:r>
                      <a:endParaRPr lang="de-DE" sz="800" b="0" i="0" u="none" strike="noStrike">
                        <a:effectLst/>
                        <a:latin typeface="MS Sans Serif"/>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577">
                <a:tc>
                  <a:txBody>
                    <a:bodyPr/>
                    <a:lstStyle/>
                    <a:p>
                      <a:pPr algn="ctr" fontAlgn="ctr"/>
                      <a:r>
                        <a:rPr lang="de-DE" sz="800" b="0" i="0" u="none" strike="noStrike">
                          <a:effectLst/>
                          <a:latin typeface="MS Sans Serif"/>
                        </a:rPr>
                        <a:t>2034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800" b="0" i="0" u="none" strike="noStrike">
                          <a:effectLst/>
                          <a:latin typeface="MS Sans Serif"/>
                        </a:rPr>
                        <a:t>1.549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74,0%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1.296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897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2247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800" b="0" i="0" u="none" strike="noStrike" smtClean="0">
                          <a:effectLst/>
                          <a:latin typeface="MS Sans Serif"/>
                        </a:rPr>
                        <a:t>1727</a:t>
                      </a:r>
                      <a:endParaRPr lang="de-DE" sz="800" b="0" i="0" u="none" strike="noStrike">
                        <a:effectLst/>
                        <a:latin typeface="MS Sans Serif"/>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577">
                <a:tc>
                  <a:txBody>
                    <a:bodyPr/>
                    <a:lstStyle/>
                    <a:p>
                      <a:pPr algn="ctr" fontAlgn="ctr"/>
                      <a:r>
                        <a:rPr lang="de-DE" sz="800" b="0" i="0" u="none" strike="noStrike">
                          <a:effectLst/>
                          <a:latin typeface="MS Sans Serif"/>
                        </a:rPr>
                        <a:t>2035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de-DE" sz="800" b="0" i="0" u="none" strike="noStrike">
                          <a:effectLst/>
                          <a:latin typeface="MS Sans Serif"/>
                        </a:rPr>
                        <a:t>1.521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de-DE" sz="800" b="0" i="0" u="none" strike="noStrike">
                          <a:effectLst/>
                          <a:latin typeface="MS Sans Serif"/>
                        </a:rPr>
                        <a:t>72,6%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de-DE" sz="800" b="0" i="0" u="none" strike="noStrike">
                          <a:effectLst/>
                          <a:latin typeface="MS Sans Serif"/>
                        </a:rPr>
                        <a:t>1.290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de-DE" sz="800" b="0" i="0" u="none" strike="noStrike">
                          <a:effectLst/>
                          <a:latin typeface="MS Sans Serif"/>
                        </a:rPr>
                        <a:t>892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de-DE" sz="800" b="0" i="0" u="none" strike="noStrike">
                          <a:effectLst/>
                          <a:latin typeface="MS Sans Serif"/>
                        </a:rPr>
                        <a:t>2223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de-DE" sz="800" b="0" i="0" u="none" strike="noStrike" smtClean="0">
                          <a:effectLst/>
                          <a:latin typeface="MS Sans Serif"/>
                        </a:rPr>
                        <a:t>1706</a:t>
                      </a:r>
                      <a:endParaRPr lang="de-DE" sz="800" b="0" i="0" u="none" strike="noStrike">
                        <a:effectLst/>
                        <a:latin typeface="MS Sans Serif"/>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53577">
                <a:tc>
                  <a:txBody>
                    <a:bodyPr/>
                    <a:lstStyle/>
                    <a:p>
                      <a:pPr algn="ctr" fontAlgn="ctr"/>
                      <a:r>
                        <a:rPr lang="de-DE" sz="800" b="0" i="0" u="none" strike="noStrike">
                          <a:effectLst/>
                          <a:latin typeface="MS Sans Serif"/>
                        </a:rPr>
                        <a:t>2036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1.494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71,4%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1.280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885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2206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smtClean="0">
                          <a:effectLst/>
                          <a:latin typeface="MS Sans Serif"/>
                        </a:rPr>
                        <a:t>1689</a:t>
                      </a:r>
                      <a:endParaRPr lang="de-DE" sz="800" b="0" i="0" u="none" strike="noStrike">
                        <a:effectLst/>
                        <a:latin typeface="MS Sans Serif"/>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577">
                <a:tc>
                  <a:txBody>
                    <a:bodyPr/>
                    <a:lstStyle/>
                    <a:p>
                      <a:pPr algn="ctr" fontAlgn="ctr"/>
                      <a:r>
                        <a:rPr lang="de-DE" sz="800" b="0" i="0" u="none" strike="noStrike">
                          <a:effectLst/>
                          <a:latin typeface="MS Sans Serif"/>
                        </a:rPr>
                        <a:t>2037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1.468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70,1%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1.271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879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2187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smtClean="0">
                          <a:effectLst/>
                          <a:latin typeface="MS Sans Serif"/>
                        </a:rPr>
                        <a:t>1670</a:t>
                      </a:r>
                      <a:endParaRPr lang="de-DE" sz="800" b="0" i="0" u="none" strike="noStrike">
                        <a:effectLst/>
                        <a:latin typeface="MS Sans Serif"/>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577">
                <a:tc>
                  <a:txBody>
                    <a:bodyPr/>
                    <a:lstStyle/>
                    <a:p>
                      <a:pPr algn="ctr" fontAlgn="ctr"/>
                      <a:r>
                        <a:rPr lang="de-DE" sz="800" b="0" i="0" u="none" strike="noStrike">
                          <a:effectLst/>
                          <a:latin typeface="MS Sans Serif"/>
                        </a:rPr>
                        <a:t>2038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800" b="0" i="0" u="none" strike="noStrike">
                          <a:effectLst/>
                          <a:latin typeface="MS Sans Serif"/>
                        </a:rPr>
                        <a:t>1.441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68,8%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1.254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867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2187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smtClean="0">
                          <a:effectLst/>
                          <a:latin typeface="MS Sans Serif"/>
                        </a:rPr>
                        <a:t>1663</a:t>
                      </a:r>
                      <a:endParaRPr lang="de-DE" sz="800" b="0" i="0" u="none" strike="noStrike">
                        <a:effectLst/>
                        <a:latin typeface="MS Sans Serif"/>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577">
                <a:tc>
                  <a:txBody>
                    <a:bodyPr/>
                    <a:lstStyle/>
                    <a:p>
                      <a:pPr algn="ctr" fontAlgn="ctr"/>
                      <a:r>
                        <a:rPr lang="de-DE" sz="800" b="0" i="0" u="none" strike="noStrike">
                          <a:effectLst/>
                          <a:latin typeface="MS Sans Serif"/>
                        </a:rPr>
                        <a:t>2039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1.415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67,6%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1.247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861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2164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smtClean="0">
                          <a:effectLst/>
                          <a:latin typeface="MS Sans Serif"/>
                        </a:rPr>
                        <a:t>1643</a:t>
                      </a:r>
                      <a:endParaRPr lang="de-DE" sz="800" b="0" i="0" u="none" strike="noStrike">
                        <a:effectLst/>
                        <a:latin typeface="MS Sans Serif"/>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577">
                <a:tc>
                  <a:txBody>
                    <a:bodyPr/>
                    <a:lstStyle/>
                    <a:p>
                      <a:pPr algn="ctr" fontAlgn="ctr"/>
                      <a:r>
                        <a:rPr lang="de-DE" sz="800" b="0" i="0" u="none" strike="noStrike">
                          <a:effectLst/>
                          <a:latin typeface="MS Sans Serif"/>
                        </a:rPr>
                        <a:t>2040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800" b="0" i="0" u="none" strike="noStrike">
                          <a:effectLst/>
                          <a:latin typeface="MS Sans Serif"/>
                        </a:rPr>
                        <a:t>1.389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66,3%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1.241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857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2138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smtClean="0">
                          <a:effectLst/>
                          <a:latin typeface="MS Sans Serif"/>
                        </a:rPr>
                        <a:t>1620</a:t>
                      </a:r>
                      <a:endParaRPr lang="de-DE" sz="800" b="0" i="0" u="none" strike="noStrike">
                        <a:effectLst/>
                        <a:latin typeface="MS Sans Serif"/>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577">
                <a:tc>
                  <a:txBody>
                    <a:bodyPr/>
                    <a:lstStyle/>
                    <a:p>
                      <a:pPr algn="ctr" fontAlgn="ctr"/>
                      <a:r>
                        <a:rPr lang="de-DE" sz="800" b="0" i="0" u="none" strike="noStrike">
                          <a:effectLst/>
                          <a:latin typeface="MS Sans Serif"/>
                        </a:rPr>
                        <a:t>2041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800" b="0" i="0" u="none" strike="noStrike">
                          <a:effectLst/>
                          <a:latin typeface="MS Sans Serif"/>
                        </a:rPr>
                        <a:t>1.362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65,1%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1.248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862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2082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smtClean="0">
                          <a:effectLst/>
                          <a:latin typeface="MS Sans Serif"/>
                        </a:rPr>
                        <a:t>1581</a:t>
                      </a:r>
                      <a:endParaRPr lang="de-DE" sz="800" b="0" i="0" u="none" strike="noStrike">
                        <a:effectLst/>
                        <a:latin typeface="MS Sans Serif"/>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577">
                <a:tc>
                  <a:txBody>
                    <a:bodyPr/>
                    <a:lstStyle/>
                    <a:p>
                      <a:pPr algn="ctr" fontAlgn="ctr"/>
                      <a:r>
                        <a:rPr lang="de-DE" sz="800" b="0" i="0" u="none" strike="noStrike">
                          <a:effectLst/>
                          <a:latin typeface="MS Sans Serif"/>
                        </a:rPr>
                        <a:t>2042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800" b="0" i="0" u="none" strike="noStrike">
                          <a:effectLst/>
                          <a:latin typeface="MS Sans Serif"/>
                        </a:rPr>
                        <a:t>1.336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63,8%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effectLst/>
                          <a:latin typeface="MS Sans Serif"/>
                        </a:rPr>
                        <a:t>1.249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dirty="0">
                          <a:effectLst/>
                          <a:latin typeface="MS Sans Serif"/>
                        </a:rPr>
                        <a:t>863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dirty="0">
                          <a:effectLst/>
                          <a:latin typeface="MS Sans Serif"/>
                        </a:rPr>
                        <a:t>2039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dirty="0" smtClean="0">
                          <a:effectLst/>
                          <a:latin typeface="MS Sans Serif"/>
                        </a:rPr>
                        <a:t>1548</a:t>
                      </a:r>
                      <a:endParaRPr lang="de-DE" sz="800" b="0" i="0" u="none" strike="noStrike" dirty="0">
                        <a:effectLst/>
                        <a:latin typeface="MS Sans Serif"/>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6632"/>
            <a:ext cx="67183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81766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1"/>
          <p:cNvSpPr>
            <a:spLocks noGrp="1"/>
          </p:cNvSpPr>
          <p:nvPr>
            <p:ph type="ftr" sz="quarter" idx="10"/>
          </p:nvPr>
        </p:nvSpPr>
        <p:spPr/>
        <p:txBody>
          <a:bodyPr/>
          <a:lstStyle/>
          <a:p>
            <a:r>
              <a:rPr lang="de-DE" dirty="0" smtClean="0"/>
              <a:t>Evangelischer Oberkirchenrat Stuttgart, Oberkirchenrat Wolfgang Traub</a:t>
            </a:r>
            <a:endParaRPr lang="de-DE" dirty="0"/>
          </a:p>
        </p:txBody>
      </p:sp>
      <p:sp>
        <p:nvSpPr>
          <p:cNvPr id="9" name="Datumsplatzhalter 2"/>
          <p:cNvSpPr>
            <a:spLocks noGrp="1"/>
          </p:cNvSpPr>
          <p:nvPr>
            <p:ph type="dt" sz="half" idx="11"/>
          </p:nvPr>
        </p:nvSpPr>
        <p:spPr/>
        <p:txBody>
          <a:bodyPr/>
          <a:lstStyle/>
          <a:p>
            <a:r>
              <a:rPr lang="de-DE" dirty="0" smtClean="0"/>
              <a:t>13. </a:t>
            </a:r>
            <a:r>
              <a:rPr lang="de-DE" dirty="0"/>
              <a:t>Oktober 2016 </a:t>
            </a:r>
          </a:p>
        </p:txBody>
      </p:sp>
      <p:sp>
        <p:nvSpPr>
          <p:cNvPr id="10" name="Foliennummernplatzhalter 3"/>
          <p:cNvSpPr>
            <a:spLocks noGrp="1"/>
          </p:cNvSpPr>
          <p:nvPr>
            <p:ph type="sldNum" sz="quarter" idx="12"/>
          </p:nvPr>
        </p:nvSpPr>
        <p:spPr/>
        <p:txBody>
          <a:bodyPr/>
          <a:lstStyle/>
          <a:p>
            <a:r>
              <a:rPr lang="de-DE"/>
              <a:t>Seite </a:t>
            </a:r>
            <a:fld id="{DE0970A7-158A-4038-A66D-18B146E01784}" type="slidenum">
              <a:rPr lang="de-DE"/>
              <a:pPr/>
              <a:t>9</a:t>
            </a:fld>
            <a:endParaRPr lang="de-DE"/>
          </a:p>
        </p:txBody>
      </p:sp>
      <p:sp>
        <p:nvSpPr>
          <p:cNvPr id="233476" name="Rectangle 4"/>
          <p:cNvSpPr>
            <a:spLocks noChangeArrowheads="1"/>
          </p:cNvSpPr>
          <p:nvPr/>
        </p:nvSpPr>
        <p:spPr bwMode="auto">
          <a:xfrm>
            <a:off x="250825" y="1341438"/>
            <a:ext cx="864235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lnSpc>
                <a:spcPct val="80000"/>
              </a:lnSpc>
              <a:spcBef>
                <a:spcPct val="20000"/>
              </a:spcBef>
            </a:pPr>
            <a:endParaRPr lang="de-DE" sz="2400" b="1"/>
          </a:p>
        </p:txBody>
      </p:sp>
      <p:sp>
        <p:nvSpPr>
          <p:cNvPr id="233477" name="Rectangle 5"/>
          <p:cNvSpPr>
            <a:spLocks noChangeArrowheads="1"/>
          </p:cNvSpPr>
          <p:nvPr/>
        </p:nvSpPr>
        <p:spPr bwMode="auto">
          <a:xfrm>
            <a:off x="323850" y="1484313"/>
            <a:ext cx="8642350" cy="187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lnSpc>
                <a:spcPct val="80000"/>
              </a:lnSpc>
              <a:spcBef>
                <a:spcPct val="20000"/>
              </a:spcBef>
            </a:pPr>
            <a:endParaRPr lang="de-DE" sz="2400" b="1"/>
          </a:p>
        </p:txBody>
      </p:sp>
      <p:sp>
        <p:nvSpPr>
          <p:cNvPr id="233478" name="Rectangle 6"/>
          <p:cNvSpPr>
            <a:spLocks noChangeArrowheads="1"/>
          </p:cNvSpPr>
          <p:nvPr/>
        </p:nvSpPr>
        <p:spPr bwMode="auto">
          <a:xfrm>
            <a:off x="323850" y="1628775"/>
            <a:ext cx="8426450"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a:spcBef>
                <a:spcPct val="30000"/>
              </a:spcBef>
            </a:pPr>
            <a:endParaRPr lang="de-DE" sz="2000" b="1"/>
          </a:p>
          <a:p>
            <a:pPr algn="r">
              <a:spcBef>
                <a:spcPct val="30000"/>
              </a:spcBef>
            </a:pPr>
            <a:endParaRPr lang="de-DE" sz="2000" b="1"/>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6632"/>
            <a:ext cx="67183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086" y="1196752"/>
            <a:ext cx="8181975"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434156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Präsentation_Landeskirche">
  <a:themeElements>
    <a:clrScheme name="2009-02-23 Dekanevonvent Strategische Planung - Folienvortrag Rupp - Endfassu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09-02-23 Dekanevonvent Strategische Planung - Folienvortrag Rupp - Endfassung">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09-02-23 Dekanevonvent Strategische Planung - Folienvortrag Rupp - Endfassu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9-02-23 Dekanevonvent Strategische Planung - Folienvortrag Rupp - Endfassu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9-02-23 Dekanevonvent Strategische Planung - Folienvortrag Rupp - Endfassu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9-02-23 Dekanevonvent Strategische Planung - Folienvortrag Rupp - Endfassu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9-02-23 Dekanevonvent Strategische Planung - Folienvortrag Rupp - Endfassu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9-02-23 Dekanevonvent Strategische Planung - Folienvortrag Rupp - Endfassu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9-02-23 Dekanevonvent Strategische Planung - Folienvortrag Rupp - Endfassu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9-02-23 Dekanevonvent Strategische Planung - Folienvortrag Rupp - Endfassu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9-02-23 Dekanevonvent Strategische Planung - Folienvortrag Rupp - Endfassu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9-02-23 Dekanevonvent Strategische Planung - Folienvortrag Rupp - Endfassu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9-02-23 Dekanevonvent Strategische Planung - Folienvortrag Rupp - Endfassu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9-02-23 Dekanevonvent Strategische Planung - Folienvortrag Rupp - Endfassu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austuf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Präsentation_Landeskirche</Template>
  <TotalTime>0</TotalTime>
  <Words>3500</Words>
  <Application>Microsoft Macintosh PowerPoint</Application>
  <PresentationFormat>Bildschirmpräsentation (4:3)</PresentationFormat>
  <Paragraphs>978</Paragraphs>
  <Slides>32</Slides>
  <Notes>32</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32</vt:i4>
      </vt:variant>
    </vt:vector>
  </HeadingPairs>
  <TitlesOfParts>
    <vt:vector size="40" baseType="lpstr">
      <vt:lpstr>Arial Narrow</vt:lpstr>
      <vt:lpstr>Calibri</vt:lpstr>
      <vt:lpstr>Mangal</vt:lpstr>
      <vt:lpstr>MS Sans Serif</vt:lpstr>
      <vt:lpstr>Times New Roman</vt:lpstr>
      <vt:lpstr>Wingdings</vt:lpstr>
      <vt:lpstr>Arial</vt:lpstr>
      <vt:lpstr>Präsentation_Landeskirche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Evang. Oberkirchenrat Stuttgart</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Trüber, Cornelia</dc:creator>
  <cp:lastModifiedBy>Wolfgang Traub</cp:lastModifiedBy>
  <cp:revision>167</cp:revision>
  <cp:lastPrinted>2016-10-15T15:21:31Z</cp:lastPrinted>
  <dcterms:created xsi:type="dcterms:W3CDTF">2013-03-12T08:10:25Z</dcterms:created>
  <dcterms:modified xsi:type="dcterms:W3CDTF">2016-10-15T15:37:12Z</dcterms:modified>
</cp:coreProperties>
</file>