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94" r:id="rId3"/>
    <p:sldId id="258" r:id="rId4"/>
    <p:sldId id="287" r:id="rId5"/>
    <p:sldId id="282" r:id="rId6"/>
    <p:sldId id="266" r:id="rId7"/>
    <p:sldId id="283" r:id="rId8"/>
    <p:sldId id="270" r:id="rId9"/>
    <p:sldId id="299" r:id="rId10"/>
    <p:sldId id="284" r:id="rId11"/>
    <p:sldId id="274" r:id="rId12"/>
    <p:sldId id="295" r:id="rId13"/>
    <p:sldId id="297" r:id="rId14"/>
    <p:sldId id="298" r:id="rId15"/>
    <p:sldId id="285" r:id="rId16"/>
    <p:sldId id="281" r:id="rId17"/>
    <p:sldId id="286" r:id="rId18"/>
    <p:sldId id="280" r:id="rId19"/>
    <p:sldId id="288" r:id="rId20"/>
    <p:sldId id="312" r:id="rId21"/>
    <p:sldId id="304" r:id="rId22"/>
    <p:sldId id="307" r:id="rId23"/>
    <p:sldId id="300" r:id="rId24"/>
    <p:sldId id="301" r:id="rId25"/>
    <p:sldId id="293" r:id="rId26"/>
    <p:sldId id="310"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öll, Paul-Gerhard" initials="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231"/>
    <a:srgbClr val="559815"/>
    <a:srgbClr val="90D23B"/>
    <a:srgbClr val="3C906A"/>
    <a:srgbClr val="316200"/>
    <a:srgbClr val="0B6559"/>
    <a:srgbClr val="D2D4D8"/>
    <a:srgbClr val="42C5B6"/>
    <a:srgbClr val="1871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19"/>
    <p:restoredTop sz="58473"/>
  </p:normalViewPr>
  <p:slideViewPr>
    <p:cSldViewPr snapToGrid="0" snapToObjects="1">
      <p:cViewPr>
        <p:scale>
          <a:sx n="58" d="100"/>
          <a:sy n="58" d="100"/>
        </p:scale>
        <p:origin x="-139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786C6-2857-4848-A9DB-DC83B8FD01EB}" type="datetimeFigureOut">
              <a:rPr lang="de-DE" smtClean="0"/>
              <a:t>31.01.2017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C88B-4CC1-384F-A4B6-B75F84F49C0C}" type="slidenum">
              <a:rPr lang="de-DE" smtClean="0"/>
              <a:t>‹Nr.›</a:t>
            </a:fld>
            <a:endParaRPr lang="de-DE"/>
          </a:p>
        </p:txBody>
      </p:sp>
    </p:spTree>
    <p:extLst>
      <p:ext uri="{BB962C8B-B14F-4D97-AF65-F5344CB8AC3E}">
        <p14:creationId xmlns:p14="http://schemas.microsoft.com/office/powerpoint/2010/main" val="123047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9A5C88B-4CC1-384F-A4B6-B75F84F49C0C}" type="slidenum">
              <a:rPr lang="de-DE" smtClean="0"/>
              <a:t>1</a:t>
            </a:fld>
            <a:endParaRPr lang="de-DE"/>
          </a:p>
        </p:txBody>
      </p:sp>
    </p:spTree>
    <p:extLst>
      <p:ext uri="{BB962C8B-B14F-4D97-AF65-F5344CB8AC3E}">
        <p14:creationId xmlns:p14="http://schemas.microsoft.com/office/powerpoint/2010/main" val="67610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Wie gehen wir dabei vor?</a:t>
            </a:r>
            <a:r>
              <a:rPr lang="de-DE"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Eine gerechte und differenzierte Verteilung der Gemeindepfarrstellen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auf die einzelnen Kirchenbezirke ist uns wichtig. </a:t>
            </a:r>
            <a:endParaRPr lang="de-DE" b="1"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39A5C88B-4CC1-384F-A4B6-B75F84F49C0C}" type="slidenum">
              <a:rPr lang="de-DE" smtClean="0"/>
              <a:t>10</a:t>
            </a:fld>
            <a:endParaRPr lang="de-DE"/>
          </a:p>
        </p:txBody>
      </p:sp>
    </p:spTree>
    <p:extLst>
      <p:ext uri="{BB962C8B-B14F-4D97-AF65-F5344CB8AC3E}">
        <p14:creationId xmlns:p14="http://schemas.microsoft.com/office/powerpoint/2010/main" val="128487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Deshalb </a:t>
            </a:r>
            <a:r>
              <a:rPr lang="de-DE" sz="1200" kern="1200" dirty="0" err="1" smtClean="0">
                <a:solidFill>
                  <a:schemeClr val="tx1"/>
                </a:solidFill>
                <a:effectLst/>
                <a:latin typeface="+mn-lt"/>
                <a:ea typeface="+mn-ea"/>
                <a:cs typeface="+mn-cs"/>
              </a:rPr>
              <a:t>berücksichtigen</a:t>
            </a:r>
            <a:r>
              <a:rPr lang="de-DE" sz="1200" kern="1200" dirty="0" smtClean="0">
                <a:solidFill>
                  <a:schemeClr val="tx1"/>
                </a:solidFill>
                <a:effectLst/>
                <a:latin typeface="+mn-lt"/>
                <a:ea typeface="+mn-ea"/>
                <a:cs typeface="+mn-cs"/>
              </a:rPr>
              <a:t> wir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bei der Berechnung der Zielzahlen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für die einzelnen Kirchenbezirke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die </a:t>
            </a:r>
            <a:r>
              <a:rPr lang="de-DE" sz="1200" kern="1200" dirty="0" err="1" smtClean="0">
                <a:solidFill>
                  <a:schemeClr val="tx1"/>
                </a:solidFill>
                <a:effectLst/>
                <a:latin typeface="+mn-lt"/>
                <a:ea typeface="+mn-ea"/>
                <a:cs typeface="+mn-cs"/>
              </a:rPr>
              <a:t>örtlichen</a:t>
            </a:r>
            <a:r>
              <a:rPr lang="de-DE" sz="1200" kern="1200" dirty="0" smtClean="0">
                <a:solidFill>
                  <a:schemeClr val="tx1"/>
                </a:solidFill>
                <a:effectLst/>
                <a:latin typeface="+mn-lt"/>
                <a:ea typeface="+mn-ea"/>
                <a:cs typeface="+mn-cs"/>
              </a:rPr>
              <a:t> und regionalen Strukturen. </a:t>
            </a:r>
            <a:endParaRPr lang="de-DE"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Der Ermittlung des Bezirklichen Zielstellenplans liegen zehn Merkmale zugrunde: </a:t>
            </a:r>
            <a:endParaRPr lang="de-DE" dirty="0" smtClean="0"/>
          </a:p>
          <a:p>
            <a:endParaRPr lang="de-DE" dirty="0" smtClean="0"/>
          </a:p>
          <a:p>
            <a:endParaRPr lang="de-DE" dirty="0" smtClean="0"/>
          </a:p>
        </p:txBody>
      </p:sp>
      <p:sp>
        <p:nvSpPr>
          <p:cNvPr id="4" name="Foliennummernplatzhalter 3"/>
          <p:cNvSpPr>
            <a:spLocks noGrp="1"/>
          </p:cNvSpPr>
          <p:nvPr>
            <p:ph type="sldNum" sz="quarter" idx="10"/>
          </p:nvPr>
        </p:nvSpPr>
        <p:spPr/>
        <p:txBody>
          <a:bodyPr/>
          <a:lstStyle/>
          <a:p>
            <a:fld id="{39A5C88B-4CC1-384F-A4B6-B75F84F49C0C}" type="slidenum">
              <a:rPr lang="de-DE" smtClean="0"/>
              <a:t>11</a:t>
            </a:fld>
            <a:endParaRPr lang="de-DE"/>
          </a:p>
        </p:txBody>
      </p:sp>
    </p:spTree>
    <p:extLst>
      <p:ext uri="{BB962C8B-B14F-4D97-AF65-F5344CB8AC3E}">
        <p14:creationId xmlns:p14="http://schemas.microsoft.com/office/powerpoint/2010/main" val="154735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1. Sockel: für Grundaufwand Kirchenbezirk</a:t>
            </a:r>
          </a:p>
          <a:p>
            <a:r>
              <a:rPr lang="de-DE" sz="1200" kern="1200" dirty="0" smtClean="0">
                <a:solidFill>
                  <a:schemeClr val="tx1"/>
                </a:solidFill>
                <a:effectLst/>
                <a:latin typeface="+mn-lt"/>
                <a:ea typeface="+mn-ea"/>
                <a:cs typeface="+mn-cs"/>
              </a:rPr>
              <a:t>Jedem Kirchenbezirk wird für dessen Grundaufwand eine Pfarrstelle zugewiesen. Dabei ist insbesondere an </a:t>
            </a:r>
            <a:r>
              <a:rPr lang="de-DE" sz="1200" kern="1200" dirty="0" err="1" smtClean="0">
                <a:solidFill>
                  <a:schemeClr val="tx1"/>
                </a:solidFill>
                <a:effectLst/>
                <a:latin typeface="+mn-lt"/>
                <a:ea typeface="+mn-ea"/>
                <a:cs typeface="+mn-cs"/>
              </a:rPr>
              <a:t>dekanatamtliche</a:t>
            </a:r>
            <a:r>
              <a:rPr lang="de-DE" sz="1200" kern="1200" dirty="0" smtClean="0">
                <a:solidFill>
                  <a:schemeClr val="tx1"/>
                </a:solidFill>
                <a:effectLst/>
                <a:latin typeface="+mn-lt"/>
                <a:ea typeface="+mn-ea"/>
                <a:cs typeface="+mn-cs"/>
              </a:rPr>
              <a:t>, auf den Kirchenbezirk bezogene Aufgaben und an Bezirksaufträge der Pfarrerinnen und Pfarrer zu denken.</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2. Zahl der Gemeindeglieder: für Seelsorge, Kasualien und gemeindliches Leben</a:t>
            </a:r>
          </a:p>
          <a:p>
            <a:r>
              <a:rPr lang="de-DE" sz="1200" kern="1200" dirty="0" smtClean="0">
                <a:solidFill>
                  <a:schemeClr val="tx1"/>
                </a:solidFill>
                <a:effectLst/>
                <a:latin typeface="+mn-lt"/>
                <a:ea typeface="+mn-ea"/>
                <a:cs typeface="+mn-cs"/>
              </a:rPr>
              <a:t>Dieses Merkmal berücksichtigt den </a:t>
            </a:r>
            <a:r>
              <a:rPr lang="de-DE" sz="1200" kern="1200" dirty="0" err="1" smtClean="0">
                <a:solidFill>
                  <a:schemeClr val="tx1"/>
                </a:solidFill>
                <a:effectLst/>
                <a:latin typeface="+mn-lt"/>
                <a:ea typeface="+mn-ea"/>
                <a:cs typeface="+mn-cs"/>
              </a:rPr>
              <a:t>pfarrdienstlichen</a:t>
            </a:r>
            <a:r>
              <a:rPr lang="de-DE" sz="1200" kern="1200" dirty="0" smtClean="0">
                <a:solidFill>
                  <a:schemeClr val="tx1"/>
                </a:solidFill>
                <a:effectLst/>
                <a:latin typeface="+mn-lt"/>
                <a:ea typeface="+mn-ea"/>
                <a:cs typeface="+mn-cs"/>
              </a:rPr>
              <a:t> Aufwand, der von der Zahl der Gemeindeglieder abhängt. Insbesondere Besuche, Taufen, Konfirmandenarbeit, Trauungen, Beerdigungen, aber auch gemeindegliederabhängige Anteile aus anderen Aufgabenfeldern gehören zu diesem Bereich.</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3. Modifizierte Zahl der Kirchengemeinden: für Verkündigung und Leitung</a:t>
            </a:r>
          </a:p>
          <a:p>
            <a:r>
              <a:rPr lang="de-DE" sz="1200" kern="1200" dirty="0" smtClean="0">
                <a:solidFill>
                  <a:schemeClr val="tx1"/>
                </a:solidFill>
                <a:effectLst/>
                <a:latin typeface="+mn-lt"/>
                <a:ea typeface="+mn-ea"/>
                <a:cs typeface="+mn-cs"/>
              </a:rPr>
              <a:t>Dieses Merkmal berücksichtigt den </a:t>
            </a:r>
            <a:r>
              <a:rPr lang="de-DE" sz="1200" kern="1200" dirty="0" err="1" smtClean="0">
                <a:solidFill>
                  <a:schemeClr val="tx1"/>
                </a:solidFill>
                <a:effectLst/>
                <a:latin typeface="+mn-lt"/>
                <a:ea typeface="+mn-ea"/>
                <a:cs typeface="+mn-cs"/>
              </a:rPr>
              <a:t>pfarrdienstlichen</a:t>
            </a:r>
            <a:r>
              <a:rPr lang="de-DE" sz="1200" kern="1200" dirty="0" smtClean="0">
                <a:solidFill>
                  <a:schemeClr val="tx1"/>
                </a:solidFill>
                <a:effectLst/>
                <a:latin typeface="+mn-lt"/>
                <a:ea typeface="+mn-ea"/>
                <a:cs typeface="+mn-cs"/>
              </a:rPr>
              <a:t> Grundaufwand in der einzelnen Kirchengemeinde. Neben den regelmäßigen Gottesdiensten sind dies Leitungsaufgaben, insbesondere Geschäftsführungsaufgaben, theologische Begleitung von Jugendarbeit, Kindergärten, Erwachsenenbildung und Diakoniestationen. Dabei wird angenommen, dass dieser Grundaufwand in sehr kleinen und in sehr großen Kirchengemeinden gegenüber Kirchengemeinden ”mittlerer” Größe nach unten und nach oben abweicht.</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4. Zusätzliche Predigtstellen: für weiteren Verkündigungsaufwand</a:t>
            </a:r>
          </a:p>
          <a:p>
            <a:r>
              <a:rPr lang="de-DE" sz="1200" kern="1200" dirty="0" smtClean="0">
                <a:solidFill>
                  <a:schemeClr val="tx1"/>
                </a:solidFill>
                <a:effectLst/>
                <a:latin typeface="+mn-lt"/>
                <a:ea typeface="+mn-ea"/>
                <a:cs typeface="+mn-cs"/>
              </a:rPr>
              <a:t>Berücksichtigt wird eine zusätzliche Predigtstelle in einer Kirchengemeinde mit regelmäßigem, mindestens vierzehntäglichem Gottesdienst.</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5. Einwohnerzahl pro Gemarkung: für überdurchschnittliche </a:t>
            </a:r>
            <a:r>
              <a:rPr lang="de-DE" sz="1200" b="1" kern="1200" dirty="0" err="1" smtClean="0">
                <a:solidFill>
                  <a:schemeClr val="tx1"/>
                </a:solidFill>
                <a:effectLst/>
                <a:latin typeface="+mn-lt"/>
                <a:ea typeface="+mn-ea"/>
                <a:cs typeface="+mn-cs"/>
              </a:rPr>
              <a:t>Ländlichkeit</a:t>
            </a:r>
            <a:endParaRPr lang="de-DE"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Dieses Merkmal berücksichtigt den Mehraufwand für den Pfarrdienst in Kirchenbezirken, die überdurchschnittlich ländlich geprägt sind und viele verstreute Siedlungen aufweisen. Als ein Kennzeichen des ländlichen Raums kann die niedrigere Zahl der Menschen, die in einer Siedlung zusammenwohnen, gelten.</a:t>
            </a:r>
          </a:p>
        </p:txBody>
      </p:sp>
      <p:sp>
        <p:nvSpPr>
          <p:cNvPr id="4" name="Foliennummernplatzhalter 3"/>
          <p:cNvSpPr>
            <a:spLocks noGrp="1"/>
          </p:cNvSpPr>
          <p:nvPr>
            <p:ph type="sldNum" sz="quarter" idx="10"/>
          </p:nvPr>
        </p:nvSpPr>
        <p:spPr/>
        <p:txBody>
          <a:bodyPr/>
          <a:lstStyle/>
          <a:p>
            <a:fld id="{39A5C88B-4CC1-384F-A4B6-B75F84F49C0C}" type="slidenum">
              <a:rPr lang="de-DE" smtClean="0"/>
              <a:t>12</a:t>
            </a:fld>
            <a:endParaRPr lang="de-DE"/>
          </a:p>
        </p:txBody>
      </p:sp>
    </p:spTree>
    <p:extLst>
      <p:ext uri="{BB962C8B-B14F-4D97-AF65-F5344CB8AC3E}">
        <p14:creationId xmlns:p14="http://schemas.microsoft.com/office/powerpoint/2010/main" val="22859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6. Verhältnis von evangelischen zu katholischen Christen: für klassische Diaspora</a:t>
            </a:r>
          </a:p>
          <a:p>
            <a:r>
              <a:rPr lang="de-DE" sz="1200" kern="1200" dirty="0" smtClean="0">
                <a:solidFill>
                  <a:schemeClr val="tx1"/>
                </a:solidFill>
                <a:effectLst/>
                <a:latin typeface="+mn-lt"/>
                <a:ea typeface="+mn-ea"/>
                <a:cs typeface="+mn-cs"/>
              </a:rPr>
              <a:t>Dieses Merkmal berücksichtigt den Mehraufwand für den Pfarrdienst in Kirchenbezirken, in denen die evangelische Kirche im Gegenüber zur katholischen Kirche eine klare Minderheit darstellt..</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7. Bevölkerung, die keiner Großkirche angehört: für moderne Diaspora</a:t>
            </a:r>
          </a:p>
          <a:p>
            <a:r>
              <a:rPr lang="de-DE" sz="1200" kern="1200" dirty="0" smtClean="0">
                <a:solidFill>
                  <a:schemeClr val="tx1"/>
                </a:solidFill>
                <a:effectLst/>
                <a:latin typeface="+mn-lt"/>
                <a:ea typeface="+mn-ea"/>
                <a:cs typeface="+mn-cs"/>
              </a:rPr>
              <a:t>Dieses Merkmal berücksichtigt den zusätzlichen missionarischen Aufwand für den Pfarrdienst in Kirchenbezirken, in denen der Anteil der Christen gegenüber den Angehörigen anderer Religionen und gegenüber den Konfessionslosen besonders gering ist.</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8. Religionsunterricht</a:t>
            </a:r>
          </a:p>
          <a:p>
            <a:r>
              <a:rPr lang="de-DE" sz="1200" kern="1200" dirty="0" smtClean="0">
                <a:solidFill>
                  <a:schemeClr val="tx1"/>
                </a:solidFill>
                <a:effectLst/>
                <a:latin typeface="+mn-lt"/>
                <a:ea typeface="+mn-ea"/>
                <a:cs typeface="+mn-cs"/>
              </a:rPr>
              <a:t>Mit diesem Merkmal soll der Umfang des von Pfarrerinnen und Pfarrern eines Kirchenbezirks zu erteilenden Religionsunterrichtes berücksichtigt werden.</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9. Sonderaufträge von Gemeindepfarrstellen</a:t>
            </a:r>
          </a:p>
          <a:p>
            <a:r>
              <a:rPr lang="de-DE" sz="1200" kern="1200" dirty="0" smtClean="0">
                <a:solidFill>
                  <a:schemeClr val="tx1"/>
                </a:solidFill>
                <a:effectLst/>
                <a:latin typeface="+mn-lt"/>
                <a:ea typeface="+mn-ea"/>
                <a:cs typeface="+mn-cs"/>
              </a:rPr>
              <a:t>Wenn in einem Kirchenbezirk keine landeskirchlichen Krankenhauspfarrstellen bestehen und die Seelsorge in vorhandenen Krankenhäusern nicht abgedeckt werden kann, werden hierfür Stellenanteile zugewiesen.</a:t>
            </a:r>
          </a:p>
          <a:p>
            <a:r>
              <a:rPr lang="de-DE" sz="1200" kern="1200" dirty="0" smtClean="0">
                <a:solidFill>
                  <a:schemeClr val="tx1"/>
                </a:solidFill>
                <a:effectLst/>
                <a:latin typeface="+mn-lt"/>
                <a:ea typeface="+mn-ea"/>
                <a:cs typeface="+mn-cs"/>
              </a:rPr>
              <a:t>Entsprechendes gilt im Rehabilitations-Bereich und in der Hochschulseelsorge.</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10. Stellenanteile für überregionale Aufgaben</a:t>
            </a:r>
          </a:p>
          <a:p>
            <a:r>
              <a:rPr lang="de-DE" sz="1200" kern="1200" dirty="0" smtClean="0">
                <a:solidFill>
                  <a:schemeClr val="tx1"/>
                </a:solidFill>
                <a:effectLst/>
                <a:latin typeface="+mn-lt"/>
                <a:ea typeface="+mn-ea"/>
                <a:cs typeface="+mn-cs"/>
              </a:rPr>
              <a:t>In manchen Bereichen hat die Arbeit des Kirchenkreises Stuttgart (Diakonie, Stiftskirche als Zentralkirche der Landeskirche, City- und Jugendarbeit, Medien, Asyl, Hospitalhof) exemplarischen Charakter für die Landeskirche. Deshalb werden dem Kirchenkreis Stuttgart zusätzlich zwei Stellen zur Verfügung gestellt. Den drei weiteren </a:t>
            </a:r>
            <a:r>
              <a:rPr lang="de-DE" sz="1200" kern="1200" dirty="0" err="1" smtClean="0">
                <a:solidFill>
                  <a:schemeClr val="tx1"/>
                </a:solidFill>
                <a:effectLst/>
                <a:latin typeface="+mn-lt"/>
                <a:ea typeface="+mn-ea"/>
                <a:cs typeface="+mn-cs"/>
              </a:rPr>
              <a:t>Prälaturstädten</a:t>
            </a:r>
            <a:r>
              <a:rPr lang="de-DE" sz="1200" kern="1200" dirty="0" smtClean="0">
                <a:solidFill>
                  <a:schemeClr val="tx1"/>
                </a:solidFill>
                <a:effectLst/>
                <a:latin typeface="+mn-lt"/>
                <a:ea typeface="+mn-ea"/>
                <a:cs typeface="+mn-cs"/>
              </a:rPr>
              <a:t> wird für entsprechende überregionale Aufgaben jeweils zusätzlich eine Stelle zur Verfügung gestellt.</a:t>
            </a:r>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13</a:t>
            </a:fld>
            <a:endParaRPr lang="de-DE"/>
          </a:p>
        </p:txBody>
      </p:sp>
    </p:spTree>
    <p:extLst>
      <p:ext uri="{BB962C8B-B14F-4D97-AF65-F5344CB8AC3E}">
        <p14:creationId xmlns:p14="http://schemas.microsoft.com/office/powerpoint/2010/main" val="34341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ein Beispiel für den Kirchenbezirk</a:t>
            </a:r>
            <a:r>
              <a:rPr lang="de-DE" baseline="0" dirty="0" smtClean="0"/>
              <a:t> Aalen</a:t>
            </a:r>
            <a:r>
              <a:rPr lang="de-DE" dirty="0" smtClean="0"/>
              <a:t>, </a:t>
            </a:r>
            <a:br>
              <a:rPr lang="de-DE" dirty="0" smtClean="0"/>
            </a:br>
            <a:r>
              <a:rPr lang="de-DE" dirty="0" smtClean="0"/>
              <a:t>wie sich die 10 Merkmale auf</a:t>
            </a:r>
            <a:r>
              <a:rPr lang="de-DE" baseline="0" dirty="0" smtClean="0"/>
              <a:t> die </a:t>
            </a:r>
            <a:r>
              <a:rPr lang="de-DE" baseline="0" dirty="0" err="1" smtClean="0"/>
              <a:t>Zielzahl</a:t>
            </a:r>
            <a:r>
              <a:rPr lang="de-DE" baseline="0" dirty="0" smtClean="0"/>
              <a:t> des </a:t>
            </a:r>
            <a:r>
              <a:rPr lang="de-DE" baseline="0" dirty="0" err="1" smtClean="0"/>
              <a:t>PfarrPlans</a:t>
            </a:r>
            <a:r>
              <a:rPr lang="de-DE" baseline="0" dirty="0" smtClean="0"/>
              <a:t> auswirken (</a:t>
            </a:r>
            <a:r>
              <a:rPr lang="de-DE" b="1" baseline="0" dirty="0" smtClean="0"/>
              <a:t>Achtung</a:t>
            </a:r>
            <a:r>
              <a:rPr lang="de-DE" baseline="0" dirty="0" smtClean="0"/>
              <a:t>: Zahlen von </a:t>
            </a:r>
            <a:r>
              <a:rPr lang="de-DE" baseline="0" dirty="0" err="1" smtClean="0"/>
              <a:t>PfarrPlan</a:t>
            </a:r>
            <a:r>
              <a:rPr lang="de-DE" baseline="0" dirty="0" smtClean="0"/>
              <a:t> 2018). </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14</a:t>
            </a:fld>
            <a:endParaRPr lang="de-DE"/>
          </a:p>
        </p:txBody>
      </p:sp>
    </p:spTree>
    <p:extLst>
      <p:ext uri="{BB962C8B-B14F-4D97-AF65-F5344CB8AC3E}">
        <p14:creationId xmlns:p14="http://schemas.microsoft.com/office/powerpoint/2010/main" val="96282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Wir legen Wert auf ein partnerschaftliches Vorgehen zwischen Kirchengemeinden, </a:t>
            </a:r>
            <a:br>
              <a:rPr lang="de-DE" sz="1200" b="1" kern="1200" dirty="0" smtClean="0">
                <a:solidFill>
                  <a:schemeClr val="tx1"/>
                </a:solidFill>
                <a:effectLst/>
                <a:latin typeface="+mn-lt"/>
                <a:ea typeface="+mn-ea"/>
                <a:cs typeface="+mn-cs"/>
              </a:rPr>
            </a:br>
            <a:r>
              <a:rPr lang="de-DE" sz="1200" b="1" kern="1200" dirty="0" smtClean="0">
                <a:solidFill>
                  <a:schemeClr val="tx1"/>
                </a:solidFill>
                <a:effectLst/>
                <a:latin typeface="+mn-lt"/>
                <a:ea typeface="+mn-ea"/>
                <a:cs typeface="+mn-cs"/>
              </a:rPr>
              <a:t>Kirchenbezirk, Oberkirchenrat und Landessynode.</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Auf Ebene der Kirchenbezirke wird in einem Beteiligungsverfahren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Verteilung der Gemeindepfarrstellen auf die einzelnen Kirchengemeinden geplant.</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Danach prüft</a:t>
            </a:r>
            <a:r>
              <a:rPr lang="de-DE" sz="1200" kern="1200" baseline="0" dirty="0" smtClean="0">
                <a:solidFill>
                  <a:schemeClr val="tx1"/>
                </a:solidFill>
                <a:effectLst/>
                <a:latin typeface="+mn-lt"/>
                <a:ea typeface="+mn-ea"/>
                <a:cs typeface="+mn-cs"/>
              </a:rPr>
              <a:t> und </a:t>
            </a:r>
            <a:r>
              <a:rPr lang="de-DE" sz="1200" kern="1200" dirty="0" smtClean="0">
                <a:solidFill>
                  <a:schemeClr val="tx1"/>
                </a:solidFill>
                <a:effectLst/>
                <a:latin typeface="+mn-lt"/>
                <a:ea typeface="+mn-ea"/>
                <a:cs typeface="+mn-cs"/>
              </a:rPr>
              <a:t>berät der Oberkirchenrat gemeinsam mit der Landessynode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bezirklichen Stellenverteilungskonzepte und kommt erst danach zu einem Beschluss. </a:t>
            </a:r>
          </a:p>
          <a:p>
            <a:endParaRPr lang="de-DE" dirty="0" smtClean="0"/>
          </a:p>
          <a:p>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die Umsetzung des Pfarrplans ist ein Zeitraum von 6 Jahren vorgesehen,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begleitet und </a:t>
            </a:r>
            <a:r>
              <a:rPr lang="de-DE" sz="1200" kern="1200" dirty="0" err="1" smtClean="0">
                <a:solidFill>
                  <a:schemeClr val="tx1"/>
                </a:solidFill>
                <a:effectLst/>
                <a:latin typeface="+mn-lt"/>
                <a:ea typeface="+mn-ea"/>
                <a:cs typeface="+mn-cs"/>
              </a:rPr>
              <a:t>unterstützt</a:t>
            </a:r>
            <a:r>
              <a:rPr lang="de-DE" sz="1200" kern="1200" dirty="0" smtClean="0">
                <a:solidFill>
                  <a:schemeClr val="tx1"/>
                </a:solidFill>
                <a:effectLst/>
                <a:latin typeface="+mn-lt"/>
                <a:ea typeface="+mn-ea"/>
                <a:cs typeface="+mn-cs"/>
              </a:rPr>
              <a:t> durch ein umfassendes Maßnahmenpaket. </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15</a:t>
            </a:fld>
            <a:endParaRPr lang="de-DE"/>
          </a:p>
        </p:txBody>
      </p:sp>
    </p:spTree>
    <p:extLst>
      <p:ext uri="{BB962C8B-B14F-4D97-AF65-F5344CB8AC3E}">
        <p14:creationId xmlns:p14="http://schemas.microsoft.com/office/powerpoint/2010/main" val="15687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die wesentlichen Schritte für den </a:t>
            </a:r>
            <a:r>
              <a:rPr lang="de-DE" baseline="0" dirty="0" smtClean="0"/>
              <a:t> </a:t>
            </a:r>
            <a:r>
              <a:rPr lang="de-DE" baseline="0" dirty="0" err="1" smtClean="0"/>
              <a:t>PfarrPlan</a:t>
            </a:r>
            <a:r>
              <a:rPr lang="de-DE" baseline="0" dirty="0" smtClean="0"/>
              <a:t> 2024 </a:t>
            </a:r>
            <a:r>
              <a:rPr lang="de-DE" dirty="0" smtClean="0"/>
              <a:t>auf einen Blick.</a:t>
            </a:r>
          </a:p>
          <a:p>
            <a:endParaRPr lang="de-DE" dirty="0" smtClean="0"/>
          </a:p>
          <a:p>
            <a:r>
              <a:rPr lang="de-DE" i="1" dirty="0" smtClean="0"/>
              <a:t> -&gt; Bitte prüfen (v. a. Schritt 3)</a:t>
            </a:r>
            <a:endParaRPr lang="de-DE" i="1" dirty="0"/>
          </a:p>
        </p:txBody>
      </p:sp>
      <p:sp>
        <p:nvSpPr>
          <p:cNvPr id="4" name="Foliennummernplatzhalter 3"/>
          <p:cNvSpPr>
            <a:spLocks noGrp="1"/>
          </p:cNvSpPr>
          <p:nvPr>
            <p:ph type="sldNum" sz="quarter" idx="10"/>
          </p:nvPr>
        </p:nvSpPr>
        <p:spPr/>
        <p:txBody>
          <a:bodyPr/>
          <a:lstStyle/>
          <a:p>
            <a:fld id="{39A5C88B-4CC1-384F-A4B6-B75F84F49C0C}" type="slidenum">
              <a:rPr lang="de-DE" smtClean="0"/>
              <a:t>16</a:t>
            </a:fld>
            <a:endParaRPr lang="de-DE"/>
          </a:p>
        </p:txBody>
      </p:sp>
    </p:spTree>
    <p:extLst>
      <p:ext uri="{BB962C8B-B14F-4D97-AF65-F5344CB8AC3E}">
        <p14:creationId xmlns:p14="http://schemas.microsoft.com/office/powerpoint/2010/main" val="95527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Veränderung</a:t>
            </a:r>
            <a:r>
              <a:rPr lang="de-DE" sz="1200" kern="1200" dirty="0" smtClean="0">
                <a:solidFill>
                  <a:schemeClr val="tx1"/>
                </a:solidFill>
                <a:effectLst/>
                <a:latin typeface="+mn-lt"/>
                <a:ea typeface="+mn-ea"/>
                <a:cs typeface="+mn-cs"/>
              </a:rPr>
              <a:t> gelingt nur gemeinsam. Deshalb </a:t>
            </a:r>
            <a:r>
              <a:rPr lang="de-DE" sz="1200" kern="1200" dirty="0" err="1" smtClean="0">
                <a:solidFill>
                  <a:schemeClr val="tx1"/>
                </a:solidFill>
                <a:effectLst/>
                <a:latin typeface="+mn-lt"/>
                <a:ea typeface="+mn-ea"/>
                <a:cs typeface="+mn-cs"/>
              </a:rPr>
              <a:t>unterstützen</a:t>
            </a:r>
            <a:r>
              <a:rPr lang="de-DE" sz="1200" kern="1200" dirty="0" smtClean="0">
                <a:solidFill>
                  <a:schemeClr val="tx1"/>
                </a:solidFill>
                <a:effectLst/>
                <a:latin typeface="+mn-lt"/>
                <a:ea typeface="+mn-ea"/>
                <a:cs typeface="+mn-cs"/>
              </a:rPr>
              <a:t> wir Kirchengemeinden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und Kirchenbezirke bei der Umsetzung des </a:t>
            </a:r>
            <a:r>
              <a:rPr lang="de-DE" sz="1200" kern="1200" dirty="0" err="1" smtClean="0">
                <a:solidFill>
                  <a:schemeClr val="tx1"/>
                </a:solidFill>
                <a:effectLst/>
                <a:latin typeface="+mn-lt"/>
                <a:ea typeface="+mn-ea"/>
                <a:cs typeface="+mn-cs"/>
              </a:rPr>
              <a:t>PfarrPlans</a:t>
            </a:r>
            <a:r>
              <a:rPr lang="de-D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derzeit beschlossenen Maßnahmen summieren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sich auf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100 Millionen Euro bis zum Jahr 2040. </a:t>
            </a:r>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17</a:t>
            </a:fld>
            <a:endParaRPr lang="de-DE"/>
          </a:p>
        </p:txBody>
      </p:sp>
    </p:spTree>
    <p:extLst>
      <p:ext uri="{BB962C8B-B14F-4D97-AF65-F5344CB8AC3E}">
        <p14:creationId xmlns:p14="http://schemas.microsoft.com/office/powerpoint/2010/main" val="37491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Maßnahmen im Überblick:</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18</a:t>
            </a:fld>
            <a:endParaRPr lang="de-DE"/>
          </a:p>
        </p:txBody>
      </p:sp>
    </p:spTree>
    <p:extLst>
      <p:ext uri="{BB962C8B-B14F-4D97-AF65-F5344CB8AC3E}">
        <p14:creationId xmlns:p14="http://schemas.microsoft.com/office/powerpoint/2010/main" val="405114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ZUSÄTZLICHE AUFNAHMEN </a:t>
            </a:r>
            <a:endParaRPr lang="de-DE" dirty="0" smtClean="0"/>
          </a:p>
          <a:p>
            <a:r>
              <a:rPr lang="de-DE" sz="1200" kern="1200" dirty="0" smtClean="0">
                <a:solidFill>
                  <a:schemeClr val="tx1"/>
                </a:solidFill>
                <a:effectLst/>
                <a:latin typeface="+mn-lt"/>
                <a:ea typeface="+mn-ea"/>
                <a:cs typeface="+mn-cs"/>
              </a:rPr>
              <a:t>Zu den geplanten </a:t>
            </a:r>
            <a:r>
              <a:rPr lang="de-DE" sz="1200" kern="1200" dirty="0" err="1" smtClean="0">
                <a:solidFill>
                  <a:schemeClr val="tx1"/>
                </a:solidFill>
                <a:effectLst/>
                <a:latin typeface="+mn-lt"/>
                <a:ea typeface="+mn-ea"/>
                <a:cs typeface="+mn-cs"/>
              </a:rPr>
              <a:t>jährlichen</a:t>
            </a:r>
            <a:r>
              <a:rPr lang="de-DE" sz="1200" kern="1200" dirty="0" smtClean="0">
                <a:solidFill>
                  <a:schemeClr val="tx1"/>
                </a:solidFill>
                <a:effectLst/>
                <a:latin typeface="+mn-lt"/>
                <a:ea typeface="+mn-ea"/>
                <a:cs typeface="+mn-cs"/>
              </a:rPr>
              <a:t> Aufnahmen in den Vorbereitungsdienst und in die Berufsbegleitende Ausbildung im Pfarrdienst sollen in den Jahren 2020 bis 2024 </a:t>
            </a:r>
            <a:r>
              <a:rPr lang="de-DE" sz="1200" kern="1200" dirty="0" err="1" smtClean="0">
                <a:solidFill>
                  <a:schemeClr val="tx1"/>
                </a:solidFill>
                <a:effectLst/>
                <a:latin typeface="+mn-lt"/>
                <a:ea typeface="+mn-ea"/>
                <a:cs typeface="+mn-cs"/>
              </a:rPr>
              <a:t>zusätzlich</a:t>
            </a:r>
            <a:r>
              <a:rPr lang="de-DE" sz="1200" kern="1200" dirty="0" smtClean="0">
                <a:solidFill>
                  <a:schemeClr val="tx1"/>
                </a:solidFill>
                <a:effectLst/>
                <a:latin typeface="+mn-lt"/>
                <a:ea typeface="+mn-ea"/>
                <a:cs typeface="+mn-cs"/>
              </a:rPr>
              <a:t> 15 Personen aus alternativen </a:t>
            </a:r>
            <a:r>
              <a:rPr lang="de-DE" sz="1200" kern="1200" dirty="0" err="1" smtClean="0">
                <a:solidFill>
                  <a:schemeClr val="tx1"/>
                </a:solidFill>
                <a:effectLst/>
                <a:latin typeface="+mn-lt"/>
                <a:ea typeface="+mn-ea"/>
                <a:cs typeface="+mn-cs"/>
              </a:rPr>
              <a:t>Zugängen</a:t>
            </a:r>
            <a:r>
              <a:rPr lang="de-DE" sz="1200" kern="1200" dirty="0" smtClean="0">
                <a:solidFill>
                  <a:schemeClr val="tx1"/>
                </a:solidFill>
                <a:effectLst/>
                <a:latin typeface="+mn-lt"/>
                <a:ea typeface="+mn-ea"/>
                <a:cs typeface="+mn-cs"/>
              </a:rPr>
              <a:t> aufgenommen werden. </a:t>
            </a:r>
          </a:p>
          <a:p>
            <a:endParaRPr lang="de-DE" dirty="0" smtClean="0"/>
          </a:p>
          <a:p>
            <a:r>
              <a:rPr lang="de-DE" sz="1200" b="1" kern="1200" dirty="0" smtClean="0">
                <a:solidFill>
                  <a:schemeClr val="tx1"/>
                </a:solidFill>
                <a:effectLst/>
                <a:latin typeface="+mn-lt"/>
                <a:ea typeface="+mn-ea"/>
                <a:cs typeface="+mn-cs"/>
              </a:rPr>
              <a:t>ANDERE</a:t>
            </a:r>
            <a:r>
              <a:rPr lang="de-DE" sz="1200" b="1" kern="1200" baseline="0" dirty="0" smtClean="0">
                <a:solidFill>
                  <a:schemeClr val="tx1"/>
                </a:solidFill>
                <a:effectLst/>
                <a:latin typeface="+mn-lt"/>
                <a:ea typeface="+mn-ea"/>
                <a:cs typeface="+mn-cs"/>
              </a:rPr>
              <a:t> PROFESSIONEN IM ZIELSTELLENPLAN SONDERPFARRDIENST</a:t>
            </a:r>
            <a:r>
              <a:rPr lang="de-DE" sz="1200" b="1" kern="1200" dirty="0" smtClean="0">
                <a:solidFill>
                  <a:schemeClr val="tx1"/>
                </a:solidFill>
                <a:effectLst/>
                <a:latin typeface="+mn-lt"/>
                <a:ea typeface="+mn-ea"/>
                <a:cs typeface="+mn-cs"/>
              </a:rPr>
              <a:t> </a:t>
            </a:r>
            <a:endParaRPr lang="de-DE" dirty="0" smtClean="0"/>
          </a:p>
          <a:p>
            <a:r>
              <a:rPr lang="de-DE" sz="1200" kern="1200" dirty="0" smtClean="0">
                <a:solidFill>
                  <a:schemeClr val="tx1"/>
                </a:solidFill>
                <a:effectLst/>
                <a:latin typeface="+mn-lt"/>
                <a:ea typeface="+mn-ea"/>
                <a:cs typeface="+mn-cs"/>
              </a:rPr>
              <a:t>15</a:t>
            </a:r>
            <a:r>
              <a:rPr lang="de-DE" sz="1200" kern="1200" baseline="0" dirty="0" smtClean="0">
                <a:solidFill>
                  <a:schemeClr val="tx1"/>
                </a:solidFill>
                <a:effectLst/>
                <a:latin typeface="+mn-lt"/>
                <a:ea typeface="+mn-ea"/>
                <a:cs typeface="+mn-cs"/>
              </a:rPr>
              <a:t> Stellen innerhalb des Zielstellenplans </a:t>
            </a:r>
            <a:r>
              <a:rPr lang="de-DE" sz="1200" kern="1200" baseline="0" dirty="0" err="1" smtClean="0">
                <a:solidFill>
                  <a:schemeClr val="tx1"/>
                </a:solidFill>
                <a:effectLst/>
                <a:latin typeface="+mn-lt"/>
                <a:ea typeface="+mn-ea"/>
                <a:cs typeface="+mn-cs"/>
              </a:rPr>
              <a:t>Sonderpfarrdienst</a:t>
            </a:r>
            <a:r>
              <a:rPr lang="de-DE" sz="1200" kern="1200" baseline="0" dirty="0" smtClean="0">
                <a:solidFill>
                  <a:schemeClr val="tx1"/>
                </a:solidFill>
                <a:effectLst/>
                <a:latin typeface="+mn-lt"/>
                <a:ea typeface="+mn-ea"/>
                <a:cs typeface="+mn-cs"/>
              </a:rPr>
              <a:t> sollen durch Beamte oder Angestellte anderer Professionen besetzt werden, beispielsweise im Bereich der Pädagogik. Dadurch stehen mehr Pfarrerinnen und Pfarrer für andere Aufgaben zur Verfügung.</a:t>
            </a:r>
            <a:endParaRPr lang="de-DE" sz="1200" kern="1200" dirty="0" smtClean="0">
              <a:solidFill>
                <a:schemeClr val="tx1"/>
              </a:solidFill>
              <a:effectLst/>
              <a:latin typeface="+mn-lt"/>
              <a:ea typeface="+mn-ea"/>
              <a:cs typeface="+mn-cs"/>
            </a:endParaRP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RUHESTANDSBEAUFTRAGUNGEN </a:t>
            </a:r>
            <a:endParaRPr lang="de-DE" dirty="0" smtClean="0"/>
          </a:p>
          <a:p>
            <a:r>
              <a:rPr lang="de-DE" sz="1200" kern="1200" dirty="0" smtClean="0">
                <a:solidFill>
                  <a:schemeClr val="tx1"/>
                </a:solidFill>
                <a:effectLst/>
                <a:latin typeface="+mn-lt"/>
                <a:ea typeface="+mn-ea"/>
                <a:cs typeface="+mn-cs"/>
              </a:rPr>
              <a:t>Ab 2019 werden 15 Ruhestandsbeauftragungen </a:t>
            </a:r>
            <a:r>
              <a:rPr lang="de-DE" sz="1200" kern="1200" dirty="0" err="1" smtClean="0">
                <a:solidFill>
                  <a:schemeClr val="tx1"/>
                </a:solidFill>
                <a:effectLst/>
                <a:latin typeface="+mn-lt"/>
                <a:ea typeface="+mn-ea"/>
                <a:cs typeface="+mn-cs"/>
              </a:rPr>
              <a:t>zusätzliche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Vertretungsmöglichkeiten</a:t>
            </a:r>
            <a:r>
              <a:rPr lang="de-DE" sz="1200" kern="1200" dirty="0" smtClean="0">
                <a:solidFill>
                  <a:schemeClr val="tx1"/>
                </a:solidFill>
                <a:effectLst/>
                <a:latin typeface="+mn-lt"/>
                <a:ea typeface="+mn-ea"/>
                <a:cs typeface="+mn-cs"/>
              </a:rPr>
              <a:t> schaffen</a:t>
            </a:r>
            <a:r>
              <a:rPr lang="de-DE" sz="1200" kern="120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9A5C88B-4CC1-384F-A4B6-B75F84F49C0C}" type="slidenum">
              <a:rPr lang="de-DE" smtClean="0"/>
              <a:t>19</a:t>
            </a:fld>
            <a:endParaRPr lang="de-DE"/>
          </a:p>
        </p:txBody>
      </p:sp>
    </p:spTree>
    <p:extLst>
      <p:ext uri="{BB962C8B-B14F-4D97-AF65-F5344CB8AC3E}">
        <p14:creationId xmlns:p14="http://schemas.microsoft.com/office/powerpoint/2010/main" val="180631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kern="1200" dirty="0" smtClean="0">
                <a:solidFill>
                  <a:schemeClr val="tx1"/>
                </a:solidFill>
                <a:effectLst/>
                <a:latin typeface="+mn-lt"/>
                <a:ea typeface="+mn-ea"/>
                <a:cs typeface="+mn-cs"/>
              </a:rPr>
              <a:t>Zum Einstieg</a:t>
            </a:r>
            <a:r>
              <a:rPr lang="de-DE" sz="1000" b="1" kern="1200" baseline="0" dirty="0" smtClean="0">
                <a:solidFill>
                  <a:schemeClr val="tx1"/>
                </a:solidFill>
                <a:effectLst/>
                <a:latin typeface="+mn-lt"/>
                <a:ea typeface="+mn-ea"/>
                <a:cs typeface="+mn-cs"/>
              </a:rPr>
              <a:t> ein Bild: Ein Garten wird angelegt.</a:t>
            </a:r>
          </a:p>
          <a:p>
            <a:endParaRPr lang="de-DE" sz="10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Sträucher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müssen</a:t>
            </a:r>
            <a:r>
              <a:rPr lang="de-DE" sz="1200" kern="1200" dirty="0" smtClean="0">
                <a:solidFill>
                  <a:schemeClr val="tx1"/>
                </a:solidFill>
                <a:effectLst/>
                <a:latin typeface="+mn-lt"/>
                <a:ea typeface="+mn-ea"/>
                <a:cs typeface="+mn-cs"/>
              </a:rPr>
              <a:t> geschnitten, Steine versetzt und Berge von Erde bewegt werden.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Zu Beginn ist alles noch im Umbruch oder im Rohzustand – </a:t>
            </a:r>
            <a:r>
              <a:rPr lang="de-DE" sz="1200" b="1" kern="1200" dirty="0" smtClean="0">
                <a:solidFill>
                  <a:schemeClr val="tx1"/>
                </a:solidFill>
                <a:effectLst/>
                <a:latin typeface="+mn-lt"/>
                <a:ea typeface="+mn-ea"/>
                <a:cs typeface="+mn-cs"/>
              </a:rPr>
              <a:t>eine einzige Baustelle! </a:t>
            </a:r>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Wer sich das anschaut, fragt sich </a:t>
            </a:r>
            <a:r>
              <a:rPr lang="de-DE" sz="1200" kern="1200" dirty="0" err="1" smtClean="0">
                <a:solidFill>
                  <a:schemeClr val="tx1"/>
                </a:solidFill>
                <a:effectLst/>
                <a:latin typeface="+mn-lt"/>
                <a:ea typeface="+mn-ea"/>
                <a:cs typeface="+mn-cs"/>
              </a:rPr>
              <a:t>unwillkürlich</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Wird das was? </a:t>
            </a:r>
            <a:endParaRPr lang="de-DE" sz="1000" b="1" dirty="0" smtClean="0"/>
          </a:p>
          <a:p>
            <a:endParaRPr lang="de-DE"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err="1" smtClean="0">
                <a:solidFill>
                  <a:schemeClr val="tx1"/>
                </a:solidFill>
                <a:effectLst/>
                <a:latin typeface="+mn-lt"/>
                <a:ea typeface="+mn-ea"/>
                <a:cs typeface="+mn-cs"/>
              </a:rPr>
              <a:t>Für</a:t>
            </a:r>
            <a:r>
              <a:rPr lang="de-DE" sz="1200" b="1" kern="1200" dirty="0" smtClean="0">
                <a:solidFill>
                  <a:schemeClr val="tx1"/>
                </a:solidFill>
                <a:effectLst/>
                <a:latin typeface="+mn-lt"/>
                <a:ea typeface="+mn-ea"/>
                <a:cs typeface="+mn-cs"/>
              </a:rPr>
              <a:t> den </a:t>
            </a:r>
            <a:r>
              <a:rPr lang="de-DE" sz="1200" b="1" kern="1200" dirty="0" err="1" smtClean="0">
                <a:solidFill>
                  <a:schemeClr val="tx1"/>
                </a:solidFill>
                <a:effectLst/>
                <a:latin typeface="+mn-lt"/>
                <a:ea typeface="+mn-ea"/>
                <a:cs typeface="+mn-cs"/>
              </a:rPr>
              <a:t>PfarrPlan</a:t>
            </a:r>
            <a:r>
              <a:rPr lang="de-DE" sz="1200" b="1" kern="1200" dirty="0" smtClean="0">
                <a:solidFill>
                  <a:schemeClr val="tx1"/>
                </a:solidFill>
                <a:effectLst/>
                <a:latin typeface="+mn-lt"/>
                <a:ea typeface="+mn-ea"/>
                <a:cs typeface="+mn-cs"/>
              </a:rPr>
              <a:t> 2024 legt sich dieses Bild nahe. </a:t>
            </a:r>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Vieles kommt in Bewegung, muss neu konzipiert sowie umstrukturiert werden und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weniger Pfarrstellen </a:t>
            </a:r>
            <a:r>
              <a:rPr lang="de-DE" sz="1200" kern="1200" dirty="0" err="1" smtClean="0">
                <a:solidFill>
                  <a:schemeClr val="tx1"/>
                </a:solidFill>
                <a:effectLst/>
                <a:latin typeface="+mn-lt"/>
                <a:ea typeface="+mn-ea"/>
                <a:cs typeface="+mn-cs"/>
              </a:rPr>
              <a:t>führen</a:t>
            </a:r>
            <a:r>
              <a:rPr lang="de-DE" sz="1200" kern="1200" dirty="0" smtClean="0">
                <a:solidFill>
                  <a:schemeClr val="tx1"/>
                </a:solidFill>
                <a:effectLst/>
                <a:latin typeface="+mn-lt"/>
                <a:ea typeface="+mn-ea"/>
                <a:cs typeface="+mn-cs"/>
              </a:rPr>
              <a:t> zu </a:t>
            </a:r>
            <a:r>
              <a:rPr lang="de-DE" sz="1200" kern="1200" dirty="0" err="1" smtClean="0">
                <a:solidFill>
                  <a:schemeClr val="tx1"/>
                </a:solidFill>
                <a:effectLst/>
                <a:latin typeface="+mn-lt"/>
                <a:ea typeface="+mn-ea"/>
                <a:cs typeface="+mn-cs"/>
              </a:rPr>
              <a:t>spürbaren</a:t>
            </a:r>
            <a:r>
              <a:rPr lang="de-DE" sz="1200" kern="1200" dirty="0" smtClean="0">
                <a:solidFill>
                  <a:schemeClr val="tx1"/>
                </a:solidFill>
                <a:effectLst/>
                <a:latin typeface="+mn-lt"/>
                <a:ea typeface="+mn-ea"/>
                <a:cs typeface="+mn-cs"/>
              </a:rPr>
              <a:t> Einschnitten. </a:t>
            </a:r>
            <a:endParaRPr lang="de-DE" sz="1000" dirty="0" smtClean="0"/>
          </a:p>
          <a:p>
            <a:endParaRPr lang="de-DE"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Zu Recht wirft das Fragen auf. Wir wollen versuchen,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darauf gute und </a:t>
            </a:r>
            <a:r>
              <a:rPr lang="de-DE" sz="1200" kern="1200" dirty="0" err="1" smtClean="0">
                <a:solidFill>
                  <a:schemeClr val="tx1"/>
                </a:solidFill>
                <a:effectLst/>
                <a:latin typeface="+mn-lt"/>
                <a:ea typeface="+mn-ea"/>
                <a:cs typeface="+mn-cs"/>
              </a:rPr>
              <a:t>verständliche</a:t>
            </a:r>
            <a:r>
              <a:rPr lang="de-DE" sz="1200" kern="1200" dirty="0" smtClean="0">
                <a:solidFill>
                  <a:schemeClr val="tx1"/>
                </a:solidFill>
                <a:effectLst/>
                <a:latin typeface="+mn-lt"/>
                <a:ea typeface="+mn-ea"/>
                <a:cs typeface="+mn-cs"/>
              </a:rPr>
              <a:t> Antworten zu geben.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Denn es ist uns wichtig, diesen Prozess verantwortlich und transparent zu gestalten.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Wir zeigen auf, weshalb wir den </a:t>
            </a:r>
            <a:r>
              <a:rPr lang="de-DE" sz="1200" kern="1200" dirty="0" err="1" smtClean="0">
                <a:solidFill>
                  <a:schemeClr val="tx1"/>
                </a:solidFill>
                <a:effectLst/>
                <a:latin typeface="+mn-lt"/>
                <a:ea typeface="+mn-ea"/>
                <a:cs typeface="+mn-cs"/>
              </a:rPr>
              <a:t>PfarrPlan</a:t>
            </a:r>
            <a:r>
              <a:rPr lang="de-DE" sz="1200" kern="1200" dirty="0" smtClean="0">
                <a:solidFill>
                  <a:schemeClr val="tx1"/>
                </a:solidFill>
                <a:effectLst/>
                <a:latin typeface="+mn-lt"/>
                <a:ea typeface="+mn-ea"/>
                <a:cs typeface="+mn-cs"/>
              </a:rPr>
              <a:t> brauchen und stellen die </a:t>
            </a:r>
            <a:r>
              <a:rPr lang="de-DE" sz="1200" kern="1200" dirty="0" err="1" smtClean="0">
                <a:solidFill>
                  <a:schemeClr val="tx1"/>
                </a:solidFill>
                <a:effectLst/>
                <a:latin typeface="+mn-lt"/>
                <a:ea typeface="+mn-ea"/>
                <a:cs typeface="+mn-cs"/>
              </a:rPr>
              <a:t>unterstützenden</a:t>
            </a:r>
            <a:r>
              <a:rPr lang="de-DE" sz="1200" kern="1200" dirty="0" smtClean="0">
                <a:solidFill>
                  <a:schemeClr val="tx1"/>
                </a:solidFill>
                <a:effectLst/>
                <a:latin typeface="+mn-lt"/>
                <a:ea typeface="+mn-ea"/>
                <a:cs typeface="+mn-cs"/>
              </a:rPr>
              <a:t> Maßnahmen vor. </a:t>
            </a:r>
            <a:endParaRPr lang="de-DE" sz="1000" dirty="0" smtClean="0"/>
          </a:p>
          <a:p>
            <a:endParaRPr lang="de-DE" sz="10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9A5C88B-4CC1-384F-A4B6-B75F84F49C0C}" type="slidenum">
              <a:rPr lang="de-DE" smtClean="0"/>
              <a:t>2</a:t>
            </a:fld>
            <a:endParaRPr lang="de-DE"/>
          </a:p>
        </p:txBody>
      </p:sp>
    </p:spTree>
    <p:extLst>
      <p:ext uri="{BB962C8B-B14F-4D97-AF65-F5344CB8AC3E}">
        <p14:creationId xmlns:p14="http://schemas.microsoft.com/office/powerpoint/2010/main" val="305350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Der </a:t>
            </a:r>
            <a:r>
              <a:rPr lang="de-DE" sz="1200" kern="1200" dirty="0" err="1" smtClean="0">
                <a:solidFill>
                  <a:schemeClr val="tx1"/>
                </a:solidFill>
                <a:effectLst/>
                <a:latin typeface="+mn-lt"/>
                <a:ea typeface="+mn-ea"/>
                <a:cs typeface="+mn-cs"/>
              </a:rPr>
              <a:t>Rückgang</a:t>
            </a:r>
            <a:r>
              <a:rPr lang="de-DE" sz="1200" kern="1200" dirty="0" smtClean="0">
                <a:solidFill>
                  <a:schemeClr val="tx1"/>
                </a:solidFill>
                <a:effectLst/>
                <a:latin typeface="+mn-lt"/>
                <a:ea typeface="+mn-ea"/>
                <a:cs typeface="+mn-cs"/>
              </a:rPr>
              <a:t> im Pfarrdienst soll durch den Ausbau von Stellen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a:t>
            </a:r>
          </a:p>
          <a:p>
            <a:r>
              <a:rPr lang="de-DE" sz="1200" kern="1200" dirty="0" err="1" smtClean="0">
                <a:solidFill>
                  <a:schemeClr val="tx1"/>
                </a:solidFill>
                <a:effectLst/>
                <a:latin typeface="+mn-lt"/>
                <a:ea typeface="+mn-ea"/>
                <a:cs typeface="+mn-cs"/>
              </a:rPr>
              <a:t>Religionspädagoginnen</a:t>
            </a:r>
            <a:r>
              <a:rPr lang="de-DE" sz="1200" kern="1200" dirty="0" smtClean="0">
                <a:solidFill>
                  <a:schemeClr val="tx1"/>
                </a:solidFill>
                <a:effectLst/>
                <a:latin typeface="+mn-lt"/>
                <a:ea typeface="+mn-ea"/>
                <a:cs typeface="+mn-cs"/>
              </a:rPr>
              <a:t> bzw. -</a:t>
            </a:r>
            <a:r>
              <a:rPr lang="de-DE" sz="1200" kern="1200" dirty="0" err="1" smtClean="0">
                <a:solidFill>
                  <a:schemeClr val="tx1"/>
                </a:solidFill>
                <a:effectLst/>
                <a:latin typeface="+mn-lt"/>
                <a:ea typeface="+mn-ea"/>
                <a:cs typeface="+mn-cs"/>
              </a:rPr>
              <a:t>pädagogen</a:t>
            </a:r>
            <a:r>
              <a:rPr lang="de-DE" sz="1200" kern="1200" dirty="0" smtClean="0">
                <a:solidFill>
                  <a:schemeClr val="tx1"/>
                </a:solidFill>
                <a:effectLst/>
                <a:latin typeface="+mn-lt"/>
                <a:ea typeface="+mn-ea"/>
                <a:cs typeface="+mn-cs"/>
              </a:rPr>
              <a:t> und Gemeindediakoninnen bzw. -diakone abgefedert werden. </a:t>
            </a:r>
            <a:endParaRPr lang="de-DE" sz="900" dirty="0" smtClean="0"/>
          </a:p>
          <a:p>
            <a:endParaRPr lang="de-DE" sz="1200" kern="1200" dirty="0" smtClean="0">
              <a:solidFill>
                <a:schemeClr val="tx1"/>
              </a:solidFill>
              <a:effectLst/>
              <a:latin typeface="+mn-lt"/>
              <a:ea typeface="+mn-ea"/>
              <a:cs typeface="+mn-cs"/>
            </a:endParaRPr>
          </a:p>
          <a:p>
            <a:r>
              <a:rPr lang="de-DE" sz="1200" kern="1200" dirty="0" err="1" smtClean="0">
                <a:solidFill>
                  <a:schemeClr val="tx1"/>
                </a:solidFill>
                <a:effectLst/>
                <a:latin typeface="+mn-lt"/>
                <a:ea typeface="+mn-ea"/>
                <a:cs typeface="+mn-cs"/>
              </a:rPr>
              <a:t>Zusätzlich</a:t>
            </a:r>
            <a:r>
              <a:rPr lang="de-DE" sz="1200" kern="1200" dirty="0" smtClean="0">
                <a:solidFill>
                  <a:schemeClr val="tx1"/>
                </a:solidFill>
                <a:effectLst/>
                <a:latin typeface="+mn-lt"/>
                <a:ea typeface="+mn-ea"/>
                <a:cs typeface="+mn-cs"/>
              </a:rPr>
              <a:t> sollen stufenweise bis zu 55 Stellen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Religionspädagoginnen</a:t>
            </a:r>
            <a:r>
              <a:rPr lang="de-DE" sz="1200" kern="1200" dirty="0" smtClean="0">
                <a:solidFill>
                  <a:schemeClr val="tx1"/>
                </a:solidFill>
                <a:effectLst/>
                <a:latin typeface="+mn-lt"/>
                <a:ea typeface="+mn-ea"/>
                <a:cs typeface="+mn-cs"/>
              </a:rPr>
              <a:t> und </a:t>
            </a:r>
            <a:r>
              <a:rPr lang="de-DE" sz="1200" kern="1200" dirty="0" err="1" smtClean="0">
                <a:solidFill>
                  <a:schemeClr val="tx1"/>
                </a:solidFill>
                <a:effectLst/>
                <a:latin typeface="+mn-lt"/>
                <a:ea typeface="+mn-ea"/>
                <a:cs typeface="+mn-cs"/>
              </a:rPr>
              <a:t>Religionspädagogen</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bzw. Diakoninnen und Diakone aufgebaut werden. </a:t>
            </a:r>
            <a:endParaRPr lang="de-DE" sz="900" dirty="0" smtClean="0"/>
          </a:p>
          <a:p>
            <a:endParaRPr lang="de-DE" sz="900" dirty="0" smtClean="0"/>
          </a:p>
          <a:p>
            <a:pPr marL="0" indent="0" algn="l">
              <a:lnSpc>
                <a:spcPct val="150000"/>
              </a:lnSpc>
              <a:buFont typeface="Wingdings" charset="2"/>
              <a:buNone/>
            </a:pPr>
            <a:r>
              <a:rPr lang="de-DE" sz="900" dirty="0" smtClean="0">
                <a:latin typeface="CorpoSLig" charset="0"/>
                <a:ea typeface="CorpoSLig" charset="0"/>
                <a:cs typeface="CorpoSLig" charset="0"/>
              </a:rPr>
              <a:t>Teilpaket</a:t>
            </a:r>
            <a:r>
              <a:rPr lang="de-DE" sz="900" baseline="0" dirty="0" smtClean="0">
                <a:latin typeface="CorpoSLig" charset="0"/>
                <a:ea typeface="CorpoSLig" charset="0"/>
                <a:cs typeface="CorpoSLig" charset="0"/>
              </a:rPr>
              <a:t> 1: Anpassung der </a:t>
            </a:r>
            <a:r>
              <a:rPr lang="de-DE" sz="900" baseline="0" dirty="0" err="1" smtClean="0">
                <a:latin typeface="CorpoSLig" charset="0"/>
                <a:ea typeface="CorpoSLig" charset="0"/>
                <a:cs typeface="CorpoSLig" charset="0"/>
              </a:rPr>
              <a:t>Deputatsverordnung</a:t>
            </a:r>
            <a:endParaRPr lang="de-DE" sz="900" dirty="0" smtClean="0">
              <a:latin typeface="CorpoSLig" charset="0"/>
              <a:ea typeface="CorpoSLig" charset="0"/>
              <a:cs typeface="CorpoSLig" charset="0"/>
            </a:endParaRPr>
          </a:p>
          <a:p>
            <a:pPr marL="342900" indent="-342900" algn="l">
              <a:lnSpc>
                <a:spcPct val="150000"/>
              </a:lnSpc>
              <a:buFont typeface="Wingdings" charset="2"/>
              <a:buChar char="§"/>
            </a:pPr>
            <a:r>
              <a:rPr lang="de-DE" sz="900" dirty="0" smtClean="0">
                <a:latin typeface="CorpoSLig" charset="0"/>
                <a:ea typeface="CorpoSLig" charset="0"/>
                <a:cs typeface="CorpoSLig" charset="0"/>
              </a:rPr>
              <a:t>RU-Deputate bei Teildienstaufträgen</a:t>
            </a:r>
          </a:p>
          <a:p>
            <a:pPr marL="342900" indent="-342900" algn="l">
              <a:lnSpc>
                <a:spcPct val="150000"/>
              </a:lnSpc>
              <a:buFont typeface="Wingdings" charset="2"/>
              <a:buChar char="§"/>
            </a:pPr>
            <a:r>
              <a:rPr lang="de-DE" sz="900" dirty="0" smtClean="0">
                <a:latin typeface="CorpoSLig" charset="0"/>
                <a:ea typeface="CorpoSLig" charset="0"/>
                <a:cs typeface="CorpoSLig" charset="0"/>
              </a:rPr>
              <a:t>Abgabe des RU bei Gehaltsverzicht</a:t>
            </a:r>
          </a:p>
          <a:p>
            <a:pPr marL="342900" indent="-342900" algn="l">
              <a:lnSpc>
                <a:spcPct val="150000"/>
              </a:lnSpc>
              <a:buFont typeface="Wingdings" charset="2"/>
              <a:buChar char="§"/>
            </a:pPr>
            <a:r>
              <a:rPr lang="de-DE" sz="900" dirty="0" smtClean="0">
                <a:latin typeface="CorpoSLig" charset="0"/>
                <a:ea typeface="CorpoSLig" charset="0"/>
                <a:cs typeface="CorpoSLig" charset="0"/>
              </a:rPr>
              <a:t>Wegfall von §3 (gegenseitige Vertretung)</a:t>
            </a:r>
          </a:p>
          <a:p>
            <a:pPr marL="342900" indent="-342900" algn="l">
              <a:lnSpc>
                <a:spcPct val="150000"/>
              </a:lnSpc>
              <a:buFont typeface="Wingdings" charset="2"/>
              <a:buChar char="§"/>
            </a:pPr>
            <a:r>
              <a:rPr lang="de-DE" sz="900" dirty="0" smtClean="0">
                <a:latin typeface="CorpoSLig" charset="0"/>
                <a:ea typeface="CorpoSLig" charset="0"/>
                <a:cs typeface="CorpoSLig" charset="0"/>
              </a:rPr>
              <a:t>Kein Anheben der Altersermäßigung</a:t>
            </a:r>
          </a:p>
          <a:p>
            <a:pPr marL="342900" indent="-342900" algn="l">
              <a:lnSpc>
                <a:spcPct val="150000"/>
              </a:lnSpc>
              <a:buFont typeface="Wingdings" charset="2"/>
              <a:buChar char="§"/>
            </a:pPr>
            <a:r>
              <a:rPr lang="de-DE" sz="900" dirty="0" smtClean="0">
                <a:latin typeface="CorpoSLig" charset="0"/>
                <a:ea typeface="CorpoSLig" charset="0"/>
                <a:cs typeface="CorpoSLig" charset="0"/>
              </a:rPr>
              <a:t>Kein Anheben der Unterrichtsdeputate</a:t>
            </a:r>
          </a:p>
          <a:p>
            <a:endParaRPr lang="de-DE"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smtClean="0">
                <a:latin typeface="CorpoSLig" charset="0"/>
                <a:ea typeface="CorpoSLig" charset="0"/>
                <a:cs typeface="CorpoSLig" charset="0"/>
              </a:rPr>
              <a:t>Teilpaket</a:t>
            </a:r>
            <a:r>
              <a:rPr lang="de-DE" sz="900" baseline="0" dirty="0" smtClean="0">
                <a:latin typeface="CorpoSLig" charset="0"/>
                <a:ea typeface="CorpoSLig" charset="0"/>
                <a:cs typeface="CorpoSLig" charset="0"/>
              </a:rPr>
              <a:t> 2: 25 neue Stellen für Religionspädagoginnen und Religionspädagogen</a:t>
            </a:r>
          </a:p>
          <a:p>
            <a:pPr marL="342900" indent="-342900" algn="l">
              <a:lnSpc>
                <a:spcPct val="150000"/>
              </a:lnSpc>
              <a:buFont typeface="Wingdings" charset="2"/>
              <a:buChar char="§"/>
            </a:pPr>
            <a:r>
              <a:rPr lang="de-DE" sz="900" dirty="0" smtClean="0">
                <a:latin typeface="CorpoSLig" charset="0"/>
                <a:ea typeface="CorpoSLig" charset="0"/>
                <a:cs typeface="CorpoSLig" charset="0"/>
              </a:rPr>
              <a:t>Kompensation der Staatsleistungsstunden des Pfarrdienstes</a:t>
            </a:r>
          </a:p>
          <a:p>
            <a:pPr marL="342900" indent="-342900" algn="l">
              <a:lnSpc>
                <a:spcPct val="150000"/>
              </a:lnSpc>
              <a:buFont typeface="Wingdings" charset="2"/>
              <a:buChar char="§"/>
            </a:pPr>
            <a:r>
              <a:rPr lang="de-DE" sz="900" dirty="0" smtClean="0">
                <a:latin typeface="CorpoSLig" charset="0"/>
                <a:ea typeface="CorpoSLig" charset="0"/>
                <a:cs typeface="CorpoSLig" charset="0"/>
              </a:rPr>
              <a:t>Entlastungsvertretung durch refinanzierte Springerstunden</a:t>
            </a:r>
          </a:p>
          <a:p>
            <a:endParaRPr lang="de-DE" sz="900" dirty="0" smtClean="0"/>
          </a:p>
          <a:p>
            <a:r>
              <a:rPr lang="de-DE" sz="900" dirty="0" smtClean="0"/>
              <a:t>Teilpaket 3: </a:t>
            </a:r>
          </a:p>
          <a:p>
            <a:pPr marL="342900" indent="-342900" algn="l">
              <a:lnSpc>
                <a:spcPct val="150000"/>
              </a:lnSpc>
              <a:buFont typeface="Wingdings" charset="2"/>
              <a:buChar char="§"/>
            </a:pPr>
            <a:r>
              <a:rPr lang="de-DE" sz="900" dirty="0" smtClean="0">
                <a:latin typeface="CorpoSLig" charset="0"/>
                <a:ea typeface="CorpoSLig" charset="0"/>
                <a:cs typeface="CorpoSLig" charset="0"/>
              </a:rPr>
              <a:t>30</a:t>
            </a:r>
            <a:r>
              <a:rPr lang="de-DE" sz="900" baseline="0" dirty="0" smtClean="0">
                <a:latin typeface="CorpoSLig" charset="0"/>
                <a:ea typeface="CorpoSLig" charset="0"/>
                <a:cs typeface="CorpoSLig" charset="0"/>
              </a:rPr>
              <a:t> Stellen f</a:t>
            </a:r>
            <a:r>
              <a:rPr lang="de-DE" sz="900" dirty="0" smtClean="0">
                <a:latin typeface="CorpoSLig" charset="0"/>
                <a:ea typeface="CorpoSLig" charset="0"/>
                <a:cs typeface="CorpoSLig" charset="0"/>
              </a:rPr>
              <a:t>ür Diakoninnen und Diakone bzw. Religionspädagoginnen und Religionspädagogen</a:t>
            </a:r>
          </a:p>
          <a:p>
            <a:pPr marL="342900" indent="-342900" algn="l">
              <a:lnSpc>
                <a:spcPct val="150000"/>
              </a:lnSpc>
              <a:buFont typeface="Wingdings" charset="2"/>
              <a:buChar char="§"/>
            </a:pPr>
            <a:r>
              <a:rPr lang="de-DE" sz="900" dirty="0" smtClean="0">
                <a:latin typeface="CorpoSLig" charset="0"/>
                <a:ea typeface="CorpoSLig" charset="0"/>
                <a:cs typeface="CorpoSLig" charset="0"/>
              </a:rPr>
              <a:t>Stufenmodell </a:t>
            </a:r>
            <a:br>
              <a:rPr lang="de-DE" sz="900" dirty="0" smtClean="0">
                <a:latin typeface="CorpoSLig" charset="0"/>
                <a:ea typeface="CorpoSLig" charset="0"/>
                <a:cs typeface="CorpoSLig" charset="0"/>
              </a:rPr>
            </a:br>
            <a:r>
              <a:rPr lang="de-DE" sz="900" dirty="0" smtClean="0">
                <a:latin typeface="CorpoSLig" charset="0"/>
                <a:ea typeface="CorpoSLig" charset="0"/>
                <a:cs typeface="CorpoSLig" charset="0"/>
              </a:rPr>
              <a:t>- 2020-24    8 (9) Stellen</a:t>
            </a:r>
            <a:br>
              <a:rPr lang="de-DE" sz="900" dirty="0" smtClean="0">
                <a:latin typeface="CorpoSLig" charset="0"/>
                <a:ea typeface="CorpoSLig" charset="0"/>
                <a:cs typeface="CorpoSLig" charset="0"/>
              </a:rPr>
            </a:br>
            <a:r>
              <a:rPr lang="de-DE" sz="900" dirty="0" smtClean="0">
                <a:latin typeface="CorpoSLig" charset="0"/>
                <a:ea typeface="CorpoSLig" charset="0"/>
                <a:cs typeface="CorpoSLig" charset="0"/>
              </a:rPr>
              <a:t>- 2025-29  13 (15) Stellen</a:t>
            </a:r>
            <a:br>
              <a:rPr lang="de-DE" sz="900" dirty="0" smtClean="0">
                <a:latin typeface="CorpoSLig" charset="0"/>
                <a:ea typeface="CorpoSLig" charset="0"/>
                <a:cs typeface="CorpoSLig" charset="0"/>
              </a:rPr>
            </a:br>
            <a:r>
              <a:rPr lang="de-DE" sz="900" dirty="0" smtClean="0">
                <a:latin typeface="CorpoSLig" charset="0"/>
                <a:ea typeface="CorpoSLig" charset="0"/>
                <a:cs typeface="CorpoSLig" charset="0"/>
              </a:rPr>
              <a:t>- 2030-34    4 (6) Stellen</a:t>
            </a:r>
          </a:p>
          <a:p>
            <a:endParaRPr lang="de-DE" sz="900" dirty="0"/>
          </a:p>
        </p:txBody>
      </p:sp>
      <p:sp>
        <p:nvSpPr>
          <p:cNvPr id="4" name="Foliennummernplatzhalter 3"/>
          <p:cNvSpPr>
            <a:spLocks noGrp="1"/>
          </p:cNvSpPr>
          <p:nvPr>
            <p:ph type="sldNum" sz="quarter" idx="10"/>
          </p:nvPr>
        </p:nvSpPr>
        <p:spPr/>
        <p:txBody>
          <a:bodyPr/>
          <a:lstStyle/>
          <a:p>
            <a:fld id="{39A5C88B-4CC1-384F-A4B6-B75F84F49C0C}" type="slidenum">
              <a:rPr lang="de-DE" smtClean="0"/>
              <a:t>20</a:t>
            </a:fld>
            <a:endParaRPr lang="de-DE"/>
          </a:p>
        </p:txBody>
      </p:sp>
    </p:spTree>
    <p:extLst>
      <p:ext uri="{BB962C8B-B14F-4D97-AF65-F5344CB8AC3E}">
        <p14:creationId xmlns:p14="http://schemas.microsoft.com/office/powerpoint/2010/main" val="932774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Der Strukturfonds beinhaltet finanzielle Mittel für Kirchengemeinden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zur konkreten Unterstützung des Pfarrdienstes. Beispiels­weise durch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Aufstockung von Sekretariats­stunden, Schaffung von Gemeindebüros o.a.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Insgesamt sollen 30 Millionen Euro</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in zwei Raten zur Verfügung gestellt werden.</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21</a:t>
            </a:fld>
            <a:endParaRPr lang="de-DE"/>
          </a:p>
        </p:txBody>
      </p:sp>
    </p:spTree>
    <p:extLst>
      <p:ext uri="{BB962C8B-B14F-4D97-AF65-F5344CB8AC3E}">
        <p14:creationId xmlns:p14="http://schemas.microsoft.com/office/powerpoint/2010/main" val="130594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Ein Team aus Architekten/-innen, Verwal­tungsbeamten/-innen, Juristen/-innen, Pfarrern/-innen und aus­gebildeten </a:t>
            </a:r>
          </a:p>
          <a:p>
            <a:r>
              <a:rPr lang="de-DE" sz="1200" kern="1200" smtClean="0">
                <a:solidFill>
                  <a:schemeClr val="tx1"/>
                </a:solidFill>
                <a:effectLst/>
                <a:latin typeface="+mn-lt"/>
                <a:ea typeface="+mn-ea"/>
                <a:cs typeface="+mn-cs"/>
              </a:rPr>
              <a:t>Gemeindeberatern/-innen </a:t>
            </a:r>
            <a:r>
              <a:rPr lang="de-DE" sz="1200" kern="1200" dirty="0" smtClean="0">
                <a:solidFill>
                  <a:schemeClr val="tx1"/>
                </a:solidFill>
                <a:effectLst/>
                <a:latin typeface="+mn-lt"/>
                <a:ea typeface="+mn-ea"/>
                <a:cs typeface="+mn-cs"/>
              </a:rPr>
              <a:t>suchen gemeinsam mit Kirchengemeinden nach Strategien und Lösungen in drei Bereichen:</a:t>
            </a:r>
          </a:p>
          <a:p>
            <a:pPr lvl="0"/>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Bei der Zusammenarbeit der Kirchen­gemeinden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In der Ausgestaltung des Pfarrdienstes zu mehr Kooperation, gabenorientiertem Arbeiten und neuen Geschäftsordnungen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Bei der Ausarbeitung von finanzierbaren und attraktiven Immobilienkonzeptionen</a:t>
            </a:r>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22</a:t>
            </a:fld>
            <a:endParaRPr lang="de-DE"/>
          </a:p>
        </p:txBody>
      </p:sp>
    </p:spTree>
    <p:extLst>
      <p:ext uri="{BB962C8B-B14F-4D97-AF65-F5344CB8AC3E}">
        <p14:creationId xmlns:p14="http://schemas.microsoft.com/office/powerpoint/2010/main" val="1754558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Wenn weniger Pfarrerinnen und Pfarrer gute Arbeit tun sollen, </a:t>
            </a:r>
            <a:br>
              <a:rPr lang="de-DE" dirty="0" smtClean="0"/>
            </a:br>
            <a:r>
              <a:rPr lang="de-DE" dirty="0" smtClean="0"/>
              <a:t>braucht es Lösungen für Kirchengemeinden: </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Das Modell der Verbundkirchengemeinde bietet die Möglichkeit die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Gremien- und Verwaltungsarbeit, Gottes­dienstordnung und Pfarrstellenbesetzung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mehrerer selbstständig bleibender Kirchen­gemeinden im Verbund zu organisieren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sowie haupt- und ehrenamtliche Kräfte zu entlasten.</a:t>
            </a:r>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23</a:t>
            </a:fld>
            <a:endParaRPr lang="de-DE"/>
          </a:p>
        </p:txBody>
      </p:sp>
    </p:spTree>
    <p:extLst>
      <p:ext uri="{BB962C8B-B14F-4D97-AF65-F5344CB8AC3E}">
        <p14:creationId xmlns:p14="http://schemas.microsoft.com/office/powerpoint/2010/main" val="1760248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Auf der </a:t>
            </a:r>
            <a:r>
              <a:rPr lang="de-DE" sz="1200" kern="1200" dirty="0" err="1" smtClean="0">
                <a:solidFill>
                  <a:schemeClr val="tx1"/>
                </a:solidFill>
                <a:effectLst/>
                <a:latin typeface="+mn-lt"/>
                <a:ea typeface="+mn-ea"/>
                <a:cs typeface="+mn-cs"/>
              </a:rPr>
              <a:t>PfarrPlan</a:t>
            </a:r>
            <a:r>
              <a:rPr lang="de-DE" sz="1200" kern="1200" dirty="0" smtClean="0">
                <a:solidFill>
                  <a:schemeClr val="tx1"/>
                </a:solidFill>
                <a:effectLst/>
                <a:latin typeface="+mn-lt"/>
                <a:ea typeface="+mn-ea"/>
                <a:cs typeface="+mn-cs"/>
              </a:rPr>
              <a:t>-Homepage </a:t>
            </a:r>
            <a:r>
              <a:rPr lang="de-DE" sz="1200" u="sng" kern="1200" dirty="0" smtClean="0">
                <a:solidFill>
                  <a:srgbClr val="00B0F0"/>
                </a:solidFill>
                <a:effectLst/>
                <a:latin typeface="+mn-lt"/>
                <a:ea typeface="+mn-ea"/>
                <a:cs typeface="+mn-cs"/>
              </a:rPr>
              <a:t>service.elk-wue.de/</a:t>
            </a:r>
            <a:r>
              <a:rPr lang="de-DE" sz="1200" u="sng" kern="1200" dirty="0" err="1" smtClean="0">
                <a:solidFill>
                  <a:srgbClr val="00B0F0"/>
                </a:solidFill>
                <a:effectLst/>
                <a:latin typeface="+mn-lt"/>
                <a:ea typeface="+mn-ea"/>
                <a:cs typeface="+mn-cs"/>
              </a:rPr>
              <a:t>pfarrplan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finden Sie alle wichtigen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Informationen zum </a:t>
            </a:r>
            <a:r>
              <a:rPr lang="de-DE" sz="1200" kern="1200" dirty="0" err="1" smtClean="0">
                <a:solidFill>
                  <a:schemeClr val="tx1"/>
                </a:solidFill>
                <a:effectLst/>
                <a:latin typeface="+mn-lt"/>
                <a:ea typeface="+mn-ea"/>
                <a:cs typeface="+mn-cs"/>
              </a:rPr>
              <a:t>PfarrPlan</a:t>
            </a:r>
            <a:r>
              <a:rPr lang="de-DE" sz="1200" kern="1200" dirty="0" smtClean="0">
                <a:solidFill>
                  <a:schemeClr val="tx1"/>
                </a:solidFill>
                <a:effectLst/>
                <a:latin typeface="+mn-lt"/>
                <a:ea typeface="+mn-ea"/>
                <a:cs typeface="+mn-cs"/>
              </a:rPr>
              <a:t>, zu den unter­stützenden Maßnahmen sowie hilfreiche Praxisbeispiele zur Umsetzung.</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24</a:t>
            </a:fld>
            <a:endParaRPr lang="de-DE"/>
          </a:p>
        </p:txBody>
      </p:sp>
    </p:spTree>
    <p:extLst>
      <p:ext uri="{BB962C8B-B14F-4D97-AF65-F5344CB8AC3E}">
        <p14:creationId xmlns:p14="http://schemas.microsoft.com/office/powerpoint/2010/main" val="1858394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1. Zusammen </a:t>
            </a:r>
            <a:r>
              <a:rPr lang="de-DE" sz="1200" b="1" kern="1200" dirty="0" smtClean="0">
                <a:solidFill>
                  <a:schemeClr val="tx1"/>
                </a:solidFill>
                <a:effectLst/>
                <a:latin typeface="+mn-lt"/>
                <a:ea typeface="+mn-ea"/>
                <a:cs typeface="+mn-cs"/>
              </a:rPr>
              <a:t>SEHEN</a:t>
            </a:r>
            <a:r>
              <a:rPr lang="de-DE" sz="1200" kern="1200" dirty="0" smtClean="0">
                <a:solidFill>
                  <a:schemeClr val="tx1"/>
                </a:solidFill>
                <a:effectLst/>
                <a:latin typeface="+mn-lt"/>
                <a:ea typeface="+mn-ea"/>
                <a:cs typeface="+mn-cs"/>
              </a:rPr>
              <a:t>, was uns verbindet.</a:t>
            </a:r>
          </a:p>
          <a:p>
            <a:r>
              <a:rPr lang="de-DE" sz="1200" i="1" kern="1200" dirty="0" smtClean="0">
                <a:solidFill>
                  <a:schemeClr val="tx1"/>
                </a:solidFill>
                <a:effectLst/>
                <a:latin typeface="+mn-lt"/>
                <a:ea typeface="+mn-ea"/>
                <a:cs typeface="+mn-cs"/>
              </a:rPr>
              <a:t>Christliche Gemeinde schaut nicht nur auf den eigenen Kirchturm.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Sondern ist ein Leib mit vielen Gliedern.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2. Zusammen </a:t>
            </a:r>
            <a:r>
              <a:rPr lang="de-DE" sz="1200" b="1" kern="1200" dirty="0" smtClean="0">
                <a:solidFill>
                  <a:schemeClr val="tx1"/>
                </a:solidFill>
                <a:effectLst/>
                <a:latin typeface="+mn-lt"/>
                <a:ea typeface="+mn-ea"/>
                <a:cs typeface="+mn-cs"/>
              </a:rPr>
              <a:t>TEILEN</a:t>
            </a:r>
            <a:r>
              <a:rPr lang="de-DE" sz="1200" kern="1200" dirty="0" smtClean="0">
                <a:solidFill>
                  <a:schemeClr val="tx1"/>
                </a:solidFill>
                <a:effectLst/>
                <a:latin typeface="+mn-lt"/>
                <a:ea typeface="+mn-ea"/>
                <a:cs typeface="+mn-cs"/>
              </a:rPr>
              <a:t>, was wir lieben.</a:t>
            </a:r>
          </a:p>
          <a:p>
            <a:r>
              <a:rPr lang="de-DE" sz="1200" i="1" kern="1200" dirty="0" smtClean="0">
                <a:solidFill>
                  <a:schemeClr val="tx1"/>
                </a:solidFill>
                <a:effectLst/>
                <a:latin typeface="+mn-lt"/>
                <a:ea typeface="+mn-ea"/>
                <a:cs typeface="+mn-cs"/>
              </a:rPr>
              <a:t>Christliche Gemeinde teilt nicht nur eine gemeinsame Auffassung.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Sondern teilt Glaube, Hoffnung und gemeinsames Leben.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3. Zusammen </a:t>
            </a:r>
            <a:r>
              <a:rPr lang="de-DE" sz="1200" b="1" kern="1200" dirty="0" smtClean="0">
                <a:solidFill>
                  <a:schemeClr val="tx1"/>
                </a:solidFill>
                <a:effectLst/>
                <a:latin typeface="+mn-lt"/>
                <a:ea typeface="+mn-ea"/>
                <a:cs typeface="+mn-cs"/>
              </a:rPr>
              <a:t>SUCHEN</a:t>
            </a:r>
            <a:r>
              <a:rPr lang="de-DE" sz="1200" kern="1200" dirty="0" smtClean="0">
                <a:solidFill>
                  <a:schemeClr val="tx1"/>
                </a:solidFill>
                <a:effectLst/>
                <a:latin typeface="+mn-lt"/>
                <a:ea typeface="+mn-ea"/>
                <a:cs typeface="+mn-cs"/>
              </a:rPr>
              <a:t>, was dem Leben dient.</a:t>
            </a:r>
          </a:p>
          <a:p>
            <a:r>
              <a:rPr lang="de-DE" sz="1200" i="1" kern="1200" dirty="0" smtClean="0">
                <a:solidFill>
                  <a:schemeClr val="tx1"/>
                </a:solidFill>
                <a:effectLst/>
                <a:latin typeface="+mn-lt"/>
                <a:ea typeface="+mn-ea"/>
                <a:cs typeface="+mn-cs"/>
              </a:rPr>
              <a:t>Christliche Gemeinde sucht und fragt, was es braucht, damit sich </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das Leben entfalten kann.</a:t>
            </a:r>
            <a:endParaRPr lang="de-DE"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4. Zusammen </a:t>
            </a:r>
            <a:r>
              <a:rPr lang="de-DE" sz="1200" b="1" kern="1200" dirty="0" smtClean="0">
                <a:solidFill>
                  <a:schemeClr val="tx1"/>
                </a:solidFill>
                <a:effectLst/>
                <a:latin typeface="+mn-lt"/>
                <a:ea typeface="+mn-ea"/>
                <a:cs typeface="+mn-cs"/>
              </a:rPr>
              <a:t>SCHENKEN</a:t>
            </a:r>
            <a:r>
              <a:rPr lang="de-DE" sz="1200" kern="1200" dirty="0" smtClean="0">
                <a:solidFill>
                  <a:schemeClr val="tx1"/>
                </a:solidFill>
                <a:effectLst/>
                <a:latin typeface="+mn-lt"/>
                <a:ea typeface="+mn-ea"/>
                <a:cs typeface="+mn-cs"/>
              </a:rPr>
              <a:t>, was uns wertvoll ist.</a:t>
            </a:r>
          </a:p>
          <a:p>
            <a:r>
              <a:rPr lang="de-DE" sz="1200" i="1" kern="1200" dirty="0" smtClean="0">
                <a:solidFill>
                  <a:schemeClr val="tx1"/>
                </a:solidFill>
                <a:effectLst/>
                <a:latin typeface="+mn-lt"/>
                <a:ea typeface="+mn-ea"/>
                <a:cs typeface="+mn-cs"/>
              </a:rPr>
              <a:t>Christliche Gemeinde lebt von dem, was ihr geschenkt ist und gibt es weiter.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5. Zusammen </a:t>
            </a:r>
            <a:r>
              <a:rPr lang="de-DE" sz="1200" b="1" kern="1200" dirty="0" smtClean="0">
                <a:solidFill>
                  <a:schemeClr val="tx1"/>
                </a:solidFill>
                <a:effectLst/>
                <a:latin typeface="+mn-lt"/>
                <a:ea typeface="+mn-ea"/>
                <a:cs typeface="+mn-cs"/>
              </a:rPr>
              <a:t>GLAUBEN</a:t>
            </a:r>
            <a:r>
              <a:rPr lang="de-DE" sz="1200" kern="1200" dirty="0" smtClean="0">
                <a:solidFill>
                  <a:schemeClr val="tx1"/>
                </a:solidFill>
                <a:effectLst/>
                <a:latin typeface="+mn-lt"/>
                <a:ea typeface="+mn-ea"/>
                <a:cs typeface="+mn-cs"/>
              </a:rPr>
              <a:t>, dass Hoffnung wächst</a:t>
            </a:r>
          </a:p>
          <a:p>
            <a:r>
              <a:rPr lang="de-DE" sz="1200" i="1" kern="1200" dirty="0" smtClean="0">
                <a:solidFill>
                  <a:schemeClr val="tx1"/>
                </a:solidFill>
                <a:effectLst/>
                <a:latin typeface="+mn-lt"/>
                <a:ea typeface="+mn-ea"/>
                <a:cs typeface="+mn-cs"/>
              </a:rPr>
              <a:t>Christliche Gemeinde begrenzt sich nicht, sondern vertraut Jesus Christus als </a:t>
            </a:r>
            <a:endParaRPr lang="de-DE" sz="1200" kern="1200" dirty="0" smtClean="0">
              <a:solidFill>
                <a:schemeClr val="tx1"/>
              </a:solidFill>
              <a:effectLst/>
              <a:latin typeface="+mn-lt"/>
              <a:ea typeface="+mn-ea"/>
              <a:cs typeface="+mn-cs"/>
            </a:endParaRPr>
          </a:p>
          <a:p>
            <a:r>
              <a:rPr lang="de-DE" sz="1200" i="1" kern="1200" smtClean="0">
                <a:solidFill>
                  <a:schemeClr val="tx1"/>
                </a:solidFill>
                <a:effectLst/>
                <a:latin typeface="+mn-lt"/>
                <a:ea typeface="+mn-ea"/>
                <a:cs typeface="+mn-cs"/>
              </a:rPr>
              <a:t>Herr des Lebens und der Kirche.</a:t>
            </a:r>
            <a:endParaRPr lang="de-DE" sz="1200" kern="1200" smtClean="0">
              <a:solidFill>
                <a:schemeClr val="tx1"/>
              </a:solidFill>
              <a:effectLst/>
              <a:latin typeface="+mn-lt"/>
              <a:ea typeface="+mn-ea"/>
              <a:cs typeface="+mn-cs"/>
            </a:endParaRPr>
          </a:p>
          <a:p>
            <a:endParaRPr lang="de-DE"/>
          </a:p>
        </p:txBody>
      </p:sp>
      <p:sp>
        <p:nvSpPr>
          <p:cNvPr id="4" name="Foliennummernplatzhalter 3"/>
          <p:cNvSpPr>
            <a:spLocks noGrp="1"/>
          </p:cNvSpPr>
          <p:nvPr>
            <p:ph type="sldNum" sz="quarter" idx="10"/>
          </p:nvPr>
        </p:nvSpPr>
        <p:spPr/>
        <p:txBody>
          <a:bodyPr/>
          <a:lstStyle/>
          <a:p>
            <a:fld id="{39A5C88B-4CC1-384F-A4B6-B75F84F49C0C}" type="slidenum">
              <a:rPr lang="de-DE" smtClean="0"/>
              <a:t>25</a:t>
            </a:fld>
            <a:endParaRPr lang="de-DE"/>
          </a:p>
        </p:txBody>
      </p:sp>
    </p:spTree>
    <p:extLst>
      <p:ext uri="{BB962C8B-B14F-4D97-AF65-F5344CB8AC3E}">
        <p14:creationId xmlns:p14="http://schemas.microsoft.com/office/powerpoint/2010/main" val="1237400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9A5C88B-4CC1-384F-A4B6-B75F84F49C0C}" type="slidenum">
              <a:rPr lang="de-DE" smtClean="0"/>
              <a:t>26</a:t>
            </a:fld>
            <a:endParaRPr lang="de-DE"/>
          </a:p>
        </p:txBody>
      </p:sp>
    </p:spTree>
    <p:extLst>
      <p:ext uri="{BB962C8B-B14F-4D97-AF65-F5344CB8AC3E}">
        <p14:creationId xmlns:p14="http://schemas.microsoft.com/office/powerpoint/2010/main" val="200347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Dem </a:t>
            </a:r>
            <a:r>
              <a:rPr lang="de-DE" sz="1200" b="1" kern="1200" dirty="0" err="1" smtClean="0">
                <a:solidFill>
                  <a:schemeClr val="tx1"/>
                </a:solidFill>
                <a:effectLst/>
                <a:latin typeface="+mn-lt"/>
                <a:ea typeface="+mn-ea"/>
                <a:cs typeface="+mn-cs"/>
              </a:rPr>
              <a:t>PfarrPlan</a:t>
            </a:r>
            <a:r>
              <a:rPr lang="de-DE" sz="1200" b="1" kern="1200" dirty="0" smtClean="0">
                <a:solidFill>
                  <a:schemeClr val="tx1"/>
                </a:solidFill>
                <a:effectLst/>
                <a:latin typeface="+mn-lt"/>
                <a:ea typeface="+mn-ea"/>
                <a:cs typeface="+mn-cs"/>
              </a:rPr>
              <a:t> 2024 haben wir den Titel „</a:t>
            </a:r>
            <a:r>
              <a:rPr lang="de-DE" sz="1200" b="1" kern="1200" dirty="0" err="1" smtClean="0">
                <a:solidFill>
                  <a:schemeClr val="tx1"/>
                </a:solidFill>
                <a:effectLst/>
                <a:latin typeface="+mn-lt"/>
                <a:ea typeface="+mn-ea"/>
                <a:cs typeface="+mn-cs"/>
              </a:rPr>
              <a:t>ZusammenWachsen</a:t>
            </a:r>
            <a:r>
              <a:rPr lang="de-DE" sz="1200" b="1" kern="1200" dirty="0" smtClean="0">
                <a:solidFill>
                  <a:schemeClr val="tx1"/>
                </a:solidFill>
                <a:effectLst/>
                <a:latin typeface="+mn-lt"/>
                <a:ea typeface="+mn-ea"/>
                <a:cs typeface="+mn-cs"/>
              </a:rPr>
              <a:t>“ gegeben.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Weil wir glauben, dass wir diese Aufgabe nur gemeinsam und in einem guten Miteinander </a:t>
            </a:r>
            <a:r>
              <a:rPr lang="de-DE" sz="1200" kern="1200" dirty="0" err="1" smtClean="0">
                <a:solidFill>
                  <a:schemeClr val="tx1"/>
                </a:solidFill>
                <a:effectLst/>
                <a:latin typeface="+mn-lt"/>
                <a:ea typeface="+mn-ea"/>
                <a:cs typeface="+mn-cs"/>
              </a:rPr>
              <a:t>bewältigen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können</a:t>
            </a:r>
            <a:r>
              <a:rPr lang="de-DE" sz="1200" kern="1200" dirty="0" smtClean="0">
                <a:solidFill>
                  <a:schemeClr val="tx1"/>
                </a:solidFill>
                <a:effectLst/>
                <a:latin typeface="+mn-lt"/>
                <a:ea typeface="+mn-ea"/>
                <a:cs typeface="+mn-cs"/>
              </a:rPr>
              <a:t>.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Genau darin liegen auch Chancen. Kirchengemeinden gehen aus diesem Prozess </a:t>
            </a:r>
            <a:r>
              <a:rPr lang="de-DE" sz="1200" kern="1200" dirty="0" err="1" smtClean="0">
                <a:solidFill>
                  <a:schemeClr val="tx1"/>
                </a:solidFill>
                <a:effectLst/>
                <a:latin typeface="+mn-lt"/>
                <a:ea typeface="+mn-ea"/>
                <a:cs typeface="+mn-cs"/>
              </a:rPr>
              <a:t>gestärkt</a:t>
            </a:r>
            <a:r>
              <a:rPr lang="de-DE" sz="1200" kern="1200" dirty="0" smtClean="0">
                <a:solidFill>
                  <a:schemeClr val="tx1"/>
                </a:solidFill>
                <a:effectLst/>
                <a:latin typeface="+mn-lt"/>
                <a:ea typeface="+mn-ea"/>
                <a:cs typeface="+mn-cs"/>
              </a:rPr>
              <a:t> hervor, </a:t>
            </a:r>
          </a:p>
          <a:p>
            <a:r>
              <a:rPr lang="de-DE" sz="1200" kern="1200" dirty="0" smtClean="0">
                <a:solidFill>
                  <a:schemeClr val="tx1"/>
                </a:solidFill>
                <a:effectLst/>
                <a:latin typeface="+mn-lt"/>
                <a:ea typeface="+mn-ea"/>
                <a:cs typeface="+mn-cs"/>
              </a:rPr>
              <a:t>wenn Dinge strukturell zusammengedacht und zusammengelegt werden. </a:t>
            </a:r>
            <a:r>
              <a:rPr lang="de-DE" sz="1200" b="1" kern="1200" dirty="0" smtClean="0">
                <a:solidFill>
                  <a:schemeClr val="tx1"/>
                </a:solidFill>
                <a:effectLst/>
                <a:latin typeface="+mn-lt"/>
                <a:ea typeface="+mn-ea"/>
                <a:cs typeface="+mn-cs"/>
              </a:rPr>
              <a:t>Das ist die eine Dimension. </a:t>
            </a:r>
          </a:p>
          <a:p>
            <a:endParaRPr lang="de-DE" dirty="0" smtClean="0"/>
          </a:p>
          <a:p>
            <a:r>
              <a:rPr lang="de-DE" sz="1200" b="1" kern="1200" dirty="0" smtClean="0">
                <a:solidFill>
                  <a:schemeClr val="tx1"/>
                </a:solidFill>
                <a:effectLst/>
                <a:latin typeface="+mn-lt"/>
                <a:ea typeface="+mn-ea"/>
                <a:cs typeface="+mn-cs"/>
              </a:rPr>
              <a:t>Die andere Dimension ist: </a:t>
            </a:r>
            <a:r>
              <a:rPr lang="de-DE" sz="1200" kern="1200" dirty="0" smtClean="0">
                <a:solidFill>
                  <a:schemeClr val="tx1"/>
                </a:solidFill>
                <a:effectLst/>
                <a:latin typeface="+mn-lt"/>
                <a:ea typeface="+mn-ea"/>
                <a:cs typeface="+mn-cs"/>
              </a:rPr>
              <a:t>Wir konzipieren zwar und gestalten, </a:t>
            </a:r>
            <a:r>
              <a:rPr lang="de-DE" sz="1200" kern="1200" dirty="0" err="1" smtClean="0">
                <a:solidFill>
                  <a:schemeClr val="tx1"/>
                </a:solidFill>
                <a:effectLst/>
                <a:latin typeface="+mn-lt"/>
                <a:ea typeface="+mn-ea"/>
                <a:cs typeface="+mn-cs"/>
              </a:rPr>
              <a:t>pflügen</a:t>
            </a:r>
            <a:r>
              <a:rPr lang="de-DE" sz="1200" kern="1200" dirty="0" smtClean="0">
                <a:solidFill>
                  <a:schemeClr val="tx1"/>
                </a:solidFill>
                <a:effectLst/>
                <a:latin typeface="+mn-lt"/>
                <a:ea typeface="+mn-ea"/>
                <a:cs typeface="+mn-cs"/>
              </a:rPr>
              <a:t> und </a:t>
            </a:r>
            <a:r>
              <a:rPr lang="de-DE" sz="1200" kern="1200" dirty="0" err="1" smtClean="0">
                <a:solidFill>
                  <a:schemeClr val="tx1"/>
                </a:solidFill>
                <a:effectLst/>
                <a:latin typeface="+mn-lt"/>
                <a:ea typeface="+mn-ea"/>
                <a:cs typeface="+mn-cs"/>
              </a:rPr>
              <a:t>säen</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doch Wachstum und Gedeihen steht in des Himmels Hand</a:t>
            </a:r>
            <a:r>
              <a:rPr lang="de-DE" sz="1200" kern="1200" dirty="0" smtClean="0">
                <a:solidFill>
                  <a:schemeClr val="tx1"/>
                </a:solidFill>
                <a:effectLst/>
                <a:latin typeface="+mn-lt"/>
                <a:ea typeface="+mn-ea"/>
                <a:cs typeface="+mn-cs"/>
              </a:rPr>
              <a:t>“ (EG 508). </a:t>
            </a:r>
          </a:p>
          <a:p>
            <a:r>
              <a:rPr lang="de-DE" sz="1200" kern="1200" dirty="0" smtClean="0">
                <a:solidFill>
                  <a:schemeClr val="tx1"/>
                </a:solidFill>
                <a:effectLst/>
                <a:latin typeface="+mn-lt"/>
                <a:ea typeface="+mn-ea"/>
                <a:cs typeface="+mn-cs"/>
              </a:rPr>
              <a:t>Dies zu wissen </a:t>
            </a:r>
            <a:r>
              <a:rPr lang="de-DE" sz="1200" kern="1200" dirty="0" err="1" smtClean="0">
                <a:solidFill>
                  <a:schemeClr val="tx1"/>
                </a:solidFill>
                <a:effectLst/>
                <a:latin typeface="+mn-lt"/>
                <a:ea typeface="+mn-ea"/>
                <a:cs typeface="+mn-cs"/>
              </a:rPr>
              <a:t>stärkt</a:t>
            </a:r>
            <a:r>
              <a:rPr lang="de-DE" sz="1200" kern="1200" dirty="0" smtClean="0">
                <a:solidFill>
                  <a:schemeClr val="tx1"/>
                </a:solidFill>
                <a:effectLst/>
                <a:latin typeface="+mn-lt"/>
                <a:ea typeface="+mn-ea"/>
                <a:cs typeface="+mn-cs"/>
              </a:rPr>
              <a:t> und inspiriert. Wenn wir, auch bei </a:t>
            </a:r>
            <a:r>
              <a:rPr lang="de-DE" sz="1200" kern="1200" dirty="0" err="1" smtClean="0">
                <a:solidFill>
                  <a:schemeClr val="tx1"/>
                </a:solidFill>
                <a:effectLst/>
                <a:latin typeface="+mn-lt"/>
                <a:ea typeface="+mn-ea"/>
                <a:cs typeface="+mn-cs"/>
              </a:rPr>
              <a:t>zurückgehenden</a:t>
            </a:r>
            <a:r>
              <a:rPr lang="de-DE" sz="1200" kern="1200" dirty="0" smtClean="0">
                <a:solidFill>
                  <a:schemeClr val="tx1"/>
                </a:solidFill>
                <a:effectLst/>
                <a:latin typeface="+mn-lt"/>
                <a:ea typeface="+mn-ea"/>
                <a:cs typeface="+mn-cs"/>
              </a:rPr>
              <a:t> Zahlen, auf Jesus Christus als den Herrn der Kirche hin wachsen, wird uns auch </a:t>
            </a:r>
            <a:r>
              <a:rPr lang="de-DE" sz="1200" kern="1200" smtClean="0">
                <a:solidFill>
                  <a:schemeClr val="tx1"/>
                </a:solidFill>
                <a:effectLst/>
                <a:latin typeface="+mn-lt"/>
                <a:ea typeface="+mn-ea"/>
                <a:cs typeface="+mn-cs"/>
              </a:rPr>
              <a:t>das Wachsen </a:t>
            </a:r>
            <a:r>
              <a:rPr lang="de-DE" sz="1200" kern="1200" dirty="0" smtClean="0">
                <a:solidFill>
                  <a:schemeClr val="tx1"/>
                </a:solidFill>
                <a:effectLst/>
                <a:latin typeface="+mn-lt"/>
                <a:ea typeface="+mn-ea"/>
                <a:cs typeface="+mn-cs"/>
              </a:rPr>
              <a:t>gelingen. </a:t>
            </a:r>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3</a:t>
            </a:fld>
            <a:endParaRPr lang="de-DE"/>
          </a:p>
        </p:txBody>
      </p:sp>
    </p:spTree>
    <p:extLst>
      <p:ext uri="{BB962C8B-B14F-4D97-AF65-F5344CB8AC3E}">
        <p14:creationId xmlns:p14="http://schemas.microsoft.com/office/powerpoint/2010/main" val="168357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baseline="0" dirty="0" smtClean="0"/>
              <a:t>Für den </a:t>
            </a:r>
            <a:r>
              <a:rPr lang="de-DE" sz="1000" b="1" baseline="0" dirty="0" err="1" smtClean="0"/>
              <a:t>PfarrPlan</a:t>
            </a:r>
            <a:r>
              <a:rPr lang="de-DE" sz="1000" b="1" baseline="0" dirty="0" smtClean="0"/>
              <a:t> 2024 deshalb der Vorschlag:</a:t>
            </a:r>
          </a:p>
          <a:p>
            <a:endParaRPr lang="de-DE" sz="1000" baseline="0" dirty="0" smtClean="0"/>
          </a:p>
          <a:p>
            <a:r>
              <a:rPr lang="de-DE" sz="1000" b="1" baseline="0" dirty="0" smtClean="0"/>
              <a:t>Beide Dimensionen im Blick zu behalten.</a:t>
            </a:r>
          </a:p>
          <a:p>
            <a:r>
              <a:rPr lang="de-DE" sz="1000" baseline="0" dirty="0" smtClean="0"/>
              <a:t>Die strukturelle Dimension – dargestellt auf der linken Seite des Blattes</a:t>
            </a:r>
          </a:p>
          <a:p>
            <a:r>
              <a:rPr lang="de-DE" sz="1000" baseline="0" dirty="0" smtClean="0"/>
              <a:t>und die geistliche Dimension – dargestellt auf der rechten Seite des Blattes.</a:t>
            </a:r>
          </a:p>
          <a:p>
            <a:endParaRPr lang="de-DE" sz="1000" baseline="0" dirty="0" smtClean="0"/>
          </a:p>
          <a:p>
            <a:r>
              <a:rPr lang="de-DE" sz="1000" b="1" baseline="0" dirty="0" smtClean="0"/>
              <a:t>Auf struktureller Ebene geht es uns um das Verständnis, warum ein </a:t>
            </a:r>
            <a:r>
              <a:rPr lang="de-DE" sz="1000" b="1" baseline="0" dirty="0" err="1" smtClean="0"/>
              <a:t>ZusammenWachsen</a:t>
            </a:r>
            <a:r>
              <a:rPr lang="de-DE" sz="1000" b="1" baseline="0" dirty="0" smtClean="0"/>
              <a:t> nötig ist, </a:t>
            </a:r>
            <a:br>
              <a:rPr lang="de-DE" sz="1000" b="1" baseline="0" dirty="0" smtClean="0"/>
            </a:br>
            <a:r>
              <a:rPr lang="de-DE" sz="1000" baseline="0" dirty="0" smtClean="0"/>
              <a:t>welche Prinzipien dem </a:t>
            </a:r>
            <a:r>
              <a:rPr lang="de-DE" sz="1000" baseline="0" dirty="0" err="1" smtClean="0"/>
              <a:t>PfarrPlan</a:t>
            </a:r>
            <a:r>
              <a:rPr lang="de-DE" sz="1000" baseline="0" dirty="0" smtClean="0"/>
              <a:t> zugrunde liegen, wie es überhaupt dazu kommt, </a:t>
            </a:r>
            <a:br>
              <a:rPr lang="de-DE" sz="1000" baseline="0" dirty="0" smtClean="0"/>
            </a:br>
            <a:r>
              <a:rPr lang="de-DE" sz="1000" baseline="0" dirty="0" smtClean="0"/>
              <a:t>welche Ziele damit verfolgt werden, wie der Prozess verläuft und welche Maßnahmen uns bei der Umsetzung helfen können.</a:t>
            </a:r>
          </a:p>
          <a:p>
            <a:endParaRPr lang="de-DE" sz="1000" baseline="0" dirty="0" smtClean="0"/>
          </a:p>
          <a:p>
            <a:r>
              <a:rPr lang="de-DE" sz="1000" b="1" baseline="0" dirty="0" smtClean="0"/>
              <a:t>Auf der rechten Seite geht es um Elemente und Prinzipien, die uns dabei inspirieren können</a:t>
            </a:r>
            <a:r>
              <a:rPr lang="de-DE" sz="1000" baseline="0" dirty="0" smtClean="0"/>
              <a:t>. </a:t>
            </a:r>
            <a:br>
              <a:rPr lang="de-DE" sz="1000" baseline="0" dirty="0" smtClean="0"/>
            </a:br>
            <a:r>
              <a:rPr lang="de-DE" sz="1000" baseline="0" dirty="0" smtClean="0"/>
              <a:t>Damit ein gemeinsames Wachsen möglich wird.</a:t>
            </a:r>
          </a:p>
        </p:txBody>
      </p:sp>
      <p:sp>
        <p:nvSpPr>
          <p:cNvPr id="4" name="Foliennummernplatzhalter 3"/>
          <p:cNvSpPr>
            <a:spLocks noGrp="1"/>
          </p:cNvSpPr>
          <p:nvPr>
            <p:ph type="sldNum" sz="quarter" idx="10"/>
          </p:nvPr>
        </p:nvSpPr>
        <p:spPr/>
        <p:txBody>
          <a:bodyPr/>
          <a:lstStyle/>
          <a:p>
            <a:fld id="{39A5C88B-4CC1-384F-A4B6-B75F84F49C0C}" type="slidenum">
              <a:rPr lang="de-DE" smtClean="0"/>
              <a:t>4</a:t>
            </a:fld>
            <a:endParaRPr lang="de-DE"/>
          </a:p>
        </p:txBody>
      </p:sp>
    </p:spTree>
    <p:extLst>
      <p:ext uri="{BB962C8B-B14F-4D97-AF65-F5344CB8AC3E}">
        <p14:creationId xmlns:p14="http://schemas.microsoft.com/office/powerpoint/2010/main" val="209495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grundlegende</a:t>
            </a:r>
            <a:r>
              <a:rPr lang="de-DE" baseline="0" dirty="0" smtClean="0"/>
              <a:t> Prinzip, um den </a:t>
            </a:r>
            <a:r>
              <a:rPr lang="de-DE" baseline="0" dirty="0" err="1" smtClean="0"/>
              <a:t>PfarrPlan</a:t>
            </a:r>
            <a:r>
              <a:rPr lang="de-DE" baseline="0" dirty="0" smtClean="0"/>
              <a:t> zu verstehen ist:</a:t>
            </a:r>
          </a:p>
          <a:p>
            <a:r>
              <a:rPr lang="de-DE" b="1" baseline="0" dirty="0" smtClean="0"/>
              <a:t>Klarheit in der demographischen Analyse</a:t>
            </a:r>
            <a:r>
              <a:rPr lang="de-DE" baseline="0" dirty="0" smtClean="0"/>
              <a:t>.</a:t>
            </a:r>
          </a:p>
          <a:p>
            <a:endParaRPr lang="de-DE" baseline="0" dirty="0" smtClean="0"/>
          </a:p>
          <a:p>
            <a:r>
              <a:rPr lang="de-DE" dirty="0" smtClean="0"/>
              <a:t>Was bedeutet das?</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5</a:t>
            </a:fld>
            <a:endParaRPr lang="de-DE"/>
          </a:p>
        </p:txBody>
      </p:sp>
    </p:spTree>
    <p:extLst>
      <p:ext uri="{BB962C8B-B14F-4D97-AF65-F5344CB8AC3E}">
        <p14:creationId xmlns:p14="http://schemas.microsoft.com/office/powerpoint/2010/main" val="133362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kern="1200" dirty="0" smtClean="0">
                <a:solidFill>
                  <a:schemeClr val="tx1"/>
                </a:solidFill>
                <a:effectLst/>
                <a:latin typeface="+mn-lt"/>
                <a:ea typeface="+mn-ea"/>
                <a:cs typeface="+mn-cs"/>
              </a:rPr>
              <a:t>Klarheit in der demographischen</a:t>
            </a:r>
            <a:r>
              <a:rPr lang="de-DE" sz="1000" kern="1200" baseline="0" dirty="0" smtClean="0">
                <a:solidFill>
                  <a:schemeClr val="tx1"/>
                </a:solidFill>
                <a:effectLst/>
                <a:latin typeface="+mn-lt"/>
                <a:ea typeface="+mn-ea"/>
                <a:cs typeface="+mn-cs"/>
              </a:rPr>
              <a:t> Analyse bedeutet, dass wir bei unseren Planungen</a:t>
            </a:r>
          </a:p>
          <a:p>
            <a:r>
              <a:rPr lang="de-DE" sz="1000" kern="1200" baseline="0" dirty="0" smtClean="0">
                <a:solidFill>
                  <a:schemeClr val="tx1"/>
                </a:solidFill>
                <a:effectLst/>
                <a:latin typeface="+mn-lt"/>
                <a:ea typeface="+mn-ea"/>
                <a:cs typeface="+mn-cs"/>
              </a:rPr>
              <a:t>die demographische Entwicklung innerhalb unserer Landeskirche berücksichtigen.</a:t>
            </a:r>
            <a:endParaRPr lang="de-DE" sz="1000" kern="1200" dirty="0" smtClean="0">
              <a:solidFill>
                <a:schemeClr val="tx1"/>
              </a:solidFill>
              <a:effectLst/>
              <a:latin typeface="+mn-lt"/>
              <a:ea typeface="+mn-ea"/>
              <a:cs typeface="+mn-cs"/>
            </a:endParaRPr>
          </a:p>
          <a:p>
            <a:endParaRPr lang="de-DE" sz="1000" kern="1200" dirty="0" smtClean="0">
              <a:solidFill>
                <a:schemeClr val="tx1"/>
              </a:solidFill>
              <a:effectLst/>
              <a:latin typeface="+mn-lt"/>
              <a:ea typeface="+mn-ea"/>
              <a:cs typeface="+mn-cs"/>
            </a:endParaRPr>
          </a:p>
          <a:p>
            <a:r>
              <a:rPr lang="de-DE" sz="1000" kern="1200" dirty="0" smtClean="0">
                <a:solidFill>
                  <a:schemeClr val="tx1"/>
                </a:solidFill>
                <a:effectLst/>
                <a:latin typeface="+mn-lt"/>
                <a:ea typeface="+mn-ea"/>
                <a:cs typeface="+mn-cs"/>
              </a:rPr>
              <a:t>Dabei</a:t>
            </a:r>
            <a:r>
              <a:rPr lang="de-DE" sz="1000" kern="1200" baseline="0" dirty="0" smtClean="0">
                <a:solidFill>
                  <a:schemeClr val="tx1"/>
                </a:solidFill>
                <a:effectLst/>
                <a:latin typeface="+mn-lt"/>
                <a:ea typeface="+mn-ea"/>
                <a:cs typeface="+mn-cs"/>
              </a:rPr>
              <a:t> </a:t>
            </a:r>
            <a:r>
              <a:rPr lang="de-DE" sz="1000" kern="1200" dirty="0" smtClean="0">
                <a:solidFill>
                  <a:schemeClr val="tx1"/>
                </a:solidFill>
                <a:effectLst/>
                <a:latin typeface="+mn-lt"/>
                <a:ea typeface="+mn-ea"/>
                <a:cs typeface="+mn-cs"/>
              </a:rPr>
              <a:t>zeichnen sich zwei wesentliche Trends ab: </a:t>
            </a:r>
            <a:endParaRPr lang="de-DE" sz="1000" dirty="0" smtClean="0"/>
          </a:p>
          <a:p>
            <a:endParaRPr lang="de-DE" sz="1000" b="1" kern="1200" dirty="0" smtClean="0">
              <a:solidFill>
                <a:schemeClr val="tx1"/>
              </a:solidFill>
              <a:effectLst/>
              <a:latin typeface="+mn-lt"/>
              <a:ea typeface="+mn-ea"/>
              <a:cs typeface="+mn-cs"/>
            </a:endParaRPr>
          </a:p>
          <a:p>
            <a:r>
              <a:rPr lang="de-DE" sz="1000" b="1" kern="1200" dirty="0" smtClean="0">
                <a:solidFill>
                  <a:schemeClr val="tx1"/>
                </a:solidFill>
                <a:effectLst/>
                <a:latin typeface="+mn-lt"/>
                <a:ea typeface="+mn-ea"/>
                <a:cs typeface="+mn-cs"/>
              </a:rPr>
              <a:t>ERSTENS: </a:t>
            </a:r>
            <a:endParaRPr lang="de-DE" sz="1000" dirty="0" smtClean="0"/>
          </a:p>
          <a:p>
            <a:r>
              <a:rPr lang="de-DE" sz="1000" kern="1200" dirty="0" smtClean="0">
                <a:solidFill>
                  <a:schemeClr val="tx1"/>
                </a:solidFill>
                <a:effectLst/>
                <a:latin typeface="+mn-lt"/>
                <a:ea typeface="+mn-ea"/>
                <a:cs typeface="+mn-cs"/>
              </a:rPr>
              <a:t>Zurückgehende Gemeindegliederzahlen. Für die Zukunft bedeutet das: </a:t>
            </a:r>
            <a:br>
              <a:rPr lang="de-DE" sz="1000" kern="1200" dirty="0" smtClean="0">
                <a:solidFill>
                  <a:schemeClr val="tx1"/>
                </a:solidFill>
                <a:effectLst/>
                <a:latin typeface="+mn-lt"/>
                <a:ea typeface="+mn-ea"/>
                <a:cs typeface="+mn-cs"/>
              </a:rPr>
            </a:br>
            <a:r>
              <a:rPr lang="de-DE" sz="1000" kern="1200" baseline="0" dirty="0" smtClean="0">
                <a:solidFill>
                  <a:schemeClr val="tx1"/>
                </a:solidFill>
                <a:effectLst/>
                <a:latin typeface="+mn-lt"/>
                <a:ea typeface="+mn-ea"/>
                <a:cs typeface="+mn-cs"/>
              </a:rPr>
              <a:t>die Finanzkraft der Landeskirche wird langfristig abnehmen.</a:t>
            </a:r>
            <a:endParaRPr lang="de-DE" sz="1000" kern="1200" dirty="0" smtClean="0">
              <a:solidFill>
                <a:schemeClr val="tx1"/>
              </a:solidFill>
              <a:effectLst/>
              <a:latin typeface="+mn-lt"/>
              <a:ea typeface="+mn-ea"/>
              <a:cs typeface="+mn-cs"/>
            </a:endParaRPr>
          </a:p>
          <a:p>
            <a:endParaRPr lang="de-DE" sz="1000" dirty="0" smtClean="0"/>
          </a:p>
          <a:p>
            <a:r>
              <a:rPr lang="de-DE" sz="1000" b="1" kern="1200" dirty="0" smtClean="0">
                <a:solidFill>
                  <a:schemeClr val="tx1"/>
                </a:solidFill>
                <a:effectLst/>
                <a:latin typeface="+mn-lt"/>
                <a:ea typeface="+mn-ea"/>
                <a:cs typeface="+mn-cs"/>
              </a:rPr>
              <a:t>ZWEITENS: </a:t>
            </a:r>
            <a:endParaRPr lang="de-DE"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Aus den geburtenstarken </a:t>
            </a:r>
            <a:r>
              <a:rPr lang="de-DE" sz="1000" kern="1200" dirty="0" err="1" smtClean="0">
                <a:solidFill>
                  <a:schemeClr val="tx1"/>
                </a:solidFill>
                <a:effectLst/>
                <a:latin typeface="+mn-lt"/>
                <a:ea typeface="+mn-ea"/>
                <a:cs typeface="+mn-cs"/>
              </a:rPr>
              <a:t>Jahrgängen</a:t>
            </a:r>
            <a:r>
              <a:rPr lang="de-DE" sz="1000" kern="1200" dirty="0" smtClean="0">
                <a:solidFill>
                  <a:schemeClr val="tx1"/>
                </a:solidFill>
                <a:effectLst/>
                <a:latin typeface="+mn-lt"/>
                <a:ea typeface="+mn-ea"/>
                <a:cs typeface="+mn-cs"/>
              </a:rPr>
              <a:t> haben viele Theologie studiert und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wurden Ende der 1980er - und Anfang der 1990er – Jahre in den Pfarrdienst aufgenommen. </a:t>
            </a:r>
            <a:endParaRPr lang="de-DE"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Deshalb</a:t>
            </a:r>
            <a:r>
              <a:rPr lang="de-DE" sz="1000" kern="1200" baseline="0" dirty="0" smtClean="0">
                <a:solidFill>
                  <a:schemeClr val="tx1"/>
                </a:solidFill>
                <a:effectLst/>
                <a:latin typeface="+mn-lt"/>
                <a:ea typeface="+mn-ea"/>
                <a:cs typeface="+mn-cs"/>
              </a:rPr>
              <a:t> wird es in den 2020er Jahren einen </a:t>
            </a:r>
            <a:r>
              <a:rPr lang="de-DE" sz="1000" kern="1200" dirty="0" err="1" smtClean="0">
                <a:solidFill>
                  <a:schemeClr val="tx1"/>
                </a:solidFill>
                <a:effectLst/>
                <a:latin typeface="+mn-lt"/>
                <a:ea typeface="+mn-ea"/>
                <a:cs typeface="+mn-cs"/>
              </a:rPr>
              <a:t>verstärkten</a:t>
            </a:r>
            <a:r>
              <a:rPr lang="de-DE" sz="1000" kern="1200" dirty="0" smtClean="0">
                <a:solidFill>
                  <a:schemeClr val="tx1"/>
                </a:solidFill>
                <a:effectLst/>
                <a:latin typeface="+mn-lt"/>
                <a:ea typeface="+mn-ea"/>
                <a:cs typeface="+mn-cs"/>
              </a:rPr>
              <a:t> Ruhestandseintritt der </a:t>
            </a:r>
            <a:r>
              <a:rPr lang="de-DE" sz="1000" kern="1200" dirty="0" err="1" smtClean="0">
                <a:solidFill>
                  <a:schemeClr val="tx1"/>
                </a:solidFill>
                <a:effectLst/>
                <a:latin typeface="+mn-lt"/>
                <a:ea typeface="+mn-ea"/>
                <a:cs typeface="+mn-cs"/>
              </a:rPr>
              <a:t>Pfarrerschaft</a:t>
            </a:r>
            <a:r>
              <a:rPr lang="de-DE" sz="1000" kern="1200" dirty="0" smtClean="0">
                <a:solidFill>
                  <a:schemeClr val="tx1"/>
                </a:solidFill>
                <a:effectLst/>
                <a:latin typeface="+mn-lt"/>
                <a:ea typeface="+mn-ea"/>
                <a:cs typeface="+mn-cs"/>
              </a:rPr>
              <a:t> geben</a:t>
            </a:r>
            <a:r>
              <a:rPr lang="de-DE" sz="10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baseline="0" dirty="0" smtClean="0">
                <a:solidFill>
                  <a:schemeClr val="tx1"/>
                </a:solidFill>
                <a:effectLst/>
                <a:latin typeface="+mn-lt"/>
                <a:ea typeface="+mn-ea"/>
                <a:cs typeface="+mn-cs"/>
              </a:rPr>
              <a:t>was wiederum zu einer Zunahme von </a:t>
            </a:r>
            <a:r>
              <a:rPr lang="de-DE" sz="1000" kern="1200" baseline="0" dirty="0" err="1" smtClean="0">
                <a:solidFill>
                  <a:schemeClr val="tx1"/>
                </a:solidFill>
                <a:effectLst/>
                <a:latin typeface="+mn-lt"/>
                <a:ea typeface="+mn-ea"/>
                <a:cs typeface="+mn-cs"/>
              </a:rPr>
              <a:t>Vakaturen</a:t>
            </a:r>
            <a:r>
              <a:rPr lang="de-DE" sz="1000" kern="1200" baseline="0" dirty="0" smtClean="0">
                <a:solidFill>
                  <a:schemeClr val="tx1"/>
                </a:solidFill>
                <a:effectLst/>
                <a:latin typeface="+mn-lt"/>
                <a:ea typeface="+mn-ea"/>
                <a:cs typeface="+mn-cs"/>
              </a:rPr>
              <a:t> führen wird.</a:t>
            </a:r>
            <a:endParaRPr lang="de-DE" sz="1000" kern="1200" dirty="0" smtClean="0">
              <a:solidFill>
                <a:schemeClr val="tx1"/>
              </a:solidFill>
              <a:effectLst/>
              <a:latin typeface="+mn-lt"/>
              <a:ea typeface="+mn-ea"/>
              <a:cs typeface="+mn-cs"/>
            </a:endParaRPr>
          </a:p>
          <a:p>
            <a:r>
              <a:rPr lang="de-DE" sz="1000" kern="1200" dirty="0" smtClean="0">
                <a:solidFill>
                  <a:schemeClr val="tx1"/>
                </a:solidFill>
                <a:effectLst/>
                <a:latin typeface="+mn-lt"/>
                <a:ea typeface="+mn-ea"/>
                <a:cs typeface="+mn-cs"/>
              </a:rPr>
              <a:t>	</a:t>
            </a:r>
            <a:endParaRPr lang="de-DE" sz="1000" dirty="0" smtClean="0"/>
          </a:p>
          <a:p>
            <a:r>
              <a:rPr lang="de-DE" sz="1000" b="1" kern="1200" dirty="0" smtClean="0">
                <a:solidFill>
                  <a:schemeClr val="tx1"/>
                </a:solidFill>
                <a:effectLst/>
                <a:latin typeface="+mn-lt"/>
                <a:ea typeface="+mn-ea"/>
                <a:cs typeface="+mn-cs"/>
              </a:rPr>
              <a:t>Mit dem </a:t>
            </a:r>
            <a:r>
              <a:rPr lang="de-DE" sz="1000" b="1" kern="1200" dirty="0" err="1" smtClean="0">
                <a:solidFill>
                  <a:schemeClr val="tx1"/>
                </a:solidFill>
                <a:effectLst/>
                <a:latin typeface="+mn-lt"/>
                <a:ea typeface="+mn-ea"/>
                <a:cs typeface="+mn-cs"/>
              </a:rPr>
              <a:t>PfarrPlan</a:t>
            </a:r>
            <a:r>
              <a:rPr lang="de-DE" sz="1000" b="1" kern="1200" dirty="0" smtClean="0">
                <a:solidFill>
                  <a:schemeClr val="tx1"/>
                </a:solidFill>
                <a:effectLst/>
                <a:latin typeface="+mn-lt"/>
                <a:ea typeface="+mn-ea"/>
                <a:cs typeface="+mn-cs"/>
              </a:rPr>
              <a:t> wird deshalb</a:t>
            </a:r>
            <a:r>
              <a:rPr lang="de-DE" sz="1000" b="1" kern="1200" baseline="0" dirty="0" smtClean="0">
                <a:solidFill>
                  <a:schemeClr val="tx1"/>
                </a:solidFill>
                <a:effectLst/>
                <a:latin typeface="+mn-lt"/>
                <a:ea typeface="+mn-ea"/>
                <a:cs typeface="+mn-cs"/>
              </a:rPr>
              <a:t> </a:t>
            </a:r>
            <a:r>
              <a:rPr lang="de-DE" sz="1000" b="1" kern="1200" dirty="0" smtClean="0">
                <a:solidFill>
                  <a:schemeClr val="tx1"/>
                </a:solidFill>
                <a:effectLst/>
                <a:latin typeface="+mn-lt"/>
                <a:ea typeface="+mn-ea"/>
                <a:cs typeface="+mn-cs"/>
              </a:rPr>
              <a:t>die Anzahl und Verteilung der Gemeindepfarrstellen </a:t>
            </a:r>
          </a:p>
          <a:p>
            <a:r>
              <a:rPr lang="de-DE" sz="1000" b="1" kern="1200" dirty="0" smtClean="0">
                <a:solidFill>
                  <a:schemeClr val="tx1"/>
                </a:solidFill>
                <a:effectLst/>
                <a:latin typeface="+mn-lt"/>
                <a:ea typeface="+mn-ea"/>
                <a:cs typeface="+mn-cs"/>
              </a:rPr>
              <a:t>an die sich abzeichnenden demographischen Entwicklungen angepasst. </a:t>
            </a:r>
          </a:p>
          <a:p>
            <a:endParaRPr lang="de-DE" sz="1000" b="1" kern="1200" dirty="0" smtClean="0">
              <a:solidFill>
                <a:schemeClr val="tx1"/>
              </a:solidFill>
              <a:effectLst/>
              <a:latin typeface="+mn-lt"/>
              <a:ea typeface="+mn-ea"/>
              <a:cs typeface="+mn-cs"/>
            </a:endParaRPr>
          </a:p>
          <a:p>
            <a:r>
              <a:rPr lang="de-DE" sz="1000" b="0" kern="1200" dirty="0" smtClean="0">
                <a:solidFill>
                  <a:schemeClr val="tx1"/>
                </a:solidFill>
                <a:effectLst/>
                <a:latin typeface="+mn-lt"/>
                <a:ea typeface="+mn-ea"/>
                <a:cs typeface="+mn-cs"/>
              </a:rPr>
              <a:t>Kurz:</a:t>
            </a:r>
            <a:r>
              <a:rPr lang="de-DE" sz="1000" b="0" kern="1200" baseline="0" dirty="0" smtClean="0">
                <a:solidFill>
                  <a:schemeClr val="tx1"/>
                </a:solidFill>
                <a:effectLst/>
                <a:latin typeface="+mn-lt"/>
                <a:ea typeface="+mn-ea"/>
                <a:cs typeface="+mn-cs"/>
              </a:rPr>
              <a:t> Die Anzahl der Gemeindepfarrstellen wird abnehmen und </a:t>
            </a:r>
          </a:p>
          <a:p>
            <a:r>
              <a:rPr lang="de-DE" sz="1000" b="0" kern="1200" baseline="0" dirty="0" smtClean="0">
                <a:solidFill>
                  <a:schemeClr val="tx1"/>
                </a:solidFill>
                <a:effectLst/>
                <a:latin typeface="+mn-lt"/>
                <a:ea typeface="+mn-ea"/>
                <a:cs typeface="+mn-cs"/>
              </a:rPr>
              <a:t>Kirchengemeinden werden kooperieren und </a:t>
            </a:r>
            <a:r>
              <a:rPr lang="de-DE" sz="1000" b="0" kern="1200" baseline="0" dirty="0" err="1" smtClean="0">
                <a:solidFill>
                  <a:schemeClr val="tx1"/>
                </a:solidFill>
                <a:effectLst/>
                <a:latin typeface="+mn-lt"/>
                <a:ea typeface="+mn-ea"/>
                <a:cs typeface="+mn-cs"/>
              </a:rPr>
              <a:t>ZusammenWachsen</a:t>
            </a:r>
            <a:r>
              <a:rPr lang="de-DE" sz="1000" b="0" kern="1200" baseline="0" dirty="0" smtClean="0">
                <a:solidFill>
                  <a:schemeClr val="tx1"/>
                </a:solidFill>
                <a:effectLst/>
                <a:latin typeface="+mn-lt"/>
                <a:ea typeface="+mn-ea"/>
                <a:cs typeface="+mn-cs"/>
              </a:rPr>
              <a:t> müssen.</a:t>
            </a:r>
          </a:p>
          <a:p>
            <a:endParaRPr lang="de-DE" sz="1000" kern="1200" dirty="0" smtClean="0">
              <a:solidFill>
                <a:schemeClr val="tx1"/>
              </a:solidFill>
              <a:effectLst/>
              <a:latin typeface="+mn-lt"/>
              <a:ea typeface="+mn-ea"/>
              <a:cs typeface="+mn-cs"/>
            </a:endParaRPr>
          </a:p>
          <a:p>
            <a:r>
              <a:rPr lang="de-DE" sz="1000" b="1" kern="1200" dirty="0" smtClean="0">
                <a:solidFill>
                  <a:schemeClr val="tx1"/>
                </a:solidFill>
                <a:effectLst/>
                <a:latin typeface="+mn-lt"/>
                <a:ea typeface="+mn-ea"/>
                <a:cs typeface="+mn-cs"/>
              </a:rPr>
              <a:t>Dabei wird oft gefragt, </a:t>
            </a:r>
            <a:r>
              <a:rPr lang="de-DE" sz="1000" b="1" kern="1200" baseline="0" dirty="0" smtClean="0">
                <a:solidFill>
                  <a:schemeClr val="tx1"/>
                </a:solidFill>
                <a:effectLst/>
                <a:latin typeface="+mn-lt"/>
                <a:ea typeface="+mn-ea"/>
                <a:cs typeface="+mn-cs"/>
              </a:rPr>
              <a:t>warum die Kirche jetzt nicht investiert und offene Stellen 1:1 nachbesetzt? </a:t>
            </a:r>
          </a:p>
          <a:p>
            <a:r>
              <a:rPr lang="de-DE" sz="1000" b="1" kern="1200" baseline="0" dirty="0" smtClean="0">
                <a:solidFill>
                  <a:schemeClr val="tx1"/>
                </a:solidFill>
                <a:effectLst/>
                <a:latin typeface="+mn-lt"/>
                <a:ea typeface="+mn-ea"/>
                <a:cs typeface="+mn-cs"/>
              </a:rPr>
              <a:t>Zumal die Kirche im Moment finanziell sehr gut da steht.</a:t>
            </a:r>
            <a:endParaRPr lang="de-DE" sz="1000" b="1" kern="1200" dirty="0" smtClean="0">
              <a:solidFill>
                <a:schemeClr val="tx1"/>
              </a:solidFill>
              <a:effectLst/>
              <a:latin typeface="+mn-lt"/>
              <a:ea typeface="+mn-ea"/>
              <a:cs typeface="+mn-cs"/>
            </a:endParaRPr>
          </a:p>
          <a:p>
            <a:endParaRPr lang="de-DE" sz="1000" dirty="0" smtClean="0"/>
          </a:p>
          <a:p>
            <a:endParaRPr lang="de-DE" sz="1000" dirty="0"/>
          </a:p>
        </p:txBody>
      </p:sp>
      <p:sp>
        <p:nvSpPr>
          <p:cNvPr id="4" name="Foliennummernplatzhalter 3"/>
          <p:cNvSpPr>
            <a:spLocks noGrp="1"/>
          </p:cNvSpPr>
          <p:nvPr>
            <p:ph type="sldNum" sz="quarter" idx="10"/>
          </p:nvPr>
        </p:nvSpPr>
        <p:spPr/>
        <p:txBody>
          <a:bodyPr/>
          <a:lstStyle/>
          <a:p>
            <a:fld id="{39A5C88B-4CC1-384F-A4B6-B75F84F49C0C}" type="slidenum">
              <a:rPr lang="de-DE" smtClean="0"/>
              <a:t>6</a:t>
            </a:fld>
            <a:endParaRPr lang="de-DE"/>
          </a:p>
        </p:txBody>
      </p:sp>
    </p:spTree>
    <p:extLst>
      <p:ext uri="{BB962C8B-B14F-4D97-AF65-F5344CB8AC3E}">
        <p14:creationId xmlns:p14="http://schemas.microsoft.com/office/powerpoint/2010/main" val="110652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Die Antwort: </a:t>
            </a:r>
          </a:p>
          <a:p>
            <a:r>
              <a:rPr lang="de-DE" dirty="0" smtClean="0"/>
              <a:t>Weil es ein zentrales</a:t>
            </a:r>
            <a:r>
              <a:rPr lang="de-DE" baseline="0" dirty="0" smtClean="0"/>
              <a:t> Ziel ist, die </a:t>
            </a:r>
            <a:r>
              <a:rPr lang="de-DE" baseline="0" dirty="0" err="1" smtClean="0"/>
              <a:t>pfarramtliche</a:t>
            </a:r>
            <a:r>
              <a:rPr lang="de-DE" baseline="0" dirty="0" smtClean="0"/>
              <a:t> Versorgung der Kirchengemeinden </a:t>
            </a:r>
          </a:p>
          <a:p>
            <a:r>
              <a:rPr lang="de-DE" baseline="0" dirty="0" smtClean="0"/>
              <a:t>auf Dauer sicherzustellen. </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7</a:t>
            </a:fld>
            <a:endParaRPr lang="de-DE"/>
          </a:p>
        </p:txBody>
      </p:sp>
    </p:spTree>
    <p:extLst>
      <p:ext uri="{BB962C8B-B14F-4D97-AF65-F5344CB8AC3E}">
        <p14:creationId xmlns:p14="http://schemas.microsoft.com/office/powerpoint/2010/main" val="14950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DAS INSTRUMENT DAFÜR: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Personalstrukturplanung. Wir rechnen langfristig und planen den Pfarrberuf von</a:t>
            </a:r>
            <a:r>
              <a:rPr lang="de-DE" sz="1200" kern="1200" baseline="0" dirty="0" smtClean="0">
                <a:solidFill>
                  <a:schemeClr val="tx1"/>
                </a:solidFill>
                <a:effectLst/>
                <a:latin typeface="+mn-lt"/>
                <a:ea typeface="+mn-ea"/>
                <a:cs typeface="+mn-cs"/>
              </a:rPr>
              <a:t> der Aufnahme in den Vorbereitungsdienst</a:t>
            </a:r>
            <a:r>
              <a:rPr lang="de-DE" sz="1200" kern="1200" dirty="0" smtClean="0">
                <a:solidFill>
                  <a:schemeClr val="tx1"/>
                </a:solidFill>
                <a:effectLst/>
                <a:latin typeface="+mn-lt"/>
                <a:ea typeface="+mn-ea"/>
                <a:cs typeface="+mn-cs"/>
              </a:rPr>
              <a:t> bis zur Pensionierung.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Deshalb wäre es auf Dauer unverantwortlich</a:t>
            </a:r>
            <a:r>
              <a:rPr lang="de-DE" sz="1200" kern="1200" baseline="0" dirty="0" smtClean="0">
                <a:solidFill>
                  <a:schemeClr val="tx1"/>
                </a:solidFill>
                <a:effectLst/>
                <a:latin typeface="+mn-lt"/>
                <a:ea typeface="+mn-ea"/>
                <a:cs typeface="+mn-cs"/>
              </a:rPr>
              <a:t> – selbst wenn wir es könnten – offene Stellen einfach 1:1 </a:t>
            </a:r>
            <a:r>
              <a:rPr lang="de-DE" sz="1200" kern="1200" baseline="0" dirty="0" err="1" smtClean="0">
                <a:solidFill>
                  <a:schemeClr val="tx1"/>
                </a:solidFill>
                <a:effectLst/>
                <a:latin typeface="+mn-lt"/>
                <a:ea typeface="+mn-ea"/>
                <a:cs typeface="+mn-cs"/>
              </a:rPr>
              <a:t>nachzubesetzen</a:t>
            </a:r>
            <a:r>
              <a:rPr lang="de-DE"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sz="1200" kern="1200" dirty="0" smtClean="0">
                <a:solidFill>
                  <a:schemeClr val="tx1"/>
                </a:solidFill>
                <a:effectLst/>
                <a:latin typeface="+mn-lt"/>
                <a:ea typeface="+mn-ea"/>
                <a:cs typeface="+mn-cs"/>
              </a:rPr>
              <a:t>Die Finanzierung des Pfarrdienstes wollen wir auch in Zeiten zurückgehender</a:t>
            </a:r>
            <a:r>
              <a:rPr lang="de-DE" sz="1200" kern="1200" baseline="0" dirty="0" smtClean="0">
                <a:solidFill>
                  <a:schemeClr val="tx1"/>
                </a:solidFill>
                <a:effectLst/>
                <a:latin typeface="+mn-lt"/>
                <a:ea typeface="+mn-ea"/>
                <a:cs typeface="+mn-cs"/>
              </a:rPr>
              <a:t> Gemeinde</a:t>
            </a:r>
            <a:r>
              <a:rPr lang="de-DE" sz="1200" kern="1200" dirty="0" smtClean="0">
                <a:solidFill>
                  <a:schemeClr val="tx1"/>
                </a:solidFill>
                <a:effectLst/>
                <a:latin typeface="+mn-lt"/>
                <a:ea typeface="+mn-ea"/>
                <a:cs typeface="+mn-cs"/>
              </a:rPr>
              <a:t>gliederzahlen für kommende Generationen </a:t>
            </a:r>
            <a:r>
              <a:rPr lang="de-DE" sz="1200" kern="1200" dirty="0" err="1" smtClean="0">
                <a:solidFill>
                  <a:schemeClr val="tx1"/>
                </a:solidFill>
                <a:effectLst/>
                <a:latin typeface="+mn-lt"/>
                <a:ea typeface="+mn-ea"/>
                <a:cs typeface="+mn-cs"/>
              </a:rPr>
              <a:t>gewährleisten</a:t>
            </a:r>
            <a:r>
              <a:rPr lang="de-DE" sz="1200" kern="1200" dirty="0" smtClean="0">
                <a:solidFill>
                  <a:schemeClr val="tx1"/>
                </a:solidFill>
                <a:effectLst/>
                <a:latin typeface="+mn-lt"/>
                <a:ea typeface="+mn-ea"/>
                <a:cs typeface="+mn-cs"/>
              </a:rPr>
              <a:t>. </a:t>
            </a:r>
          </a:p>
          <a:p>
            <a:endParaRPr lang="de-DE"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DAS</a:t>
            </a:r>
            <a:r>
              <a:rPr lang="de-DE" sz="1200" b="1" kern="1200" baseline="0" dirty="0" smtClean="0">
                <a:solidFill>
                  <a:schemeClr val="tx1"/>
                </a:solidFill>
                <a:effectLst/>
                <a:latin typeface="+mn-lt"/>
                <a:ea typeface="+mn-ea"/>
                <a:cs typeface="+mn-cs"/>
              </a:rPr>
              <a:t> ERGEBNIS:</a:t>
            </a:r>
            <a:endParaRPr lang="de-DE"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Zahl der Gemeindeglieder pro Gemeindepfarrstelle ist seit zwanzig Jahren nahezu </a:t>
            </a:r>
            <a:r>
              <a:rPr lang="de-DE" sz="1200" kern="1200" dirty="0" err="1" smtClean="0">
                <a:solidFill>
                  <a:schemeClr val="tx1"/>
                </a:solidFill>
                <a:effectLst/>
                <a:latin typeface="+mn-lt"/>
                <a:ea typeface="+mn-ea"/>
                <a:cs typeface="+mn-cs"/>
              </a:rPr>
              <a:t>unverändert</a:t>
            </a:r>
            <a:r>
              <a:rPr lang="de-DE" sz="1200" kern="1200" dirty="0" smtClean="0">
                <a:solidFill>
                  <a:schemeClr val="tx1"/>
                </a:solidFill>
                <a:effectLst/>
                <a:latin typeface="+mn-lt"/>
                <a:ea typeface="+mn-ea"/>
                <a:cs typeface="+mn-cs"/>
              </a:rPr>
              <a:t>. </a:t>
            </a:r>
            <a:endParaRPr lang="de-DE" dirty="0" smtClean="0"/>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UNSER ZIEL: </a:t>
            </a:r>
            <a:endParaRPr lang="de-DE" dirty="0" smtClean="0"/>
          </a:p>
          <a:p>
            <a:r>
              <a:rPr lang="de-DE" sz="1200" kern="1200" dirty="0" smtClean="0">
                <a:solidFill>
                  <a:schemeClr val="tx1"/>
                </a:solidFill>
                <a:effectLst/>
                <a:latin typeface="+mn-lt"/>
                <a:ea typeface="+mn-ea"/>
                <a:cs typeface="+mn-cs"/>
              </a:rPr>
              <a:t>Dieses </a:t>
            </a:r>
            <a:r>
              <a:rPr lang="de-DE" sz="1200" kern="1200" dirty="0" err="1" smtClean="0">
                <a:solidFill>
                  <a:schemeClr val="tx1"/>
                </a:solidFill>
                <a:effectLst/>
                <a:latin typeface="+mn-lt"/>
                <a:ea typeface="+mn-ea"/>
                <a:cs typeface="+mn-cs"/>
              </a:rPr>
              <a:t>Verhältnis</a:t>
            </a:r>
            <a:r>
              <a:rPr lang="de-DE" sz="1200" kern="1200" dirty="0" smtClean="0">
                <a:solidFill>
                  <a:schemeClr val="tx1"/>
                </a:solidFill>
                <a:effectLst/>
                <a:latin typeface="+mn-lt"/>
                <a:ea typeface="+mn-ea"/>
                <a:cs typeface="+mn-cs"/>
              </a:rPr>
              <a:t> auch in den </a:t>
            </a:r>
            <a:r>
              <a:rPr lang="de-DE" sz="1200" kern="1200" dirty="0" err="1" smtClean="0">
                <a:solidFill>
                  <a:schemeClr val="tx1"/>
                </a:solidFill>
                <a:effectLst/>
                <a:latin typeface="+mn-lt"/>
                <a:ea typeface="+mn-ea"/>
                <a:cs typeface="+mn-cs"/>
              </a:rPr>
              <a:t>nächsten</a:t>
            </a:r>
            <a:r>
              <a:rPr lang="de-DE" sz="1200" kern="1200" dirty="0" smtClean="0">
                <a:solidFill>
                  <a:schemeClr val="tx1"/>
                </a:solidFill>
                <a:effectLst/>
                <a:latin typeface="+mn-lt"/>
                <a:ea typeface="+mn-ea"/>
                <a:cs typeface="+mn-cs"/>
              </a:rPr>
              <a:t> zehn Jahren </a:t>
            </a:r>
            <a:r>
              <a:rPr lang="de-DE" sz="1200" kern="1200" dirty="0" err="1" smtClean="0">
                <a:solidFill>
                  <a:schemeClr val="tx1"/>
                </a:solidFill>
                <a:effectLst/>
                <a:latin typeface="+mn-lt"/>
                <a:ea typeface="+mn-ea"/>
                <a:cs typeface="+mn-cs"/>
              </a:rPr>
              <a:t>möglichst</a:t>
            </a:r>
            <a:r>
              <a:rPr lang="de-DE" sz="1200" kern="1200" dirty="0" smtClean="0">
                <a:solidFill>
                  <a:schemeClr val="tx1"/>
                </a:solidFill>
                <a:effectLst/>
                <a:latin typeface="+mn-lt"/>
                <a:ea typeface="+mn-ea"/>
                <a:cs typeface="+mn-cs"/>
              </a:rPr>
              <a:t> konstant zu halten. </a:t>
            </a:r>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8</a:t>
            </a:fld>
            <a:endParaRPr lang="de-DE"/>
          </a:p>
        </p:txBody>
      </p:sp>
    </p:spTree>
    <p:extLst>
      <p:ext uri="{BB962C8B-B14F-4D97-AF65-F5344CB8AC3E}">
        <p14:creationId xmlns:p14="http://schemas.microsoft.com/office/powerpoint/2010/main" val="140391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latin typeface="+mn-lt"/>
                <a:ea typeface="+mn-ea"/>
                <a:cs typeface="+mn-cs"/>
              </a:rPr>
              <a:t>Wie berechnet sich die </a:t>
            </a:r>
            <a:r>
              <a:rPr lang="de-DE" sz="1200" kern="1200" dirty="0" err="1" smtClean="0">
                <a:solidFill>
                  <a:schemeClr val="tx1"/>
                </a:solidFill>
                <a:latin typeface="+mn-lt"/>
                <a:ea typeface="+mn-ea"/>
                <a:cs typeface="+mn-cs"/>
              </a:rPr>
              <a:t>Zielzahl</a:t>
            </a:r>
            <a:r>
              <a:rPr lang="de-DE" sz="1200" kern="1200" dirty="0" smtClean="0">
                <a:solidFill>
                  <a:schemeClr val="tx1"/>
                </a:solidFill>
                <a:latin typeface="+mn-lt"/>
                <a:ea typeface="+mn-ea"/>
                <a:cs typeface="+mn-cs"/>
              </a:rPr>
              <a:t> für den </a:t>
            </a:r>
            <a:r>
              <a:rPr lang="de-DE" sz="1200" kern="1200" dirty="0" err="1" smtClean="0">
                <a:solidFill>
                  <a:schemeClr val="tx1"/>
                </a:solidFill>
                <a:latin typeface="+mn-lt"/>
                <a:ea typeface="+mn-ea"/>
                <a:cs typeface="+mn-cs"/>
              </a:rPr>
              <a:t>Gemeindepfarrdienst</a:t>
            </a:r>
            <a:r>
              <a:rPr lang="de-DE" sz="1200" kern="1200" dirty="0" smtClean="0">
                <a:solidFill>
                  <a:schemeClr val="tx1"/>
                </a:solidFill>
                <a:latin typeface="+mn-lt"/>
                <a:ea typeface="+mn-ea"/>
                <a:cs typeface="+mn-cs"/>
              </a:rPr>
              <a:t>?</a:t>
            </a:r>
          </a:p>
          <a:p>
            <a:endParaRPr lang="de-DE" sz="120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Basis ist das Instrument der Personalstrukturplanung.</a:t>
            </a:r>
            <a:endParaRPr lang="de-DE"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Damit wird die erforderliche Anzahl der Rechnerisch Vollbeschäftigten im </a:t>
            </a:r>
            <a:r>
              <a:rPr lang="de-DE" sz="1200" b="1" kern="1200" dirty="0" err="1" smtClean="0">
                <a:solidFill>
                  <a:schemeClr val="tx1"/>
                </a:solidFill>
                <a:latin typeface="+mn-lt"/>
                <a:ea typeface="+mn-ea"/>
                <a:cs typeface="+mn-cs"/>
              </a:rPr>
              <a:t>Zieljahr</a:t>
            </a:r>
            <a:r>
              <a:rPr lang="de-DE" sz="1200" b="1" kern="1200" dirty="0" smtClean="0">
                <a:solidFill>
                  <a:schemeClr val="tx1"/>
                </a:solidFill>
                <a:latin typeface="+mn-lt"/>
                <a:ea typeface="+mn-ea"/>
                <a:cs typeface="+mn-cs"/>
              </a:rPr>
              <a:t> errechnet.</a:t>
            </a:r>
          </a:p>
          <a:p>
            <a:endParaRPr lang="de-DE" sz="1200" b="0" kern="1200" dirty="0" smtClean="0">
              <a:solidFill>
                <a:schemeClr val="tx1"/>
              </a:solidFill>
              <a:latin typeface="+mn-lt"/>
              <a:ea typeface="+mn-ea"/>
              <a:cs typeface="+mn-cs"/>
            </a:endParaRPr>
          </a:p>
          <a:p>
            <a:r>
              <a:rPr lang="de-DE" sz="1200" b="0" kern="1200" dirty="0" smtClean="0">
                <a:solidFill>
                  <a:schemeClr val="tx1"/>
                </a:solidFill>
                <a:latin typeface="+mn-lt"/>
                <a:ea typeface="+mn-ea"/>
                <a:cs typeface="+mn-cs"/>
              </a:rPr>
              <a:t>Von den Rechnerisch Vollbeschäftigten des Jahres 2024 (darin enthalten 15</a:t>
            </a:r>
            <a:r>
              <a:rPr lang="de-DE" sz="1200" b="0" kern="1200" baseline="0" dirty="0" smtClean="0">
                <a:solidFill>
                  <a:schemeClr val="tx1"/>
                </a:solidFill>
                <a:latin typeface="+mn-lt"/>
                <a:ea typeface="+mn-ea"/>
                <a:cs typeface="+mn-cs"/>
              </a:rPr>
              <a:t> Aufnahmen über alternative Zugänge sowie 15 Beauftragungen im Ruhestand)</a:t>
            </a:r>
            <a:r>
              <a:rPr lang="de-DE" sz="1200" b="0" kern="1200" dirty="0" smtClean="0">
                <a:solidFill>
                  <a:schemeClr val="tx1"/>
                </a:solidFill>
                <a:latin typeface="+mn-lt"/>
                <a:ea typeface="+mn-ea"/>
                <a:cs typeface="+mn-cs"/>
              </a:rPr>
              <a:t> werden sonstige Dienstaufträge abgezogen, die sich weder dem </a:t>
            </a:r>
            <a:r>
              <a:rPr lang="de-DE" sz="1200" b="0" kern="1200" dirty="0" err="1" smtClean="0">
                <a:solidFill>
                  <a:schemeClr val="tx1"/>
                </a:solidFill>
                <a:latin typeface="+mn-lt"/>
                <a:ea typeface="+mn-ea"/>
                <a:cs typeface="+mn-cs"/>
              </a:rPr>
              <a:t>PfarrPlan</a:t>
            </a:r>
            <a:r>
              <a:rPr lang="de-DE" sz="1200" b="0" kern="1200" dirty="0" smtClean="0">
                <a:solidFill>
                  <a:schemeClr val="tx1"/>
                </a:solidFill>
                <a:latin typeface="+mn-lt"/>
                <a:ea typeface="+mn-ea"/>
                <a:cs typeface="+mn-cs"/>
              </a:rPr>
              <a:t> noch dem Zielstellenplan zurechnen lassen, beispielsweise auf beweglichen Pfarrstellen, im Wartestand oder Übergang.</a:t>
            </a:r>
          </a:p>
          <a:p>
            <a:r>
              <a:rPr lang="de-DE" sz="1200" b="0" kern="1200" dirty="0" smtClean="0">
                <a:solidFill>
                  <a:schemeClr val="tx1"/>
                </a:solidFill>
                <a:latin typeface="+mn-lt"/>
                <a:ea typeface="+mn-ea"/>
                <a:cs typeface="+mn-cs"/>
              </a:rPr>
              <a:t>Hinzuzuzählen ist die für den Pfarrdienst insgesamt zu veranschlagende </a:t>
            </a:r>
            <a:r>
              <a:rPr lang="de-DE" sz="1200" b="0" kern="1200" dirty="0" err="1" smtClean="0">
                <a:solidFill>
                  <a:schemeClr val="tx1"/>
                </a:solidFill>
                <a:latin typeface="+mn-lt"/>
                <a:ea typeface="+mn-ea"/>
                <a:cs typeface="+mn-cs"/>
              </a:rPr>
              <a:t>Vakaturrate</a:t>
            </a:r>
            <a:r>
              <a:rPr lang="de-DE" sz="1200" b="0" kern="1200" dirty="0" smtClean="0">
                <a:solidFill>
                  <a:schemeClr val="tx1"/>
                </a:solidFill>
                <a:latin typeface="+mn-lt"/>
                <a:ea typeface="+mn-ea"/>
                <a:cs typeface="+mn-cs"/>
              </a:rPr>
              <a:t>.</a:t>
            </a:r>
          </a:p>
          <a:p>
            <a:r>
              <a:rPr lang="de-DE" sz="1200" b="0" kern="1200" dirty="0" smtClean="0">
                <a:solidFill>
                  <a:schemeClr val="tx1"/>
                </a:solidFill>
                <a:latin typeface="+mn-lt"/>
                <a:ea typeface="+mn-ea"/>
                <a:cs typeface="+mn-cs"/>
              </a:rPr>
              <a:t>Außerdem erhöht sich die </a:t>
            </a:r>
            <a:r>
              <a:rPr lang="de-DE" sz="1200" b="0" kern="1200" dirty="0" err="1" smtClean="0">
                <a:solidFill>
                  <a:schemeClr val="tx1"/>
                </a:solidFill>
                <a:latin typeface="+mn-lt"/>
                <a:ea typeface="+mn-ea"/>
                <a:cs typeface="+mn-cs"/>
              </a:rPr>
              <a:t>Zielzahl</a:t>
            </a:r>
            <a:r>
              <a:rPr lang="de-DE" sz="1200" b="0" kern="1200" dirty="0" smtClean="0">
                <a:solidFill>
                  <a:schemeClr val="tx1"/>
                </a:solidFill>
                <a:latin typeface="+mn-lt"/>
                <a:ea typeface="+mn-ea"/>
                <a:cs typeface="+mn-cs"/>
              </a:rPr>
              <a:t> durch 15 Dienstaufträge anderer Professionen innerhalb des Zielstellenplans </a:t>
            </a:r>
            <a:r>
              <a:rPr lang="de-DE" sz="1200" b="0" kern="1200" dirty="0" err="1" smtClean="0">
                <a:solidFill>
                  <a:schemeClr val="tx1"/>
                </a:solidFill>
                <a:latin typeface="+mn-lt"/>
                <a:ea typeface="+mn-ea"/>
                <a:cs typeface="+mn-cs"/>
              </a:rPr>
              <a:t>Sonderpfarrdienst</a:t>
            </a:r>
            <a:r>
              <a:rPr lang="de-DE" sz="1200" b="0" kern="1200" dirty="0" smtClean="0">
                <a:solidFill>
                  <a:schemeClr val="tx1"/>
                </a:solidFill>
                <a:latin typeface="+mn-lt"/>
                <a:ea typeface="+mn-ea"/>
                <a:cs typeface="+mn-cs"/>
              </a:rPr>
              <a:t>, wodurch für den </a:t>
            </a:r>
            <a:r>
              <a:rPr lang="de-DE" sz="1200" b="0" kern="1200" dirty="0" err="1" smtClean="0">
                <a:solidFill>
                  <a:schemeClr val="tx1"/>
                </a:solidFill>
                <a:latin typeface="+mn-lt"/>
                <a:ea typeface="+mn-ea"/>
                <a:cs typeface="+mn-cs"/>
              </a:rPr>
              <a:t>PfarrPlan</a:t>
            </a:r>
            <a:r>
              <a:rPr lang="de-DE" sz="1200" b="0" kern="1200" dirty="0" smtClean="0">
                <a:solidFill>
                  <a:schemeClr val="tx1"/>
                </a:solidFill>
                <a:latin typeface="+mn-lt"/>
                <a:ea typeface="+mn-ea"/>
                <a:cs typeface="+mn-cs"/>
              </a:rPr>
              <a:t> zusätzliche Stellen ermöglicht werden.</a:t>
            </a:r>
          </a:p>
          <a:p>
            <a:r>
              <a:rPr lang="de-DE" sz="1200" b="0" kern="1200" dirty="0" smtClean="0">
                <a:solidFill>
                  <a:schemeClr val="tx1"/>
                </a:solidFill>
                <a:latin typeface="+mn-lt"/>
                <a:ea typeface="+mn-ea"/>
                <a:cs typeface="+mn-cs"/>
              </a:rPr>
              <a:t>Die Aufteilung auf Zielstellenplan </a:t>
            </a:r>
            <a:r>
              <a:rPr lang="de-DE" sz="1200" b="0" kern="1200" dirty="0" err="1" smtClean="0">
                <a:solidFill>
                  <a:schemeClr val="tx1"/>
                </a:solidFill>
                <a:latin typeface="+mn-lt"/>
                <a:ea typeface="+mn-ea"/>
                <a:cs typeface="+mn-cs"/>
              </a:rPr>
              <a:t>Sonderpfarrdienst</a:t>
            </a:r>
            <a:r>
              <a:rPr lang="de-DE" sz="1200" b="0" kern="1200" dirty="0" smtClean="0">
                <a:solidFill>
                  <a:schemeClr val="tx1"/>
                </a:solidFill>
                <a:latin typeface="+mn-lt"/>
                <a:ea typeface="+mn-ea"/>
                <a:cs typeface="+mn-cs"/>
              </a:rPr>
              <a:t> und </a:t>
            </a:r>
            <a:r>
              <a:rPr lang="de-DE" sz="1200" b="0" kern="1200" dirty="0" err="1" smtClean="0">
                <a:solidFill>
                  <a:schemeClr val="tx1"/>
                </a:solidFill>
                <a:latin typeface="+mn-lt"/>
                <a:ea typeface="+mn-ea"/>
                <a:cs typeface="+mn-cs"/>
              </a:rPr>
              <a:t>PfarrPlan</a:t>
            </a:r>
            <a:r>
              <a:rPr lang="de-DE" sz="1200" b="0" kern="1200" dirty="0" smtClean="0">
                <a:solidFill>
                  <a:schemeClr val="tx1"/>
                </a:solidFill>
                <a:latin typeface="+mn-lt"/>
                <a:ea typeface="+mn-ea"/>
                <a:cs typeface="+mn-cs"/>
              </a:rPr>
              <a:t> im Verhältnis 16,5 zu 83,5 ergibt schließlich die Anzahl der für den </a:t>
            </a:r>
            <a:r>
              <a:rPr lang="de-DE" sz="1200" b="0" kern="1200" dirty="0" err="1" smtClean="0">
                <a:solidFill>
                  <a:schemeClr val="tx1"/>
                </a:solidFill>
                <a:latin typeface="+mn-lt"/>
                <a:ea typeface="+mn-ea"/>
                <a:cs typeface="+mn-cs"/>
              </a:rPr>
              <a:t>PfarrPlan</a:t>
            </a:r>
            <a:r>
              <a:rPr lang="de-DE" sz="1200" b="0" kern="1200" dirty="0" smtClean="0">
                <a:solidFill>
                  <a:schemeClr val="tx1"/>
                </a:solidFill>
                <a:latin typeface="+mn-lt"/>
                <a:ea typeface="+mn-ea"/>
                <a:cs typeface="+mn-cs"/>
              </a:rPr>
              <a:t> zur Verfügung stehende </a:t>
            </a:r>
            <a:r>
              <a:rPr lang="de-DE" sz="1200" b="0" kern="1200" dirty="0" err="1" smtClean="0">
                <a:solidFill>
                  <a:schemeClr val="tx1"/>
                </a:solidFill>
                <a:latin typeface="+mn-lt"/>
                <a:ea typeface="+mn-ea"/>
                <a:cs typeface="+mn-cs"/>
              </a:rPr>
              <a:t>Zielzahl</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Nach der Berechnung der </a:t>
            </a:r>
            <a:r>
              <a:rPr lang="de-DE" sz="1200" b="1" kern="1200" dirty="0" err="1" smtClean="0">
                <a:solidFill>
                  <a:schemeClr val="tx1"/>
                </a:solidFill>
                <a:latin typeface="+mn-lt"/>
                <a:ea typeface="+mn-ea"/>
                <a:cs typeface="+mn-cs"/>
              </a:rPr>
              <a:t>Zielzahl</a:t>
            </a:r>
            <a:r>
              <a:rPr lang="de-DE" sz="1200" b="1" kern="1200" dirty="0" smtClean="0">
                <a:solidFill>
                  <a:schemeClr val="tx1"/>
                </a:solidFill>
                <a:latin typeface="+mn-lt"/>
                <a:ea typeface="+mn-ea"/>
                <a:cs typeface="+mn-cs"/>
              </a:rPr>
              <a:t> im </a:t>
            </a:r>
            <a:r>
              <a:rPr lang="de-DE" sz="1200" b="1" kern="1200" dirty="0" err="1" smtClean="0">
                <a:solidFill>
                  <a:schemeClr val="tx1"/>
                </a:solidFill>
                <a:latin typeface="+mn-lt"/>
                <a:ea typeface="+mn-ea"/>
                <a:cs typeface="+mn-cs"/>
              </a:rPr>
              <a:t>Gemeindepfarrdienst</a:t>
            </a:r>
            <a:r>
              <a:rPr lang="de-DE" sz="1200" b="1" kern="1200" dirty="0" smtClean="0">
                <a:solidFill>
                  <a:schemeClr val="tx1"/>
                </a:solidFill>
                <a:latin typeface="+mn-lt"/>
                <a:ea typeface="+mn-ea"/>
                <a:cs typeface="+mn-cs"/>
              </a:rPr>
              <a:t> erfolgt</a:t>
            </a:r>
            <a:endParaRPr lang="de-DE"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die Aufschlüsselung auf die einzelnen Kirchenbezirke.</a:t>
            </a:r>
            <a:endParaRPr lang="de-DE" b="1" baseline="0" dirty="0" smtClean="0"/>
          </a:p>
        </p:txBody>
      </p:sp>
      <p:sp>
        <p:nvSpPr>
          <p:cNvPr id="4" name="Foliennummernplatzhalter 3"/>
          <p:cNvSpPr>
            <a:spLocks noGrp="1"/>
          </p:cNvSpPr>
          <p:nvPr>
            <p:ph type="sldNum" sz="quarter" idx="10"/>
          </p:nvPr>
        </p:nvSpPr>
        <p:spPr/>
        <p:txBody>
          <a:bodyPr/>
          <a:lstStyle/>
          <a:p>
            <a:fld id="{39A5C88B-4CC1-384F-A4B6-B75F84F49C0C}" type="slidenum">
              <a:rPr lang="de-DE" smtClean="0"/>
              <a:t>9</a:t>
            </a:fld>
            <a:endParaRPr lang="de-DE"/>
          </a:p>
        </p:txBody>
      </p:sp>
    </p:spTree>
    <p:extLst>
      <p:ext uri="{BB962C8B-B14F-4D97-AF65-F5344CB8AC3E}">
        <p14:creationId xmlns:p14="http://schemas.microsoft.com/office/powerpoint/2010/main" val="1360241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E95778A1-BB50-174C-A51A-667FE73207A6}" type="datetimeFigureOut">
              <a:rPr lang="de-DE" smtClean="0"/>
              <a:t>31.01.2017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1152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95778A1-BB50-174C-A51A-667FE73207A6}" type="datetimeFigureOut">
              <a:rPr lang="de-DE" smtClean="0"/>
              <a:t>31.01.2017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50975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E95778A1-BB50-174C-A51A-667FE73207A6}" type="datetimeFigureOut">
              <a:rPr lang="de-DE" smtClean="0"/>
              <a:t>31.01.2017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110934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E95778A1-BB50-174C-A51A-667FE73207A6}" type="datetimeFigureOut">
              <a:rPr lang="de-DE" smtClean="0"/>
              <a:t>31.01.2017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29733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95778A1-BB50-174C-A51A-667FE73207A6}" type="datetimeFigureOut">
              <a:rPr lang="de-DE" smtClean="0"/>
              <a:t>31.01.2017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7691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95778A1-BB50-174C-A51A-667FE73207A6}" type="datetimeFigureOut">
              <a:rPr lang="de-DE" smtClean="0"/>
              <a:t>31.01.2017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Tree>
    <p:extLst>
      <p:ext uri="{BB962C8B-B14F-4D97-AF65-F5344CB8AC3E}">
        <p14:creationId xmlns:p14="http://schemas.microsoft.com/office/powerpoint/2010/main" val="3569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759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Tree>
    <p:extLst>
      <p:ext uri="{BB962C8B-B14F-4D97-AF65-F5344CB8AC3E}">
        <p14:creationId xmlns:p14="http://schemas.microsoft.com/office/powerpoint/2010/main" val="214283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Tree>
    <p:extLst>
      <p:ext uri="{BB962C8B-B14F-4D97-AF65-F5344CB8AC3E}">
        <p14:creationId xmlns:p14="http://schemas.microsoft.com/office/powerpoint/2010/main" val="131155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95778A1-BB50-174C-A51A-667FE73207A6}" type="datetimeFigureOut">
              <a:rPr lang="de-DE" smtClean="0"/>
              <a:t>31.01.2017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E95778A1-BB50-174C-A51A-667FE73207A6}" type="datetimeFigureOut">
              <a:rPr lang="de-DE" smtClean="0"/>
              <a:t>31.01.2017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95778A1-BB50-174C-A51A-667FE73207A6}" type="datetimeFigureOut">
              <a:rPr lang="de-DE" smtClean="0"/>
              <a:t>31.01.2017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160268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95778A1-BB50-174C-A51A-667FE73207A6}" type="datetimeFigureOut">
              <a:rPr lang="de-DE" smtClean="0"/>
              <a:t>31.01.2017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smtClean="0"/>
              <a:t>Mastertitelformat bearbeiten</a:t>
            </a:r>
            <a:endParaRPr lang="de-DE"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778A1-BB50-174C-A51A-667FE73207A6}" type="datetimeFigureOut">
              <a:rPr lang="de-DE" smtClean="0"/>
              <a:t>31.01.2017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46F08-2CF3-3747-ABE9-1A0E2246F7D2}" type="slidenum">
              <a:rPr lang="de-DE" smtClean="0"/>
              <a:t>‹Nr.›</a:t>
            </a:fld>
            <a:endParaRPr lang="de-DE"/>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0" r:id="rId4"/>
    <p:sldLayoutId id="2147483662"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CorpoS" charset="0"/>
          <a:ea typeface="CorpoS" charset="0"/>
          <a:cs typeface="Corpo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orpoSLig" charset="0"/>
          <a:ea typeface="CorpoSLig" charset="0"/>
          <a:cs typeface="CorpoSLig"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orpoSLig" charset="0"/>
          <a:ea typeface="CorpoSLig" charset="0"/>
          <a:cs typeface="CorpoSLig"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orpoSLig" charset="0"/>
          <a:ea typeface="CorpoSLig" charset="0"/>
          <a:cs typeface="CorpoSLig"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orpoSLig" charset="0"/>
          <a:ea typeface="CorpoSLig" charset="0"/>
          <a:cs typeface="CorpoSLig"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orpoSLig" charset="0"/>
          <a:ea typeface="CorpoSLig" charset="0"/>
          <a:cs typeface="CorpoSLig"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Gerechtigkeit</a:t>
            </a:r>
            <a:endParaRPr lang="de-DE" b="1" dirty="0"/>
          </a:p>
        </p:txBody>
      </p:sp>
      <p:sp>
        <p:nvSpPr>
          <p:cNvPr id="3" name="Untertitel 2"/>
          <p:cNvSpPr>
            <a:spLocks noGrp="1"/>
          </p:cNvSpPr>
          <p:nvPr>
            <p:ph type="subTitle" idx="1"/>
          </p:nvPr>
        </p:nvSpPr>
        <p:spPr/>
        <p:txBody>
          <a:bodyPr/>
          <a:lstStyle/>
          <a:p>
            <a:r>
              <a:rPr lang="de-DE" dirty="0"/>
              <a:t>i</a:t>
            </a:r>
            <a:r>
              <a:rPr lang="de-DE" dirty="0" smtClean="0"/>
              <a:t>n der Frage der Verteilung</a:t>
            </a:r>
            <a:endParaRPr lang="de-DE" dirty="0"/>
          </a:p>
        </p:txBody>
      </p:sp>
    </p:spTree>
    <p:extLst>
      <p:ext uri="{BB962C8B-B14F-4D97-AF65-F5344CB8AC3E}">
        <p14:creationId xmlns:p14="http://schemas.microsoft.com/office/powerpoint/2010/main" val="1830891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549" y="0"/>
            <a:ext cx="6866238" cy="6866238"/>
          </a:xfrm>
          <a:prstGeom prst="rect">
            <a:avLst/>
          </a:prstGeom>
        </p:spPr>
      </p:pic>
    </p:spTree>
    <p:extLst>
      <p:ext uri="{BB962C8B-B14F-4D97-AF65-F5344CB8AC3E}">
        <p14:creationId xmlns:p14="http://schemas.microsoft.com/office/powerpoint/2010/main" val="304987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4142792" y="2138203"/>
            <a:ext cx="8030547" cy="676656"/>
          </a:xfrm>
          <a:solidFill>
            <a:schemeClr val="bg1">
              <a:alpha val="76000"/>
            </a:schemeClr>
          </a:solidFill>
        </p:spPr>
        <p:txBody>
          <a:bodyPr anchor="ctr">
            <a:normAutofit/>
          </a:bodyPr>
          <a:lstStyle/>
          <a:p>
            <a:pPr algn="l"/>
            <a:r>
              <a:rPr lang="de-DE" sz="2400" dirty="0" smtClean="0">
                <a:latin typeface="CorpoSLig" charset="0"/>
                <a:ea typeface="CorpoSLig" charset="0"/>
                <a:cs typeface="CorpoSLig" charset="0"/>
              </a:rPr>
              <a:t>Grundaufwand Kirchenbezirk (Sockel)</a:t>
            </a:r>
            <a:endParaRPr lang="de-DE" sz="2400" dirty="0">
              <a:latin typeface="CorpoSLig" charset="0"/>
              <a:ea typeface="CorpoSLig" charset="0"/>
              <a:cs typeface="CorpoSLig" charset="0"/>
            </a:endParaRPr>
          </a:p>
        </p:txBody>
      </p:sp>
      <p:sp>
        <p:nvSpPr>
          <p:cNvPr id="8" name="Titel 1"/>
          <p:cNvSpPr txBox="1">
            <a:spLocks/>
          </p:cNvSpPr>
          <p:nvPr/>
        </p:nvSpPr>
        <p:spPr>
          <a:xfrm>
            <a:off x="4142792" y="3003835"/>
            <a:ext cx="8030547"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Seelsorge, Kasualien und gemeindliches Leben</a:t>
            </a:r>
            <a:endParaRPr lang="de-DE" sz="2400" dirty="0">
              <a:latin typeface="CorpoSLig" charset="0"/>
              <a:ea typeface="CorpoSLig" charset="0"/>
              <a:cs typeface="CorpoSLig" charset="0"/>
            </a:endParaRPr>
          </a:p>
        </p:txBody>
      </p:sp>
      <p:sp>
        <p:nvSpPr>
          <p:cNvPr id="9" name="Titel 1"/>
          <p:cNvSpPr txBox="1">
            <a:spLocks/>
          </p:cNvSpPr>
          <p:nvPr/>
        </p:nvSpPr>
        <p:spPr>
          <a:xfrm>
            <a:off x="4142792" y="3869467"/>
            <a:ext cx="8030547"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Verkündigung und Leitung</a:t>
            </a:r>
            <a:endParaRPr lang="de-DE" sz="2400" dirty="0">
              <a:latin typeface="CorpoSLig" charset="0"/>
              <a:ea typeface="CorpoSLig" charset="0"/>
              <a:cs typeface="CorpoSLig" charset="0"/>
            </a:endParaRPr>
          </a:p>
        </p:txBody>
      </p:sp>
      <p:sp>
        <p:nvSpPr>
          <p:cNvPr id="10" name="Titel 1"/>
          <p:cNvSpPr txBox="1">
            <a:spLocks/>
          </p:cNvSpPr>
          <p:nvPr/>
        </p:nvSpPr>
        <p:spPr>
          <a:xfrm>
            <a:off x="4161453" y="4697777"/>
            <a:ext cx="8030547"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Zusätzliche Predigtstellen</a:t>
            </a:r>
            <a:endParaRPr lang="de-DE" sz="2400" dirty="0">
              <a:latin typeface="CorpoSLig" charset="0"/>
              <a:ea typeface="CorpoSLig" charset="0"/>
              <a:cs typeface="CorpoSLig" charset="0"/>
            </a:endParaRPr>
          </a:p>
        </p:txBody>
      </p:sp>
      <p:sp>
        <p:nvSpPr>
          <p:cNvPr id="11" name="Titel 1"/>
          <p:cNvSpPr txBox="1">
            <a:spLocks/>
          </p:cNvSpPr>
          <p:nvPr/>
        </p:nvSpPr>
        <p:spPr>
          <a:xfrm>
            <a:off x="4142792" y="5491128"/>
            <a:ext cx="8030547"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Überdurchschnittliche </a:t>
            </a:r>
            <a:r>
              <a:rPr lang="de-DE" sz="2400" dirty="0" err="1" smtClean="0">
                <a:latin typeface="CorpoSLig" charset="0"/>
                <a:ea typeface="CorpoSLig" charset="0"/>
                <a:cs typeface="CorpoSLig" charset="0"/>
              </a:rPr>
              <a:t>Ländlichkeit</a:t>
            </a:r>
            <a:endParaRPr lang="de-DE" sz="2400" dirty="0">
              <a:latin typeface="CorpoSLig" charset="0"/>
              <a:ea typeface="CorpoSLig" charset="0"/>
              <a:cs typeface="CorpoSLig" charset="0"/>
            </a:endParaRPr>
          </a:p>
        </p:txBody>
      </p:sp>
      <p:sp>
        <p:nvSpPr>
          <p:cNvPr id="13" name="Oval 12"/>
          <p:cNvSpPr/>
          <p:nvPr/>
        </p:nvSpPr>
        <p:spPr>
          <a:xfrm>
            <a:off x="3191069" y="2057213"/>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1</a:t>
            </a:r>
            <a:endParaRPr lang="de-DE" sz="2400" dirty="0">
              <a:latin typeface="CorpoS" charset="0"/>
              <a:ea typeface="CorpoS" charset="0"/>
              <a:cs typeface="CorpoS" charset="0"/>
            </a:endParaRPr>
          </a:p>
        </p:txBody>
      </p:sp>
      <p:sp>
        <p:nvSpPr>
          <p:cNvPr id="17" name="Oval 16"/>
          <p:cNvSpPr/>
          <p:nvPr/>
        </p:nvSpPr>
        <p:spPr>
          <a:xfrm>
            <a:off x="3191069" y="2889596"/>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latin typeface="CorpoS" charset="0"/>
                <a:ea typeface="CorpoS" charset="0"/>
                <a:cs typeface="CorpoS" charset="0"/>
              </a:rPr>
              <a:t>2</a:t>
            </a:r>
            <a:endParaRPr lang="de-DE" sz="2400" dirty="0">
              <a:latin typeface="CorpoS" charset="0"/>
              <a:ea typeface="CorpoS" charset="0"/>
              <a:cs typeface="CorpoS" charset="0"/>
            </a:endParaRPr>
          </a:p>
        </p:txBody>
      </p:sp>
      <p:sp>
        <p:nvSpPr>
          <p:cNvPr id="18" name="Oval 17"/>
          <p:cNvSpPr/>
          <p:nvPr/>
        </p:nvSpPr>
        <p:spPr>
          <a:xfrm>
            <a:off x="3191069" y="3775456"/>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3</a:t>
            </a:r>
            <a:endParaRPr lang="de-DE" sz="2400" dirty="0">
              <a:latin typeface="CorpoS" charset="0"/>
              <a:ea typeface="CorpoS" charset="0"/>
              <a:cs typeface="CorpoS" charset="0"/>
            </a:endParaRPr>
          </a:p>
        </p:txBody>
      </p:sp>
      <p:sp>
        <p:nvSpPr>
          <p:cNvPr id="19" name="Oval 18"/>
          <p:cNvSpPr/>
          <p:nvPr/>
        </p:nvSpPr>
        <p:spPr>
          <a:xfrm>
            <a:off x="3191068" y="4631389"/>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4</a:t>
            </a:r>
            <a:endParaRPr lang="de-DE" sz="2400" dirty="0">
              <a:latin typeface="CorpoS" charset="0"/>
              <a:ea typeface="CorpoS" charset="0"/>
              <a:cs typeface="CorpoS" charset="0"/>
            </a:endParaRPr>
          </a:p>
        </p:txBody>
      </p:sp>
      <p:sp>
        <p:nvSpPr>
          <p:cNvPr id="20" name="Oval 19"/>
          <p:cNvSpPr/>
          <p:nvPr/>
        </p:nvSpPr>
        <p:spPr>
          <a:xfrm>
            <a:off x="3191068" y="5495636"/>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5</a:t>
            </a:r>
            <a:endParaRPr lang="de-DE" sz="2400" dirty="0">
              <a:latin typeface="CorpoS" charset="0"/>
              <a:ea typeface="CorpoS" charset="0"/>
              <a:cs typeface="CorpoS" charset="0"/>
            </a:endParaRPr>
          </a:p>
        </p:txBody>
      </p:sp>
      <p:sp>
        <p:nvSpPr>
          <p:cNvPr id="21"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Berechnung </a:t>
            </a:r>
            <a:br>
              <a:rPr lang="de-DE" sz="2800" dirty="0" smtClean="0"/>
            </a:br>
            <a:r>
              <a:rPr lang="de-DE" sz="2800" dirty="0" err="1" smtClean="0"/>
              <a:t>Zielzahl</a:t>
            </a:r>
            <a:r>
              <a:rPr lang="de-DE" sz="2800" dirty="0" smtClean="0"/>
              <a:t> Kirchenbezirk</a:t>
            </a:r>
            <a:endParaRPr lang="de-DE" sz="2800" dirty="0"/>
          </a:p>
        </p:txBody>
      </p:sp>
    </p:spTree>
    <p:extLst>
      <p:ext uri="{BB962C8B-B14F-4D97-AF65-F5344CB8AC3E}">
        <p14:creationId xmlns:p14="http://schemas.microsoft.com/office/powerpoint/2010/main" val="640181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4142792" y="2113197"/>
            <a:ext cx="8049208" cy="676656"/>
          </a:xfrm>
          <a:solidFill>
            <a:schemeClr val="bg1"/>
          </a:solidFill>
        </p:spPr>
        <p:txBody>
          <a:bodyPr anchor="ctr">
            <a:normAutofit/>
          </a:bodyPr>
          <a:lstStyle/>
          <a:p>
            <a:pPr algn="l"/>
            <a:r>
              <a:rPr lang="de-DE" sz="2400" dirty="0" smtClean="0">
                <a:latin typeface="CorpoSLig" charset="0"/>
                <a:ea typeface="CorpoSLig" charset="0"/>
                <a:cs typeface="CorpoSLig" charset="0"/>
              </a:rPr>
              <a:t>Klassische Diaspora</a:t>
            </a:r>
            <a:endParaRPr lang="de-DE" sz="2400" dirty="0">
              <a:latin typeface="CorpoSLig" charset="0"/>
              <a:ea typeface="CorpoSLig" charset="0"/>
              <a:cs typeface="CorpoSLig" charset="0"/>
            </a:endParaRPr>
          </a:p>
        </p:txBody>
      </p:sp>
      <p:sp>
        <p:nvSpPr>
          <p:cNvPr id="8" name="Titel 1"/>
          <p:cNvSpPr txBox="1">
            <a:spLocks/>
          </p:cNvSpPr>
          <p:nvPr/>
        </p:nvSpPr>
        <p:spPr>
          <a:xfrm>
            <a:off x="4142792" y="2978829"/>
            <a:ext cx="8049208" cy="676656"/>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Moderne Diaspora</a:t>
            </a:r>
            <a:endParaRPr lang="de-DE" sz="2400" dirty="0">
              <a:latin typeface="CorpoSLig" charset="0"/>
              <a:ea typeface="CorpoSLig" charset="0"/>
              <a:cs typeface="CorpoSLig" charset="0"/>
            </a:endParaRPr>
          </a:p>
        </p:txBody>
      </p:sp>
      <p:sp>
        <p:nvSpPr>
          <p:cNvPr id="9" name="Titel 1"/>
          <p:cNvSpPr txBox="1">
            <a:spLocks/>
          </p:cNvSpPr>
          <p:nvPr/>
        </p:nvSpPr>
        <p:spPr>
          <a:xfrm>
            <a:off x="4142792" y="3844461"/>
            <a:ext cx="8049208" cy="676656"/>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Religionsunterricht</a:t>
            </a:r>
            <a:endParaRPr lang="de-DE" sz="2400" dirty="0">
              <a:latin typeface="CorpoSLig" charset="0"/>
              <a:ea typeface="CorpoSLig" charset="0"/>
              <a:cs typeface="CorpoSLig" charset="0"/>
            </a:endParaRPr>
          </a:p>
        </p:txBody>
      </p:sp>
      <p:sp>
        <p:nvSpPr>
          <p:cNvPr id="10" name="Titel 1"/>
          <p:cNvSpPr txBox="1">
            <a:spLocks/>
          </p:cNvSpPr>
          <p:nvPr/>
        </p:nvSpPr>
        <p:spPr>
          <a:xfrm>
            <a:off x="4142792" y="4710093"/>
            <a:ext cx="8049208" cy="676656"/>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a:latin typeface="CorpoSLig" charset="0"/>
                <a:ea typeface="CorpoSLig" charset="0"/>
                <a:cs typeface="CorpoSLig" charset="0"/>
              </a:rPr>
              <a:t>Sonderaufträge von Gemeindepfarrstellen</a:t>
            </a:r>
          </a:p>
        </p:txBody>
      </p:sp>
      <p:sp>
        <p:nvSpPr>
          <p:cNvPr id="11" name="Titel 1"/>
          <p:cNvSpPr txBox="1">
            <a:spLocks/>
          </p:cNvSpPr>
          <p:nvPr/>
        </p:nvSpPr>
        <p:spPr>
          <a:xfrm>
            <a:off x="4142792" y="5575725"/>
            <a:ext cx="8049208" cy="676656"/>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Überregionale Aufgaben</a:t>
            </a:r>
            <a:endParaRPr lang="de-DE" sz="2400" dirty="0">
              <a:latin typeface="CorpoSLig" charset="0"/>
              <a:ea typeface="CorpoSLig" charset="0"/>
              <a:cs typeface="CorpoSLig" charset="0"/>
            </a:endParaRPr>
          </a:p>
        </p:txBody>
      </p:sp>
      <p:sp>
        <p:nvSpPr>
          <p:cNvPr id="12" name="Oval 11"/>
          <p:cNvSpPr/>
          <p:nvPr/>
        </p:nvSpPr>
        <p:spPr>
          <a:xfrm>
            <a:off x="3191067" y="2056312"/>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6</a:t>
            </a:r>
            <a:endParaRPr lang="de-DE" sz="2400" dirty="0">
              <a:latin typeface="CorpoS" charset="0"/>
              <a:ea typeface="CorpoS" charset="0"/>
              <a:cs typeface="CorpoS" charset="0"/>
            </a:endParaRPr>
          </a:p>
        </p:txBody>
      </p:sp>
      <p:sp>
        <p:nvSpPr>
          <p:cNvPr id="13" name="Oval 12"/>
          <p:cNvSpPr/>
          <p:nvPr/>
        </p:nvSpPr>
        <p:spPr>
          <a:xfrm>
            <a:off x="3191067" y="2888695"/>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7</a:t>
            </a:r>
            <a:endParaRPr lang="de-DE" sz="2400" dirty="0">
              <a:latin typeface="CorpoS" charset="0"/>
              <a:ea typeface="CorpoS" charset="0"/>
              <a:cs typeface="CorpoS" charset="0"/>
            </a:endParaRPr>
          </a:p>
        </p:txBody>
      </p:sp>
      <p:sp>
        <p:nvSpPr>
          <p:cNvPr id="14" name="Oval 13"/>
          <p:cNvSpPr/>
          <p:nvPr/>
        </p:nvSpPr>
        <p:spPr>
          <a:xfrm>
            <a:off x="3191067" y="3774555"/>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8</a:t>
            </a:r>
            <a:endParaRPr lang="de-DE" sz="2400" dirty="0">
              <a:latin typeface="CorpoS" charset="0"/>
              <a:ea typeface="CorpoS" charset="0"/>
              <a:cs typeface="CorpoS" charset="0"/>
            </a:endParaRPr>
          </a:p>
        </p:txBody>
      </p:sp>
      <p:sp>
        <p:nvSpPr>
          <p:cNvPr id="15" name="Oval 14"/>
          <p:cNvSpPr/>
          <p:nvPr/>
        </p:nvSpPr>
        <p:spPr>
          <a:xfrm>
            <a:off x="3191066" y="4630488"/>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CorpoS" charset="0"/>
                <a:ea typeface="CorpoS" charset="0"/>
                <a:cs typeface="CorpoS" charset="0"/>
              </a:rPr>
              <a:t>9</a:t>
            </a:r>
          </a:p>
        </p:txBody>
      </p:sp>
      <p:sp>
        <p:nvSpPr>
          <p:cNvPr id="16" name="Oval 15"/>
          <p:cNvSpPr/>
          <p:nvPr/>
        </p:nvSpPr>
        <p:spPr>
          <a:xfrm>
            <a:off x="3191066" y="5494735"/>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10</a:t>
            </a:r>
            <a:endParaRPr lang="de-DE" sz="2400" dirty="0">
              <a:latin typeface="CorpoS" charset="0"/>
              <a:ea typeface="CorpoS" charset="0"/>
              <a:cs typeface="CorpoS" charset="0"/>
            </a:endParaRPr>
          </a:p>
        </p:txBody>
      </p:sp>
      <p:sp>
        <p:nvSpPr>
          <p:cNvPr id="19"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Berechnung </a:t>
            </a:r>
            <a:br>
              <a:rPr lang="de-DE" sz="2800" dirty="0" smtClean="0"/>
            </a:br>
            <a:r>
              <a:rPr lang="de-DE" sz="2800" dirty="0" err="1" smtClean="0"/>
              <a:t>Zielzahl</a:t>
            </a:r>
            <a:r>
              <a:rPr lang="de-DE" sz="2800" dirty="0" smtClean="0"/>
              <a:t> Kirchenbezirk</a:t>
            </a:r>
            <a:endParaRPr lang="de-DE" sz="2800" dirty="0"/>
          </a:p>
        </p:txBody>
      </p:sp>
    </p:spTree>
    <p:extLst>
      <p:ext uri="{BB962C8B-B14F-4D97-AF65-F5344CB8AC3E}">
        <p14:creationId xmlns:p14="http://schemas.microsoft.com/office/powerpoint/2010/main" val="363407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52415621"/>
              </p:ext>
            </p:extLst>
          </p:nvPr>
        </p:nvGraphicFramePr>
        <p:xfrm>
          <a:off x="1250305" y="3659308"/>
          <a:ext cx="10624455" cy="1112520"/>
        </p:xfrm>
        <a:graphic>
          <a:graphicData uri="http://schemas.openxmlformats.org/drawingml/2006/table">
            <a:tbl>
              <a:tblPr firstRow="1" bandRow="1">
                <a:tableStyleId>{F5AB1C69-6EDB-4FF4-983F-18BD219EF322}</a:tableStyleId>
              </a:tblPr>
              <a:tblGrid>
                <a:gridCol w="1421063"/>
                <a:gridCol w="761916"/>
                <a:gridCol w="761916"/>
                <a:gridCol w="761916"/>
                <a:gridCol w="761916"/>
                <a:gridCol w="761916"/>
                <a:gridCol w="761916"/>
                <a:gridCol w="761916"/>
                <a:gridCol w="761916"/>
                <a:gridCol w="761916"/>
                <a:gridCol w="761916"/>
                <a:gridCol w="1584232"/>
              </a:tblGrid>
              <a:tr h="370840">
                <a:tc>
                  <a:txBody>
                    <a:bodyPr/>
                    <a:lstStyle/>
                    <a:p>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1</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2</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3</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4</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5</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6</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7</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8</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9</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10</a:t>
                      </a:r>
                      <a:endParaRPr lang="de-DE" dirty="0">
                        <a:latin typeface="CorpoSLig" charset="0"/>
                        <a:ea typeface="CorpoSLig" charset="0"/>
                        <a:cs typeface="CorpoSLig" charset="0"/>
                      </a:endParaRPr>
                    </a:p>
                  </a:txBody>
                  <a:tcPr/>
                </a:tc>
                <a:tc>
                  <a:txBody>
                    <a:bodyPr/>
                    <a:lstStyle/>
                    <a:p>
                      <a:pPr algn="ctr"/>
                      <a:r>
                        <a:rPr lang="de-DE" b="0" dirty="0" smtClean="0">
                          <a:solidFill>
                            <a:schemeClr val="bg1"/>
                          </a:solidFill>
                          <a:latin typeface="CorpoS" charset="0"/>
                          <a:ea typeface="CorpoS" charset="0"/>
                          <a:cs typeface="CorpoS" charset="0"/>
                        </a:rPr>
                        <a:t>ZIELZAHL</a:t>
                      </a:r>
                      <a:endParaRPr lang="de-DE" b="0" dirty="0">
                        <a:solidFill>
                          <a:schemeClr val="bg1"/>
                        </a:solidFill>
                        <a:latin typeface="CorpoS" charset="0"/>
                        <a:ea typeface="CorpoS" charset="0"/>
                        <a:cs typeface="CorpoS" charset="0"/>
                      </a:endParaRPr>
                    </a:p>
                  </a:txBody>
                  <a:tcPr/>
                </a:tc>
              </a:tr>
              <a:tr h="370840">
                <a:tc rowSpan="2">
                  <a:txBody>
                    <a:bodyPr/>
                    <a:lstStyle/>
                    <a:p>
                      <a:r>
                        <a:rPr lang="de-DE" b="1" dirty="0" smtClean="0">
                          <a:solidFill>
                            <a:schemeClr val="tx1"/>
                          </a:solidFill>
                          <a:latin typeface="CorpoS" charset="0"/>
                          <a:ea typeface="CorpoS" charset="0"/>
                          <a:cs typeface="CorpoS" charset="0"/>
                        </a:rPr>
                        <a:t>AALEN</a:t>
                      </a:r>
                      <a:endParaRPr lang="de-DE" b="1" dirty="0">
                        <a:solidFill>
                          <a:schemeClr val="tx1"/>
                        </a:solidFill>
                        <a:latin typeface="CorpoS" charset="0"/>
                        <a:ea typeface="CorpoS" charset="0"/>
                        <a:cs typeface="CorpoS" charset="0"/>
                      </a:endParaRPr>
                    </a:p>
                  </a:txBody>
                  <a:tcPr anchor="ctr"/>
                </a:tc>
                <a:tc>
                  <a:txBody>
                    <a:bodyPr/>
                    <a:lstStyle/>
                    <a:p>
                      <a:pPr algn="ctr"/>
                      <a:r>
                        <a:rPr lang="de-DE" dirty="0" smtClean="0">
                          <a:solidFill>
                            <a:schemeClr val="tx1"/>
                          </a:solidFill>
                          <a:latin typeface="CorpoSLig" charset="0"/>
                          <a:ea typeface="CorpoSLig" charset="0"/>
                          <a:cs typeface="CorpoSLig" charset="0"/>
                        </a:rPr>
                        <a:t>7%</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39%</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22%</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4%</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3%</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18%</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5%</a:t>
                      </a:r>
                      <a:endParaRPr lang="de-DE" dirty="0">
                        <a:solidFill>
                          <a:schemeClr val="tx1"/>
                        </a:solidFill>
                        <a:latin typeface="CorpoSLig" charset="0"/>
                        <a:ea typeface="CorpoSLig" charset="0"/>
                        <a:cs typeface="CorpoSLig"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chemeClr val="tx1"/>
                          </a:solidFill>
                          <a:latin typeface="CorpoSLig" charset="0"/>
                          <a:ea typeface="CorpoSLig" charset="0"/>
                          <a:cs typeface="CorpoSLig" charset="0"/>
                        </a:rPr>
                        <a:t>0%</a:t>
                      </a:r>
                    </a:p>
                  </a:txBody>
                  <a:tcPr/>
                </a:tc>
                <a:tc rowSpan="2">
                  <a:txBody>
                    <a:bodyPr/>
                    <a:lstStyle/>
                    <a:p>
                      <a:pPr algn="ctr"/>
                      <a:r>
                        <a:rPr lang="de-DE" sz="2400" dirty="0" smtClean="0">
                          <a:latin typeface="CorpoSLig" charset="0"/>
                          <a:ea typeface="CorpoSLig" charset="0"/>
                          <a:cs typeface="CorpoSLig" charset="0"/>
                        </a:rPr>
                        <a:t> </a:t>
                      </a:r>
                      <a:r>
                        <a:rPr lang="de-DE" sz="4000" b="1" dirty="0" smtClean="0">
                          <a:solidFill>
                            <a:schemeClr val="bg1"/>
                          </a:solidFill>
                          <a:latin typeface="CorpoSLig" charset="0"/>
                          <a:ea typeface="CorpoSLig" charset="0"/>
                          <a:cs typeface="CorpoSLig" charset="0"/>
                        </a:rPr>
                        <a:t>27,25</a:t>
                      </a:r>
                      <a:endParaRPr lang="de-DE" sz="2400" b="1" dirty="0">
                        <a:solidFill>
                          <a:schemeClr val="bg1"/>
                        </a:solidFill>
                        <a:latin typeface="CorpoSLig" charset="0"/>
                        <a:ea typeface="CorpoSLig" charset="0"/>
                        <a:cs typeface="CorpoSLig" charset="0"/>
                      </a:endParaRPr>
                    </a:p>
                  </a:txBody>
                  <a:tcPr anchor="ctr">
                    <a:solidFill>
                      <a:srgbClr val="559815"/>
                    </a:solidFill>
                  </a:tcPr>
                </a:tc>
              </a:tr>
              <a:tr h="370840">
                <a:tc vMerge="1">
                  <a:txBody>
                    <a:bodyPr/>
                    <a:lstStyle/>
                    <a:p>
                      <a:endParaRPr lang="de-DE" dirty="0">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2</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10,7</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5,9</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1,2</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0,3</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0,8</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5,0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1,25</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0,0</a:t>
                      </a:r>
                      <a:endParaRPr lang="de-DE" dirty="0">
                        <a:solidFill>
                          <a:schemeClr val="tx1"/>
                        </a:solidFill>
                        <a:latin typeface="CorpoSLig" charset="0"/>
                        <a:ea typeface="CorpoSLig" charset="0"/>
                        <a:cs typeface="CorpoSLig" charset="0"/>
                      </a:endParaRPr>
                    </a:p>
                  </a:txBody>
                  <a:tcPr/>
                </a:tc>
                <a:tc vMerge="1">
                  <a:txBody>
                    <a:bodyPr/>
                    <a:lstStyle/>
                    <a:p>
                      <a:pPr algn="ctr"/>
                      <a:endParaRPr lang="de-DE" b="1" dirty="0">
                        <a:latin typeface="CorpoSLig" charset="0"/>
                        <a:ea typeface="CorpoSLig" charset="0"/>
                        <a:cs typeface="CorpoSLig" charset="0"/>
                      </a:endParaRPr>
                    </a:p>
                  </a:txBody>
                  <a:tcPr/>
                </a:tc>
              </a:tr>
            </a:tbl>
          </a:graphicData>
        </a:graphic>
      </p:graphicFrame>
      <p:cxnSp>
        <p:nvCxnSpPr>
          <p:cNvPr id="5" name="Gerade Verbindung 4"/>
          <p:cNvCxnSpPr/>
          <p:nvPr/>
        </p:nvCxnSpPr>
        <p:spPr>
          <a:xfrm flipH="1" flipV="1">
            <a:off x="2833526" y="3041776"/>
            <a:ext cx="1" cy="1173792"/>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H="1">
            <a:off x="3878554" y="4771828"/>
            <a:ext cx="1" cy="674292"/>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
        <p:nvSpPr>
          <p:cNvPr id="28" name="Titel 1"/>
          <p:cNvSpPr txBox="1">
            <a:spLocks/>
          </p:cNvSpPr>
          <p:nvPr/>
        </p:nvSpPr>
        <p:spPr>
          <a:xfrm>
            <a:off x="3719805" y="5546020"/>
            <a:ext cx="5685453"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dirty="0" smtClean="0">
                <a:latin typeface="CorpoSLig" charset="0"/>
                <a:ea typeface="CorpoSLig" charset="0"/>
                <a:cs typeface="CorpoSLig" charset="0"/>
              </a:rPr>
              <a:t>Stellenanteil </a:t>
            </a:r>
            <a:endParaRPr lang="de-DE" sz="2800" dirty="0">
              <a:latin typeface="CorpoSLig" charset="0"/>
              <a:ea typeface="CorpoSLig" charset="0"/>
              <a:cs typeface="CorpoSLig" charset="0"/>
            </a:endParaRPr>
          </a:p>
        </p:txBody>
      </p:sp>
      <p:sp>
        <p:nvSpPr>
          <p:cNvPr id="29" name="Titel 1"/>
          <p:cNvSpPr txBox="1">
            <a:spLocks/>
          </p:cNvSpPr>
          <p:nvPr/>
        </p:nvSpPr>
        <p:spPr>
          <a:xfrm>
            <a:off x="2696548" y="2365120"/>
            <a:ext cx="5685453"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dirty="0" smtClean="0">
                <a:latin typeface="CorpoSLig" charset="0"/>
                <a:ea typeface="CorpoSLig" charset="0"/>
                <a:cs typeface="CorpoSLig" charset="0"/>
              </a:rPr>
              <a:t>Stellenanteil in Prozent</a:t>
            </a:r>
            <a:endParaRPr lang="de-DE" sz="2800" dirty="0">
              <a:latin typeface="CorpoSLig" charset="0"/>
              <a:ea typeface="CorpoSLig" charset="0"/>
              <a:cs typeface="CorpoSLig" charset="0"/>
            </a:endParaRPr>
          </a:p>
        </p:txBody>
      </p:sp>
      <p:sp>
        <p:nvSpPr>
          <p:cNvPr id="30" name="Titel 1"/>
          <p:cNvSpPr txBox="1">
            <a:spLocks/>
          </p:cNvSpPr>
          <p:nvPr/>
        </p:nvSpPr>
        <p:spPr>
          <a:xfrm>
            <a:off x="6189307" y="622289"/>
            <a:ext cx="5685453"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Beispiel „Aalen“</a:t>
            </a:r>
            <a:endParaRPr lang="de-DE" sz="2800" dirty="0"/>
          </a:p>
        </p:txBody>
      </p:sp>
      <p:sp>
        <p:nvSpPr>
          <p:cNvPr id="32" name="Titel 1"/>
          <p:cNvSpPr txBox="1">
            <a:spLocks/>
          </p:cNvSpPr>
          <p:nvPr/>
        </p:nvSpPr>
        <p:spPr>
          <a:xfrm>
            <a:off x="6953577" y="2298063"/>
            <a:ext cx="5685453"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dirty="0" smtClean="0">
                <a:latin typeface="CorpoSLig" charset="0"/>
                <a:ea typeface="CorpoSLig" charset="0"/>
                <a:cs typeface="CorpoSLig" charset="0"/>
              </a:rPr>
              <a:t>Merkmal: Klassische Diaspora</a:t>
            </a:r>
            <a:endParaRPr lang="de-DE" sz="2800" dirty="0">
              <a:latin typeface="CorpoSLig" charset="0"/>
              <a:ea typeface="CorpoSLig" charset="0"/>
              <a:cs typeface="CorpoSLig" charset="0"/>
            </a:endParaRPr>
          </a:p>
        </p:txBody>
      </p:sp>
      <p:cxnSp>
        <p:nvCxnSpPr>
          <p:cNvPr id="35" name="Gerade Verbindung 34"/>
          <p:cNvCxnSpPr/>
          <p:nvPr/>
        </p:nvCxnSpPr>
        <p:spPr>
          <a:xfrm flipV="1">
            <a:off x="6953576" y="2985016"/>
            <a:ext cx="1" cy="674292"/>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078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err="1" smtClean="0"/>
              <a:t>Partnerschaftlichkeit</a:t>
            </a:r>
            <a:endParaRPr lang="de-DE" b="1" dirty="0"/>
          </a:p>
        </p:txBody>
      </p:sp>
      <p:sp>
        <p:nvSpPr>
          <p:cNvPr id="3" name="Untertitel 2"/>
          <p:cNvSpPr>
            <a:spLocks noGrp="1"/>
          </p:cNvSpPr>
          <p:nvPr>
            <p:ph type="subTitle" idx="1"/>
          </p:nvPr>
        </p:nvSpPr>
        <p:spPr/>
        <p:txBody>
          <a:bodyPr/>
          <a:lstStyle/>
          <a:p>
            <a:r>
              <a:rPr lang="de-DE" dirty="0" smtClean="0"/>
              <a:t>in der Vorgehensweise</a:t>
            </a:r>
            <a:endParaRPr lang="de-DE" dirty="0"/>
          </a:p>
        </p:txBody>
      </p:sp>
    </p:spTree>
    <p:extLst>
      <p:ext uri="{BB962C8B-B14F-4D97-AF65-F5344CB8AC3E}">
        <p14:creationId xmlns:p14="http://schemas.microsoft.com/office/powerpoint/2010/main" val="1939030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232" y="181944"/>
            <a:ext cx="6676056" cy="6676056"/>
          </a:xfrm>
          <a:prstGeom prst="rect">
            <a:avLst/>
          </a:prstGeom>
        </p:spPr>
      </p:pic>
      <p:cxnSp>
        <p:nvCxnSpPr>
          <p:cNvPr id="5" name="Gerade Verbindung 4"/>
          <p:cNvCxnSpPr/>
          <p:nvPr/>
        </p:nvCxnSpPr>
        <p:spPr>
          <a:xfrm>
            <a:off x="7347388" y="4408745"/>
            <a:ext cx="4070670" cy="6305"/>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7962209" y="2040115"/>
            <a:ext cx="2479522" cy="18661"/>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H="1">
            <a:off x="1923501" y="5584779"/>
            <a:ext cx="2481942" cy="0"/>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H="1">
            <a:off x="1322070" y="3248174"/>
            <a:ext cx="3703849" cy="1"/>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
        <p:nvSpPr>
          <p:cNvPr id="13" name="Titel 1"/>
          <p:cNvSpPr txBox="1">
            <a:spLocks/>
          </p:cNvSpPr>
          <p:nvPr/>
        </p:nvSpPr>
        <p:spPr>
          <a:xfrm>
            <a:off x="1972727" y="4889205"/>
            <a:ext cx="1903017" cy="676656"/>
          </a:xfrm>
          <a:prstGeom prst="rect">
            <a:avLst/>
          </a:prstGeom>
          <a:noFill/>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smtClean="0">
                <a:latin typeface="CorpoSLig" charset="0"/>
                <a:ea typeface="CorpoSLig" charset="0"/>
                <a:cs typeface="CorpoSLig" charset="0"/>
              </a:rPr>
              <a:t>MÄRZ </a:t>
            </a:r>
            <a:br>
              <a:rPr lang="de-DE" sz="2800" smtClean="0">
                <a:latin typeface="CorpoSLig" charset="0"/>
                <a:ea typeface="CorpoSLig" charset="0"/>
                <a:cs typeface="CorpoSLig" charset="0"/>
              </a:rPr>
            </a:br>
            <a:r>
              <a:rPr lang="de-DE" sz="2800" smtClean="0">
                <a:latin typeface="CorpoSLig" charset="0"/>
                <a:ea typeface="CorpoSLig" charset="0"/>
                <a:cs typeface="CorpoSLig" charset="0"/>
              </a:rPr>
              <a:t>2017</a:t>
            </a:r>
            <a:endParaRPr lang="de-DE" sz="2800" dirty="0">
              <a:latin typeface="CorpoSLig" charset="0"/>
              <a:ea typeface="CorpoSLig" charset="0"/>
              <a:cs typeface="CorpoSLig" charset="0"/>
            </a:endParaRPr>
          </a:p>
        </p:txBody>
      </p:sp>
      <p:sp>
        <p:nvSpPr>
          <p:cNvPr id="15" name="Titel 1"/>
          <p:cNvSpPr txBox="1">
            <a:spLocks/>
          </p:cNvSpPr>
          <p:nvPr/>
        </p:nvSpPr>
        <p:spPr>
          <a:xfrm>
            <a:off x="8826417" y="3445726"/>
            <a:ext cx="2637058" cy="101499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latin typeface="CorpoSLig" charset="0"/>
                <a:ea typeface="CorpoSLig" charset="0"/>
                <a:cs typeface="CorpoSLig" charset="0"/>
              </a:rPr>
              <a:t>bis MÄRZ </a:t>
            </a:r>
          </a:p>
          <a:p>
            <a:pPr algn="r"/>
            <a:r>
              <a:rPr lang="de-DE" sz="2800" dirty="0" smtClean="0">
                <a:latin typeface="CorpoSLig" charset="0"/>
                <a:ea typeface="CorpoSLig" charset="0"/>
                <a:cs typeface="CorpoSLig" charset="0"/>
              </a:rPr>
              <a:t>2018</a:t>
            </a:r>
            <a:endParaRPr lang="de-DE" sz="2800" dirty="0">
              <a:latin typeface="CorpoSLig" charset="0"/>
              <a:ea typeface="CorpoSLig" charset="0"/>
              <a:cs typeface="CorpoSLig" charset="0"/>
            </a:endParaRPr>
          </a:p>
        </p:txBody>
      </p:sp>
      <p:sp>
        <p:nvSpPr>
          <p:cNvPr id="16" name="Titel 1"/>
          <p:cNvSpPr txBox="1">
            <a:spLocks/>
          </p:cNvSpPr>
          <p:nvPr/>
        </p:nvSpPr>
        <p:spPr>
          <a:xfrm>
            <a:off x="653144" y="2204357"/>
            <a:ext cx="2584556" cy="938655"/>
          </a:xfrm>
          <a:prstGeom prst="rect">
            <a:avLst/>
          </a:prstGeom>
          <a:no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dirty="0" smtClean="0">
                <a:latin typeface="CorpoSLig" charset="0"/>
                <a:ea typeface="CorpoSLig" charset="0"/>
                <a:cs typeface="CorpoSLig" charset="0"/>
              </a:rPr>
              <a:t>FRÜHJAHR/</a:t>
            </a:r>
          </a:p>
          <a:p>
            <a:pPr algn="l"/>
            <a:r>
              <a:rPr lang="de-DE" sz="2800" dirty="0" smtClean="0">
                <a:latin typeface="CorpoSLig" charset="0"/>
                <a:ea typeface="CorpoSLig" charset="0"/>
                <a:cs typeface="CorpoSLig" charset="0"/>
              </a:rPr>
              <a:t>SOMMER 2018</a:t>
            </a:r>
            <a:endParaRPr lang="de-DE" sz="2800" dirty="0">
              <a:latin typeface="CorpoSLig" charset="0"/>
              <a:ea typeface="CorpoSLig" charset="0"/>
              <a:cs typeface="CorpoSLig" charset="0"/>
            </a:endParaRPr>
          </a:p>
        </p:txBody>
      </p:sp>
      <p:sp>
        <p:nvSpPr>
          <p:cNvPr id="18" name="Titel 1"/>
          <p:cNvSpPr txBox="1">
            <a:spLocks/>
          </p:cNvSpPr>
          <p:nvPr/>
        </p:nvSpPr>
        <p:spPr>
          <a:xfrm>
            <a:off x="8565930" y="1028701"/>
            <a:ext cx="2668127" cy="93012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latin typeface="CorpoSLig" charset="0"/>
                <a:ea typeface="CorpoSLig" charset="0"/>
                <a:cs typeface="CorpoSLig" charset="0"/>
              </a:rPr>
              <a:t>2019 bis 2024</a:t>
            </a:r>
            <a:endParaRPr lang="de-DE" sz="2800" dirty="0">
              <a:latin typeface="CorpoSLig" charset="0"/>
              <a:ea typeface="CorpoSLig" charset="0"/>
              <a:cs typeface="CorpoSLig" charset="0"/>
            </a:endParaRPr>
          </a:p>
        </p:txBody>
      </p:sp>
    </p:spTree>
    <p:extLst>
      <p:ext uri="{BB962C8B-B14F-4D97-AF65-F5344CB8AC3E}">
        <p14:creationId xmlns:p14="http://schemas.microsoft.com/office/powerpoint/2010/main" val="680024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Unterstützung</a:t>
            </a:r>
            <a:endParaRPr lang="de-DE" b="1" dirty="0"/>
          </a:p>
        </p:txBody>
      </p:sp>
      <p:sp>
        <p:nvSpPr>
          <p:cNvPr id="3" name="Untertitel 2"/>
          <p:cNvSpPr>
            <a:spLocks noGrp="1"/>
          </p:cNvSpPr>
          <p:nvPr>
            <p:ph type="subTitle" idx="1"/>
          </p:nvPr>
        </p:nvSpPr>
        <p:spPr/>
        <p:txBody>
          <a:bodyPr/>
          <a:lstStyle/>
          <a:p>
            <a:r>
              <a:rPr lang="de-DE" dirty="0" smtClean="0"/>
              <a:t>in der Umsetzung des </a:t>
            </a:r>
            <a:r>
              <a:rPr lang="de-DE" dirty="0" err="1" smtClean="0"/>
              <a:t>PfarrPlans</a:t>
            </a:r>
            <a:endParaRPr lang="de-DE" dirty="0"/>
          </a:p>
        </p:txBody>
      </p:sp>
    </p:spTree>
    <p:extLst>
      <p:ext uri="{BB962C8B-B14F-4D97-AF65-F5344CB8AC3E}">
        <p14:creationId xmlns:p14="http://schemas.microsoft.com/office/powerpoint/2010/main" val="108701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182" y="-743360"/>
            <a:ext cx="8052906" cy="8052906"/>
          </a:xfrm>
          <a:prstGeom prst="rect">
            <a:avLst/>
          </a:prstGeom>
        </p:spPr>
      </p:pic>
    </p:spTree>
    <p:extLst>
      <p:ext uri="{BB962C8B-B14F-4D97-AF65-F5344CB8AC3E}">
        <p14:creationId xmlns:p14="http://schemas.microsoft.com/office/powerpoint/2010/main" val="27987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2351895" y="3882452"/>
            <a:ext cx="184731" cy="369332"/>
          </a:xfrm>
          <a:prstGeom prst="rect">
            <a:avLst/>
          </a:prstGeom>
          <a:noFill/>
        </p:spPr>
        <p:txBody>
          <a:bodyPr wrap="none" rtlCol="0">
            <a:spAutoFit/>
          </a:bodyPr>
          <a:lstStyle/>
          <a:p>
            <a:endParaRPr lang="de-DE" dirty="0"/>
          </a:p>
        </p:txBody>
      </p:sp>
      <p:sp>
        <p:nvSpPr>
          <p:cNvPr id="18" name="Titel 1"/>
          <p:cNvSpPr txBox="1">
            <a:spLocks/>
          </p:cNvSpPr>
          <p:nvPr/>
        </p:nvSpPr>
        <p:spPr>
          <a:xfrm>
            <a:off x="4702629" y="499871"/>
            <a:ext cx="7172131"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Zusätzliche Aufnahmen, Ruhestands-beauftragungen, </a:t>
            </a:r>
            <a:r>
              <a:rPr lang="de-DE" sz="2800" dirty="0" err="1" smtClean="0"/>
              <a:t>Sonderpfarrdienst</a:t>
            </a:r>
            <a:endParaRPr lang="de-DE" sz="2800" dirty="0"/>
          </a:p>
        </p:txBody>
      </p:sp>
      <p:cxnSp>
        <p:nvCxnSpPr>
          <p:cNvPr id="19" name="Gerade Verbindung 18"/>
          <p:cNvCxnSpPr/>
          <p:nvPr/>
        </p:nvCxnSpPr>
        <p:spPr>
          <a:xfrm flipH="1" flipV="1">
            <a:off x="2210491" y="2920410"/>
            <a:ext cx="2906064" cy="11894"/>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flipV="1">
            <a:off x="2207673" y="5823969"/>
            <a:ext cx="2906064" cy="11894"/>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pic>
        <p:nvPicPr>
          <p:cNvPr id="25" name="Bild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738" y="478693"/>
            <a:ext cx="873457" cy="873457"/>
          </a:xfrm>
          <a:prstGeom prst="rect">
            <a:avLst/>
          </a:prstGeom>
        </p:spPr>
      </p:pic>
      <p:sp>
        <p:nvSpPr>
          <p:cNvPr id="26" name="Rechteck 25"/>
          <p:cNvSpPr/>
          <p:nvPr/>
        </p:nvSpPr>
        <p:spPr>
          <a:xfrm>
            <a:off x="5039067" y="2030884"/>
            <a:ext cx="6520987" cy="90923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smtClean="0">
                <a:solidFill>
                  <a:schemeClr val="tx1"/>
                </a:solidFill>
                <a:latin typeface="CorpoS" charset="0"/>
                <a:ea typeface="CorpoS" charset="0"/>
                <a:cs typeface="CorpoS" charset="0"/>
              </a:rPr>
              <a:t>15</a:t>
            </a:r>
            <a:r>
              <a:rPr lang="de-DE" sz="2400" dirty="0" smtClean="0">
                <a:solidFill>
                  <a:schemeClr val="tx1"/>
                </a:solidFill>
                <a:latin typeface="CorpoSLig" charset="0"/>
                <a:ea typeface="CorpoSLig" charset="0"/>
                <a:cs typeface="CorpoSLig" charset="0"/>
              </a:rPr>
              <a:t> Personen aus alternativen Zugängen</a:t>
            </a:r>
            <a:endParaRPr lang="de-DE" sz="2400" dirty="0">
              <a:solidFill>
                <a:schemeClr val="tx1"/>
              </a:solidFill>
              <a:latin typeface="CorpoSLig" charset="0"/>
              <a:ea typeface="CorpoSLig" charset="0"/>
              <a:cs typeface="CorpoSLig" charset="0"/>
            </a:endParaRPr>
          </a:p>
        </p:txBody>
      </p:sp>
      <p:sp>
        <p:nvSpPr>
          <p:cNvPr id="27" name="Rechteck 26"/>
          <p:cNvSpPr/>
          <p:nvPr/>
        </p:nvSpPr>
        <p:spPr>
          <a:xfrm>
            <a:off x="5113736" y="5111295"/>
            <a:ext cx="6505997" cy="724568"/>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smtClean="0">
                <a:solidFill>
                  <a:schemeClr val="tx1"/>
                </a:solidFill>
                <a:latin typeface="CorpoS" charset="0"/>
                <a:ea typeface="CorpoSLig" charset="0"/>
                <a:cs typeface="CorpoSLig" charset="0"/>
              </a:rPr>
              <a:t>15</a:t>
            </a:r>
            <a:r>
              <a:rPr lang="de-DE" sz="4000" dirty="0" smtClean="0">
                <a:solidFill>
                  <a:schemeClr val="tx1"/>
                </a:solidFill>
                <a:latin typeface="CorpoS" charset="0"/>
                <a:ea typeface="CorpoSLig" charset="0"/>
                <a:cs typeface="CorpoSLig" charset="0"/>
              </a:rPr>
              <a:t> </a:t>
            </a:r>
            <a:r>
              <a:rPr lang="de-DE" sz="2400" dirty="0" smtClean="0">
                <a:solidFill>
                  <a:schemeClr val="tx1"/>
                </a:solidFill>
                <a:latin typeface="CorpoSLig" charset="0"/>
                <a:ea typeface="CorpoSLig" charset="0"/>
                <a:cs typeface="CorpoSLig" charset="0"/>
              </a:rPr>
              <a:t>Ruhestandsbeauftragungen</a:t>
            </a:r>
            <a:endParaRPr lang="de-DE" sz="2400" dirty="0">
              <a:solidFill>
                <a:schemeClr val="tx1"/>
              </a:solidFill>
              <a:latin typeface="CorpoSLig" charset="0"/>
              <a:ea typeface="CorpoSLig" charset="0"/>
              <a:cs typeface="CorpoSLig" charset="0"/>
            </a:endParaRPr>
          </a:p>
        </p:txBody>
      </p:sp>
      <p:sp>
        <p:nvSpPr>
          <p:cNvPr id="28" name="Titel 1"/>
          <p:cNvSpPr txBox="1">
            <a:spLocks/>
          </p:cNvSpPr>
          <p:nvPr/>
        </p:nvSpPr>
        <p:spPr>
          <a:xfrm>
            <a:off x="2272989" y="2255648"/>
            <a:ext cx="2766078" cy="67665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3200" dirty="0" smtClean="0">
                <a:solidFill>
                  <a:srgbClr val="559815"/>
                </a:solidFill>
                <a:latin typeface="CorpoSLig" charset="0"/>
                <a:ea typeface="CorpoSLig" charset="0"/>
                <a:cs typeface="CorpoSLig" charset="0"/>
              </a:rPr>
              <a:t>2020 bis 2024</a:t>
            </a:r>
            <a:endParaRPr lang="de-DE" sz="3200" dirty="0">
              <a:solidFill>
                <a:srgbClr val="559815"/>
              </a:solidFill>
              <a:latin typeface="CorpoSLig" charset="0"/>
              <a:ea typeface="CorpoSLig" charset="0"/>
              <a:cs typeface="CorpoSLig" charset="0"/>
            </a:endParaRPr>
          </a:p>
        </p:txBody>
      </p:sp>
      <p:sp>
        <p:nvSpPr>
          <p:cNvPr id="29" name="Titel 1"/>
          <p:cNvSpPr txBox="1">
            <a:spLocks/>
          </p:cNvSpPr>
          <p:nvPr/>
        </p:nvSpPr>
        <p:spPr>
          <a:xfrm>
            <a:off x="2207673" y="5159207"/>
            <a:ext cx="2766078" cy="67665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3200" dirty="0" smtClean="0">
                <a:solidFill>
                  <a:srgbClr val="559815"/>
                </a:solidFill>
                <a:latin typeface="CorpoSLig" charset="0"/>
                <a:ea typeface="CorpoSLig" charset="0"/>
                <a:cs typeface="CorpoSLig" charset="0"/>
              </a:rPr>
              <a:t>Ab 2019</a:t>
            </a:r>
            <a:endParaRPr lang="de-DE" sz="3200" dirty="0">
              <a:solidFill>
                <a:srgbClr val="559815"/>
              </a:solidFill>
              <a:latin typeface="CorpoSLig" charset="0"/>
              <a:ea typeface="CorpoSLig" charset="0"/>
              <a:cs typeface="CorpoSLig" charset="0"/>
            </a:endParaRPr>
          </a:p>
        </p:txBody>
      </p:sp>
      <p:cxnSp>
        <p:nvCxnSpPr>
          <p:cNvPr id="30" name="Gerade Verbindung 29"/>
          <p:cNvCxnSpPr/>
          <p:nvPr/>
        </p:nvCxnSpPr>
        <p:spPr>
          <a:xfrm flipH="1" flipV="1">
            <a:off x="2261579" y="4389173"/>
            <a:ext cx="2906064" cy="1189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el 1"/>
          <p:cNvSpPr txBox="1">
            <a:spLocks/>
          </p:cNvSpPr>
          <p:nvPr/>
        </p:nvSpPr>
        <p:spPr>
          <a:xfrm>
            <a:off x="2194162" y="3640444"/>
            <a:ext cx="2766078" cy="67665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3200" dirty="0" smtClean="0">
                <a:solidFill>
                  <a:srgbClr val="559815"/>
                </a:solidFill>
                <a:latin typeface="CorpoSLig" charset="0"/>
                <a:ea typeface="CorpoSLig" charset="0"/>
                <a:cs typeface="CorpoSLig" charset="0"/>
              </a:rPr>
              <a:t>Ab 2019</a:t>
            </a:r>
            <a:endParaRPr lang="de-DE" sz="3200" dirty="0">
              <a:solidFill>
                <a:srgbClr val="559815"/>
              </a:solidFill>
              <a:latin typeface="CorpoSLig" charset="0"/>
              <a:ea typeface="CorpoSLig" charset="0"/>
              <a:cs typeface="CorpoSLig" charset="0"/>
            </a:endParaRPr>
          </a:p>
        </p:txBody>
      </p:sp>
      <p:cxnSp>
        <p:nvCxnSpPr>
          <p:cNvPr id="32" name="Gerade Verbindung 31"/>
          <p:cNvCxnSpPr/>
          <p:nvPr/>
        </p:nvCxnSpPr>
        <p:spPr>
          <a:xfrm flipH="1" flipV="1">
            <a:off x="2179172" y="4401067"/>
            <a:ext cx="2906064" cy="11894"/>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5092731" y="3449916"/>
            <a:ext cx="6505997" cy="995703"/>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smtClean="0">
                <a:solidFill>
                  <a:schemeClr val="tx1"/>
                </a:solidFill>
                <a:latin typeface="CorpoS" charset="0"/>
                <a:ea typeface="CorpoSLig" charset="0"/>
                <a:cs typeface="CorpoSLig" charset="0"/>
              </a:rPr>
              <a:t>15</a:t>
            </a:r>
            <a:r>
              <a:rPr lang="de-DE" sz="4000" dirty="0" smtClean="0">
                <a:solidFill>
                  <a:schemeClr val="tx1"/>
                </a:solidFill>
                <a:latin typeface="CorpoS" charset="0"/>
                <a:ea typeface="CorpoSLig" charset="0"/>
                <a:cs typeface="CorpoSLig" charset="0"/>
              </a:rPr>
              <a:t> </a:t>
            </a:r>
            <a:r>
              <a:rPr lang="de-DE" sz="2400" dirty="0" smtClean="0">
                <a:solidFill>
                  <a:schemeClr val="tx1"/>
                </a:solidFill>
                <a:latin typeface="CorpoSLig" charset="0"/>
                <a:ea typeface="CorpoSLig" charset="0"/>
                <a:cs typeface="CorpoSLig" charset="0"/>
              </a:rPr>
              <a:t>Stellen im Bereich des </a:t>
            </a:r>
            <a:r>
              <a:rPr lang="de-DE" sz="2400" dirty="0" err="1" smtClean="0">
                <a:solidFill>
                  <a:schemeClr val="tx1"/>
                </a:solidFill>
                <a:latin typeface="CorpoSLig" charset="0"/>
                <a:ea typeface="CorpoSLig" charset="0"/>
                <a:cs typeface="CorpoSLig" charset="0"/>
              </a:rPr>
              <a:t>Sonderpfarr</a:t>
            </a:r>
            <a:r>
              <a:rPr lang="de-DE" sz="2400" dirty="0" smtClean="0">
                <a:solidFill>
                  <a:schemeClr val="tx1"/>
                </a:solidFill>
                <a:latin typeface="CorpoSLig" charset="0"/>
                <a:ea typeface="CorpoSLig" charset="0"/>
                <a:cs typeface="CorpoSLig" charset="0"/>
              </a:rPr>
              <a:t>-dienstes  für andere Berufsgruppen</a:t>
            </a:r>
            <a:endParaRPr lang="de-DE" sz="2400" dirty="0">
              <a:solidFill>
                <a:schemeClr val="tx1"/>
              </a:solidFill>
              <a:latin typeface="CorpoSLig" charset="0"/>
              <a:ea typeface="CorpoSLig" charset="0"/>
              <a:cs typeface="CorpoSLig" charset="0"/>
            </a:endParaRPr>
          </a:p>
        </p:txBody>
      </p:sp>
    </p:spTree>
    <p:extLst>
      <p:ext uri="{BB962C8B-B14F-4D97-AF65-F5344CB8AC3E}">
        <p14:creationId xmlns:p14="http://schemas.microsoft.com/office/powerpoint/2010/main" val="81488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3">
            <a:extLst>
              <a:ext uri="{28A0092B-C50C-407E-A947-70E740481C1C}">
                <a14:useLocalDpi xmlns:a14="http://schemas.microsoft.com/office/drawing/2010/main" val="0"/>
              </a:ext>
            </a:extLst>
          </a:blip>
          <a:srcRect t="-1641" b="12501"/>
          <a:stretch/>
        </p:blipFill>
        <p:spPr>
          <a:xfrm>
            <a:off x="0" y="-182880"/>
            <a:ext cx="12192000" cy="7245350"/>
          </a:xfrm>
          <a:prstGeom prst="rect">
            <a:avLst/>
          </a:prstGeom>
        </p:spPr>
      </p:pic>
    </p:spTree>
    <p:extLst>
      <p:ext uri="{BB962C8B-B14F-4D97-AF65-F5344CB8AC3E}">
        <p14:creationId xmlns:p14="http://schemas.microsoft.com/office/powerpoint/2010/main" val="199650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Entlastungspaket</a:t>
            </a:r>
            <a:endParaRPr lang="de-DE" sz="2800" dirty="0"/>
          </a:p>
        </p:txBody>
      </p:sp>
      <p:sp>
        <p:nvSpPr>
          <p:cNvPr id="8" name="Textfeld 7"/>
          <p:cNvSpPr txBox="1"/>
          <p:nvPr/>
        </p:nvSpPr>
        <p:spPr>
          <a:xfrm>
            <a:off x="12351895" y="3882452"/>
            <a:ext cx="184731" cy="369332"/>
          </a:xfrm>
          <a:prstGeom prst="rect">
            <a:avLst/>
          </a:prstGeom>
          <a:noFill/>
        </p:spPr>
        <p:txBody>
          <a:bodyPr wrap="none" rtlCol="0">
            <a:spAutoFit/>
          </a:bodyPr>
          <a:lstStyle/>
          <a:p>
            <a:endParaRPr lang="de-DE" dirty="0"/>
          </a:p>
        </p:txBody>
      </p:sp>
      <p:sp>
        <p:nvSpPr>
          <p:cNvPr id="9" name="Rechteck 8"/>
          <p:cNvSpPr/>
          <p:nvPr/>
        </p:nvSpPr>
        <p:spPr>
          <a:xfrm>
            <a:off x="1515907" y="3265675"/>
            <a:ext cx="2813810" cy="242192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latin typeface="CorpoS" charset="0"/>
                <a:ea typeface="CorpoS" charset="0"/>
                <a:cs typeface="CorpoS" charset="0"/>
              </a:rPr>
              <a:t> </a:t>
            </a:r>
            <a:r>
              <a:rPr lang="de-DE" sz="2800" dirty="0" smtClean="0">
                <a:solidFill>
                  <a:schemeClr val="tx1"/>
                </a:solidFill>
                <a:latin typeface="CorpoSLig" charset="0"/>
                <a:ea typeface="CorpoSLig" charset="0"/>
                <a:cs typeface="CorpoSLig" charset="0"/>
              </a:rPr>
              <a:t>Anpassung der Deputats-verordnung</a:t>
            </a:r>
            <a:endParaRPr lang="de-DE" sz="2800" dirty="0">
              <a:solidFill>
                <a:schemeClr val="tx1"/>
              </a:solidFill>
              <a:latin typeface="CorpoSLig" charset="0"/>
              <a:ea typeface="CorpoSLig" charset="0"/>
              <a:cs typeface="CorpoSLig" charset="0"/>
            </a:endParaRPr>
          </a:p>
        </p:txBody>
      </p:sp>
      <p:sp>
        <p:nvSpPr>
          <p:cNvPr id="10" name="Rechteck 9"/>
          <p:cNvSpPr/>
          <p:nvPr/>
        </p:nvSpPr>
        <p:spPr>
          <a:xfrm>
            <a:off x="4886600" y="3265675"/>
            <a:ext cx="2813810" cy="242192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latin typeface="CorpoS" charset="0"/>
                <a:ea typeface="CorpoS" charset="0"/>
                <a:cs typeface="CorpoS" charset="0"/>
              </a:rPr>
              <a:t> </a:t>
            </a:r>
            <a:r>
              <a:rPr lang="de-DE" sz="2800" dirty="0" smtClean="0">
                <a:solidFill>
                  <a:schemeClr val="tx1"/>
                </a:solidFill>
                <a:latin typeface="CorpoSLig" charset="0"/>
                <a:ea typeface="CorpoSLig" charset="0"/>
                <a:cs typeface="CorpoSLig" charset="0"/>
              </a:rPr>
              <a:t>25 neue Stellen für Religions-unterricht</a:t>
            </a:r>
            <a:endParaRPr lang="de-DE" sz="2800" dirty="0">
              <a:solidFill>
                <a:schemeClr val="tx1"/>
              </a:solidFill>
              <a:latin typeface="CorpoSLig" charset="0"/>
              <a:ea typeface="CorpoSLig" charset="0"/>
              <a:cs typeface="CorpoSLig" charset="0"/>
            </a:endParaRPr>
          </a:p>
        </p:txBody>
      </p:sp>
      <p:sp>
        <p:nvSpPr>
          <p:cNvPr id="11" name="Rechteck 10"/>
          <p:cNvSpPr/>
          <p:nvPr/>
        </p:nvSpPr>
        <p:spPr>
          <a:xfrm>
            <a:off x="8307589" y="3265675"/>
            <a:ext cx="2813810" cy="242192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latin typeface="CorpoS" charset="0"/>
                <a:ea typeface="CorpoS" charset="0"/>
                <a:cs typeface="CorpoS" charset="0"/>
              </a:rPr>
              <a:t> </a:t>
            </a:r>
            <a:r>
              <a:rPr lang="de-DE" sz="2800" dirty="0" smtClean="0">
                <a:solidFill>
                  <a:schemeClr val="tx1"/>
                </a:solidFill>
                <a:latin typeface="CorpoSLig" charset="0"/>
                <a:ea typeface="CorpoSLig" charset="0"/>
                <a:cs typeface="CorpoSLig" charset="0"/>
              </a:rPr>
              <a:t>30 weitere Stellen (befristet) im Stufenmodell</a:t>
            </a:r>
            <a:endParaRPr lang="de-DE" sz="2800" dirty="0">
              <a:solidFill>
                <a:schemeClr val="tx1"/>
              </a:solidFill>
              <a:latin typeface="CorpoSLig" charset="0"/>
              <a:ea typeface="CorpoSLig" charset="0"/>
              <a:cs typeface="CorpoSLig" charset="0"/>
            </a:endParaRPr>
          </a:p>
        </p:txBody>
      </p:sp>
      <p:sp>
        <p:nvSpPr>
          <p:cNvPr id="12" name="Rechteck 11"/>
          <p:cNvSpPr/>
          <p:nvPr/>
        </p:nvSpPr>
        <p:spPr>
          <a:xfrm>
            <a:off x="1515907" y="2368446"/>
            <a:ext cx="2813810" cy="724568"/>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smtClean="0">
                <a:solidFill>
                  <a:srgbClr val="559815"/>
                </a:solidFill>
                <a:latin typeface="CorpoS" charset="0"/>
                <a:ea typeface="CorpoS" charset="0"/>
                <a:cs typeface="CorpoS" charset="0"/>
              </a:rPr>
              <a:t>Teilpaket 1</a:t>
            </a:r>
            <a:endParaRPr lang="de-DE" sz="2800" dirty="0">
              <a:solidFill>
                <a:srgbClr val="559815"/>
              </a:solidFill>
              <a:latin typeface="CorpoSLig" charset="0"/>
              <a:ea typeface="CorpoSLig" charset="0"/>
              <a:cs typeface="CorpoSLig" charset="0"/>
            </a:endParaRPr>
          </a:p>
        </p:txBody>
      </p:sp>
      <p:sp>
        <p:nvSpPr>
          <p:cNvPr id="13" name="Rechteck 12"/>
          <p:cNvSpPr/>
          <p:nvPr/>
        </p:nvSpPr>
        <p:spPr>
          <a:xfrm>
            <a:off x="4886600" y="2368446"/>
            <a:ext cx="2813810" cy="724568"/>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559815"/>
                </a:solidFill>
                <a:latin typeface="CorpoS" charset="0"/>
                <a:ea typeface="CorpoS" charset="0"/>
                <a:cs typeface="CorpoS" charset="0"/>
              </a:rPr>
              <a:t>Teilpaket 2</a:t>
            </a:r>
            <a:endParaRPr lang="de-DE" sz="2800" dirty="0">
              <a:solidFill>
                <a:srgbClr val="559815"/>
              </a:solidFill>
              <a:latin typeface="CorpoSLig" charset="0"/>
              <a:ea typeface="CorpoSLig" charset="0"/>
              <a:cs typeface="CorpoSLig" charset="0"/>
            </a:endParaRPr>
          </a:p>
        </p:txBody>
      </p:sp>
      <p:sp>
        <p:nvSpPr>
          <p:cNvPr id="14" name="Rechteck 13"/>
          <p:cNvSpPr/>
          <p:nvPr/>
        </p:nvSpPr>
        <p:spPr>
          <a:xfrm>
            <a:off x="8307589" y="2368446"/>
            <a:ext cx="2813810" cy="724568"/>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559815"/>
                </a:solidFill>
                <a:latin typeface="CorpoS" charset="0"/>
                <a:ea typeface="CorpoS" charset="0"/>
                <a:cs typeface="CorpoS" charset="0"/>
              </a:rPr>
              <a:t>Teilpaket 3</a:t>
            </a:r>
            <a:endParaRPr lang="de-DE" sz="2800" dirty="0">
              <a:solidFill>
                <a:srgbClr val="559815"/>
              </a:solidFill>
              <a:latin typeface="CorpoSLig" charset="0"/>
              <a:ea typeface="CorpoSLig" charset="0"/>
              <a:cs typeface="CorpoSLig" charset="0"/>
            </a:endParaRPr>
          </a:p>
        </p:txBody>
      </p:sp>
      <p:pic>
        <p:nvPicPr>
          <p:cNvPr id="19" name="Bild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586" y="595066"/>
            <a:ext cx="672005" cy="672005"/>
          </a:xfrm>
          <a:prstGeom prst="rect">
            <a:avLst/>
          </a:prstGeom>
        </p:spPr>
      </p:pic>
    </p:spTree>
    <p:extLst>
      <p:ext uri="{BB962C8B-B14F-4D97-AF65-F5344CB8AC3E}">
        <p14:creationId xmlns:p14="http://schemas.microsoft.com/office/powerpoint/2010/main" val="1983095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Strukturfonds </a:t>
            </a:r>
            <a:br>
              <a:rPr lang="de-DE" sz="2800" dirty="0" smtClean="0"/>
            </a:br>
            <a:r>
              <a:rPr lang="de-DE" sz="2800" dirty="0" smtClean="0"/>
              <a:t>und Optimierung der Verwaltung </a:t>
            </a:r>
            <a:endParaRPr lang="de-DE" sz="2800" dirty="0"/>
          </a:p>
        </p:txBody>
      </p:sp>
      <p:sp>
        <p:nvSpPr>
          <p:cNvPr id="5" name="Rechteck 4"/>
          <p:cNvSpPr/>
          <p:nvPr/>
        </p:nvSpPr>
        <p:spPr>
          <a:xfrm>
            <a:off x="3449639" y="2272907"/>
            <a:ext cx="2813810" cy="242192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dirty="0" smtClean="0">
                <a:solidFill>
                  <a:schemeClr val="tx1"/>
                </a:solidFill>
                <a:latin typeface="CorpoS" charset="0"/>
                <a:ea typeface="CorpoS" charset="0"/>
                <a:cs typeface="CorpoS" charset="0"/>
              </a:rPr>
              <a:t>15 </a:t>
            </a:r>
          </a:p>
          <a:p>
            <a:pPr algn="ctr"/>
            <a:r>
              <a:rPr lang="de-DE" sz="3200" dirty="0" smtClean="0">
                <a:solidFill>
                  <a:schemeClr val="tx1"/>
                </a:solidFill>
                <a:latin typeface="CorpoSLig" charset="0"/>
                <a:ea typeface="CorpoSLig" charset="0"/>
                <a:cs typeface="CorpoSLig" charset="0"/>
              </a:rPr>
              <a:t>Millionen </a:t>
            </a:r>
          </a:p>
          <a:p>
            <a:pPr algn="ctr"/>
            <a:r>
              <a:rPr lang="de-DE" sz="3200" dirty="0" smtClean="0">
                <a:solidFill>
                  <a:schemeClr val="tx1"/>
                </a:solidFill>
                <a:latin typeface="CorpoSLig" charset="0"/>
                <a:ea typeface="CorpoSLig" charset="0"/>
                <a:cs typeface="CorpoSLig" charset="0"/>
              </a:rPr>
              <a:t>EURO</a:t>
            </a:r>
            <a:endParaRPr lang="de-DE" sz="3200" dirty="0">
              <a:solidFill>
                <a:schemeClr val="tx1"/>
              </a:solidFill>
              <a:latin typeface="CorpoSLig" charset="0"/>
              <a:ea typeface="CorpoSLig" charset="0"/>
              <a:cs typeface="CorpoSLig" charset="0"/>
            </a:endParaRPr>
          </a:p>
        </p:txBody>
      </p:sp>
      <p:sp>
        <p:nvSpPr>
          <p:cNvPr id="6" name="Rechteck 5"/>
          <p:cNvSpPr/>
          <p:nvPr/>
        </p:nvSpPr>
        <p:spPr>
          <a:xfrm>
            <a:off x="6938363" y="2272907"/>
            <a:ext cx="2813810" cy="2421924"/>
          </a:xfrm>
          <a:prstGeom prst="rect">
            <a:avLst/>
          </a:prstGeom>
          <a:solidFill>
            <a:schemeClr val="bg1">
              <a:lumMod val="50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dirty="0" smtClean="0">
                <a:solidFill>
                  <a:schemeClr val="tx1"/>
                </a:solidFill>
                <a:latin typeface="CorpoS" charset="0"/>
                <a:ea typeface="CorpoS" charset="0"/>
                <a:cs typeface="CorpoS" charset="0"/>
              </a:rPr>
              <a:t>15</a:t>
            </a:r>
          </a:p>
          <a:p>
            <a:pPr algn="ctr"/>
            <a:r>
              <a:rPr lang="de-DE" sz="3200" dirty="0" smtClean="0">
                <a:solidFill>
                  <a:schemeClr val="tx1"/>
                </a:solidFill>
                <a:latin typeface="CorpoSLig" charset="0"/>
                <a:ea typeface="CorpoSLig" charset="0"/>
                <a:cs typeface="CorpoSLig" charset="0"/>
              </a:rPr>
              <a:t> </a:t>
            </a:r>
            <a:r>
              <a:rPr lang="de-DE" sz="3200" dirty="0">
                <a:solidFill>
                  <a:schemeClr val="tx1"/>
                </a:solidFill>
                <a:latin typeface="CorpoSLig" charset="0"/>
                <a:ea typeface="CorpoSLig" charset="0"/>
                <a:cs typeface="CorpoSLig" charset="0"/>
              </a:rPr>
              <a:t>Millionen </a:t>
            </a:r>
            <a:endParaRPr lang="de-DE" sz="3200" dirty="0" smtClean="0">
              <a:solidFill>
                <a:schemeClr val="tx1"/>
              </a:solidFill>
              <a:latin typeface="CorpoSLig" charset="0"/>
              <a:ea typeface="CorpoSLig" charset="0"/>
              <a:cs typeface="CorpoSLig" charset="0"/>
            </a:endParaRPr>
          </a:p>
          <a:p>
            <a:pPr algn="ctr"/>
            <a:r>
              <a:rPr lang="de-DE" sz="3200" dirty="0" smtClean="0">
                <a:solidFill>
                  <a:schemeClr val="tx1"/>
                </a:solidFill>
                <a:latin typeface="CorpoSLig" charset="0"/>
                <a:ea typeface="CorpoSLig" charset="0"/>
                <a:cs typeface="CorpoSLig" charset="0"/>
              </a:rPr>
              <a:t>EURO</a:t>
            </a:r>
            <a:endParaRPr lang="de-DE" sz="3200" dirty="0">
              <a:solidFill>
                <a:schemeClr val="tx1"/>
              </a:solidFill>
              <a:latin typeface="CorpoSLig" charset="0"/>
              <a:ea typeface="CorpoSLig" charset="0"/>
              <a:cs typeface="CorpoSLig" charset="0"/>
            </a:endParaRPr>
          </a:p>
        </p:txBody>
      </p:sp>
      <p:sp>
        <p:nvSpPr>
          <p:cNvPr id="7" name="Titel 1"/>
          <p:cNvSpPr txBox="1">
            <a:spLocks/>
          </p:cNvSpPr>
          <p:nvPr/>
        </p:nvSpPr>
        <p:spPr>
          <a:xfrm>
            <a:off x="3994485" y="1628129"/>
            <a:ext cx="1999614" cy="67665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r>
              <a:rPr lang="de-DE" sz="4000" dirty="0" smtClean="0">
                <a:solidFill>
                  <a:srgbClr val="559815"/>
                </a:solidFill>
                <a:latin typeface="CorpoSLig" charset="0"/>
                <a:ea typeface="CorpoSLig" charset="0"/>
                <a:cs typeface="CorpoSLig" charset="0"/>
              </a:rPr>
              <a:t>2018</a:t>
            </a:r>
            <a:endParaRPr lang="de-DE" sz="4000" dirty="0">
              <a:solidFill>
                <a:srgbClr val="559815"/>
              </a:solidFill>
              <a:latin typeface="CorpoSLig" charset="0"/>
              <a:ea typeface="CorpoSLig" charset="0"/>
              <a:cs typeface="CorpoSLig" charset="0"/>
            </a:endParaRPr>
          </a:p>
        </p:txBody>
      </p:sp>
      <p:sp>
        <p:nvSpPr>
          <p:cNvPr id="8" name="Titel 1"/>
          <p:cNvSpPr txBox="1">
            <a:spLocks/>
          </p:cNvSpPr>
          <p:nvPr/>
        </p:nvSpPr>
        <p:spPr>
          <a:xfrm>
            <a:off x="7370175" y="1616110"/>
            <a:ext cx="1999614" cy="67665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r>
              <a:rPr lang="de-DE" sz="4000" dirty="0" smtClean="0">
                <a:solidFill>
                  <a:srgbClr val="559815"/>
                </a:solidFill>
                <a:latin typeface="CorpoSLig" charset="0"/>
                <a:ea typeface="CorpoSLig" charset="0"/>
                <a:cs typeface="CorpoSLig" charset="0"/>
              </a:rPr>
              <a:t>2021</a:t>
            </a:r>
            <a:endParaRPr lang="de-DE" sz="4000" dirty="0">
              <a:solidFill>
                <a:srgbClr val="559815"/>
              </a:solidFill>
              <a:latin typeface="CorpoSLig" charset="0"/>
              <a:ea typeface="CorpoSLig" charset="0"/>
              <a:cs typeface="CorpoSLig" charset="0"/>
            </a:endParaRPr>
          </a:p>
        </p:txBody>
      </p:sp>
      <p:sp>
        <p:nvSpPr>
          <p:cNvPr id="9" name="Rechteck 8"/>
          <p:cNvSpPr/>
          <p:nvPr/>
        </p:nvSpPr>
        <p:spPr>
          <a:xfrm>
            <a:off x="3449639" y="5657146"/>
            <a:ext cx="6302534" cy="881508"/>
          </a:xfrm>
          <a:prstGeom prst="rect">
            <a:avLst/>
          </a:prstGeom>
          <a:solidFill>
            <a:srgbClr val="92D050"/>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tx1"/>
                </a:solidFill>
                <a:latin typeface="CorpoSLig" charset="0"/>
                <a:ea typeface="CorpoSLig" charset="0"/>
                <a:cs typeface="CorpoSLig" charset="0"/>
              </a:rPr>
              <a:t>KIRCHENGEMEINDEN</a:t>
            </a:r>
            <a:endParaRPr lang="de-DE" sz="3200" dirty="0">
              <a:solidFill>
                <a:schemeClr val="tx1"/>
              </a:solidFill>
              <a:latin typeface="CorpoSLig" charset="0"/>
              <a:ea typeface="CorpoSLig" charset="0"/>
              <a:cs typeface="CorpoSLig" charset="0"/>
            </a:endParaRPr>
          </a:p>
        </p:txBody>
      </p:sp>
      <p:sp>
        <p:nvSpPr>
          <p:cNvPr id="11" name="Gestreifter Pfeil nach rechts 10"/>
          <p:cNvSpPr/>
          <p:nvPr/>
        </p:nvSpPr>
        <p:spPr>
          <a:xfrm rot="5400000">
            <a:off x="4634122" y="4579319"/>
            <a:ext cx="802853" cy="1083306"/>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Gestreifter Pfeil nach rechts 11"/>
          <p:cNvSpPr/>
          <p:nvPr/>
        </p:nvSpPr>
        <p:spPr>
          <a:xfrm rot="5400000">
            <a:off x="7943841" y="4579320"/>
            <a:ext cx="802853" cy="1083306"/>
          </a:xfrm>
          <a:prstGeom prst="strip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flipH="1" flipV="1">
            <a:off x="543576" y="2622322"/>
            <a:ext cx="2906064" cy="11894"/>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
        <p:nvSpPr>
          <p:cNvPr id="14" name="Titel 1"/>
          <p:cNvSpPr txBox="1">
            <a:spLocks/>
          </p:cNvSpPr>
          <p:nvPr/>
        </p:nvSpPr>
        <p:spPr>
          <a:xfrm>
            <a:off x="543576" y="2836990"/>
            <a:ext cx="2906062" cy="22072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lnSpc>
                <a:spcPct val="160000"/>
              </a:lnSpc>
            </a:pPr>
            <a:r>
              <a:rPr lang="de-DE" sz="2800" dirty="0" smtClean="0">
                <a:latin typeface="CorpoSLig" charset="0"/>
                <a:ea typeface="CorpoSLig" charset="0"/>
                <a:cs typeface="CorpoSLig" charset="0"/>
              </a:rPr>
              <a:t>z.B. für </a:t>
            </a:r>
          </a:p>
          <a:p>
            <a:pPr algn="l">
              <a:lnSpc>
                <a:spcPct val="160000"/>
              </a:lnSpc>
            </a:pPr>
            <a:r>
              <a:rPr lang="de-DE" sz="2800" dirty="0" smtClean="0">
                <a:latin typeface="CorpoSLig" charset="0"/>
                <a:ea typeface="CorpoSLig" charset="0"/>
                <a:cs typeface="CorpoSLig" charset="0"/>
              </a:rPr>
              <a:t>Gemeindebüros,</a:t>
            </a:r>
          </a:p>
          <a:p>
            <a:pPr algn="l">
              <a:lnSpc>
                <a:spcPct val="160000"/>
              </a:lnSpc>
            </a:pPr>
            <a:r>
              <a:rPr lang="de-DE" sz="2800" dirty="0" smtClean="0">
                <a:latin typeface="CorpoSLig" charset="0"/>
                <a:ea typeface="CorpoSLig" charset="0"/>
                <a:cs typeface="CorpoSLig" charset="0"/>
              </a:rPr>
              <a:t>Sekretariate etc.</a:t>
            </a:r>
            <a:endParaRPr lang="de-DE" sz="2800" dirty="0">
              <a:latin typeface="CorpoSLig" charset="0"/>
              <a:ea typeface="CorpoSLig" charset="0"/>
              <a:cs typeface="CorpoSLig" charset="0"/>
            </a:endParaRPr>
          </a:p>
          <a:p>
            <a:pPr algn="l">
              <a:lnSpc>
                <a:spcPct val="160000"/>
              </a:lnSpc>
            </a:pPr>
            <a:endParaRPr lang="de-DE" sz="2800" dirty="0" smtClean="0">
              <a:latin typeface="CorpoSLig" charset="0"/>
              <a:ea typeface="CorpoSLig" charset="0"/>
              <a:cs typeface="CorpoSLig" charset="0"/>
            </a:endParaRPr>
          </a:p>
        </p:txBody>
      </p:sp>
      <p:sp>
        <p:nvSpPr>
          <p:cNvPr id="16" name="Titel 1"/>
          <p:cNvSpPr txBox="1">
            <a:spLocks/>
          </p:cNvSpPr>
          <p:nvPr/>
        </p:nvSpPr>
        <p:spPr>
          <a:xfrm>
            <a:off x="543576" y="3871289"/>
            <a:ext cx="2906062"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endParaRPr lang="de-DE" sz="2800" dirty="0">
              <a:latin typeface="CorpoSLig" charset="0"/>
              <a:ea typeface="CorpoSLig" charset="0"/>
              <a:cs typeface="CorpoSLig" charset="0"/>
            </a:endParaRPr>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899" y="1437205"/>
            <a:ext cx="835702" cy="835702"/>
          </a:xfrm>
          <a:prstGeom prst="rect">
            <a:avLst/>
          </a:prstGeom>
        </p:spPr>
      </p:pic>
    </p:spTree>
    <p:extLst>
      <p:ext uri="{BB962C8B-B14F-4D97-AF65-F5344CB8AC3E}">
        <p14:creationId xmlns:p14="http://schemas.microsoft.com/office/powerpoint/2010/main" val="765637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Projekt  </a:t>
            </a:r>
            <a:br>
              <a:rPr lang="de-DE" sz="2800" dirty="0" smtClean="0"/>
            </a:br>
            <a:r>
              <a:rPr lang="de-DE" sz="2800" dirty="0" smtClean="0"/>
              <a:t>Integrierte Beratung</a:t>
            </a:r>
            <a:endParaRPr lang="de-DE" sz="2800" dirty="0"/>
          </a:p>
        </p:txBody>
      </p:sp>
      <p:grpSp>
        <p:nvGrpSpPr>
          <p:cNvPr id="3" name="Gruppierung 2"/>
          <p:cNvGrpSpPr/>
          <p:nvPr/>
        </p:nvGrpSpPr>
        <p:grpSpPr>
          <a:xfrm>
            <a:off x="1605776" y="2787804"/>
            <a:ext cx="8809463" cy="3033133"/>
            <a:chOff x="2007220" y="2943921"/>
            <a:chExt cx="8118087" cy="2564781"/>
          </a:xfrm>
        </p:grpSpPr>
        <p:sp>
          <p:nvSpPr>
            <p:cNvPr id="9" name="Rechteck 8"/>
            <p:cNvSpPr/>
            <p:nvPr/>
          </p:nvSpPr>
          <p:spPr>
            <a:xfrm>
              <a:off x="2007220" y="2943921"/>
              <a:ext cx="8118087" cy="2564781"/>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b="1" smtClean="0">
                  <a:solidFill>
                    <a:schemeClr val="tx1"/>
                  </a:solidFill>
                  <a:latin typeface="CorpoS" charset="0"/>
                  <a:ea typeface="CorpoS" charset="0"/>
                  <a:cs typeface="CorpoS" charset="0"/>
                </a:rPr>
                <a:t> </a:t>
              </a:r>
              <a:endParaRPr lang="de-DE" sz="3200" dirty="0">
                <a:solidFill>
                  <a:schemeClr val="tx1"/>
                </a:solidFill>
                <a:latin typeface="CorpoSLig" charset="0"/>
                <a:ea typeface="CorpoSLig" charset="0"/>
                <a:cs typeface="CorpoSLig" charset="0"/>
              </a:endParaRPr>
            </a:p>
          </p:txBody>
        </p:sp>
        <p:pic>
          <p:nvPicPr>
            <p:cNvPr id="10" name="AFA592AD-39BD-4BEC-A1E1-568231ED6DCF" descr="3F70AFA6-6E05-40E2-B093-1CB07F2FE4E0@fritz"/>
            <p:cNvPicPr>
              <a:picLocks noChangeAspect="1" noChangeArrowheads="1"/>
            </p:cNvPicPr>
            <p:nvPr/>
          </p:nvPicPr>
          <p:blipFill rotWithShape="1">
            <a:blip r:embed="rId3">
              <a:extLst>
                <a:ext uri="{28A0092B-C50C-407E-A947-70E740481C1C}">
                  <a14:useLocalDpi xmlns:a14="http://schemas.microsoft.com/office/drawing/2010/main" val="0"/>
                </a:ext>
              </a:extLst>
            </a:blip>
            <a:srcRect b="4804"/>
            <a:stretch/>
          </p:blipFill>
          <p:spPr bwMode="auto">
            <a:xfrm>
              <a:off x="7592660" y="3114494"/>
              <a:ext cx="2323071" cy="219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76C6E93-1529-455C-8FB8-554B10C0D5BF" descr="A6E48026-E686-438C-A9B8-23D70448E914@fritz"/>
            <p:cNvPicPr>
              <a:picLocks noChangeAspect="1" noChangeArrowheads="1"/>
            </p:cNvPicPr>
            <p:nvPr/>
          </p:nvPicPr>
          <p:blipFill rotWithShape="1">
            <a:blip r:embed="rId4">
              <a:extLst>
                <a:ext uri="{28A0092B-C50C-407E-A947-70E740481C1C}">
                  <a14:useLocalDpi xmlns:a14="http://schemas.microsoft.com/office/drawing/2010/main" val="0"/>
                </a:ext>
              </a:extLst>
            </a:blip>
            <a:srcRect b="4804"/>
            <a:stretch/>
          </p:blipFill>
          <p:spPr bwMode="auto">
            <a:xfrm>
              <a:off x="2205114" y="3114495"/>
              <a:ext cx="2323071" cy="219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5FCB6946-4716-4F05-B789-6BA9307AB5CD" descr="A666C927-4797-41AC-846A-2A7518285F76@fritz"/>
            <p:cNvPicPr>
              <a:picLocks noChangeAspect="1" noChangeArrowheads="1"/>
            </p:cNvPicPr>
            <p:nvPr/>
          </p:nvPicPr>
          <p:blipFill rotWithShape="1">
            <a:blip r:embed="rId5">
              <a:extLst>
                <a:ext uri="{28A0092B-C50C-407E-A947-70E740481C1C}">
                  <a14:useLocalDpi xmlns:a14="http://schemas.microsoft.com/office/drawing/2010/main" val="0"/>
                </a:ext>
              </a:extLst>
            </a:blip>
            <a:srcRect b="4804"/>
            <a:stretch/>
          </p:blipFill>
          <p:spPr bwMode="auto">
            <a:xfrm>
              <a:off x="4898887" y="3114494"/>
              <a:ext cx="2323071" cy="219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Bild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1960" y="1493603"/>
            <a:ext cx="812800" cy="812800"/>
          </a:xfrm>
          <a:prstGeom prst="rect">
            <a:avLst/>
          </a:prstGeom>
        </p:spPr>
      </p:pic>
    </p:spTree>
    <p:extLst>
      <p:ext uri="{BB962C8B-B14F-4D97-AF65-F5344CB8AC3E}">
        <p14:creationId xmlns:p14="http://schemas.microsoft.com/office/powerpoint/2010/main" val="16608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Modell der Verbundkirchengemeinde</a:t>
            </a:r>
            <a:endParaRPr lang="de-DE" sz="2800" dirty="0"/>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743" y="0"/>
            <a:ext cx="7494104" cy="7494104"/>
          </a:xfrm>
          <a:prstGeom prst="rect">
            <a:avLst/>
          </a:prstGeom>
        </p:spPr>
      </p:pic>
    </p:spTree>
    <p:extLst>
      <p:ext uri="{BB962C8B-B14F-4D97-AF65-F5344CB8AC3E}">
        <p14:creationId xmlns:p14="http://schemas.microsoft.com/office/powerpoint/2010/main" val="1256237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Information </a:t>
            </a:r>
            <a:br>
              <a:rPr lang="de-DE" sz="2800" dirty="0" smtClean="0"/>
            </a:br>
            <a:r>
              <a:rPr lang="de-DE" sz="2800" dirty="0" smtClean="0"/>
              <a:t>und Praxisbeispiele</a:t>
            </a:r>
            <a:endParaRPr lang="de-DE" sz="2800" dirty="0"/>
          </a:p>
        </p:txBody>
      </p:sp>
      <p:grpSp>
        <p:nvGrpSpPr>
          <p:cNvPr id="5" name="Gruppierung 4"/>
          <p:cNvGrpSpPr/>
          <p:nvPr/>
        </p:nvGrpSpPr>
        <p:grpSpPr>
          <a:xfrm>
            <a:off x="3019507" y="1711079"/>
            <a:ext cx="5967922" cy="4977237"/>
            <a:chOff x="3064111" y="1465757"/>
            <a:chExt cx="5967922" cy="4977237"/>
          </a:xfrm>
        </p:grpSpPr>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111" y="1465757"/>
              <a:ext cx="5967922" cy="4977237"/>
            </a:xfrm>
            <a:prstGeom prst="rect">
              <a:avLst/>
            </a:prstGeom>
          </p:spPr>
        </p:pic>
        <p:pic>
          <p:nvPicPr>
            <p:cNvPr id="4" name="Bild 3"/>
            <p:cNvPicPr>
              <a:picLocks noChangeAspect="1"/>
            </p:cNvPicPr>
            <p:nvPr/>
          </p:nvPicPr>
          <p:blipFill rotWithShape="1">
            <a:blip r:embed="rId4">
              <a:extLst>
                <a:ext uri="{28A0092B-C50C-407E-A947-70E740481C1C}">
                  <a14:useLocalDpi xmlns:a14="http://schemas.microsoft.com/office/drawing/2010/main" val="0"/>
                </a:ext>
              </a:extLst>
            </a:blip>
            <a:srcRect b="12370"/>
            <a:stretch/>
          </p:blipFill>
          <p:spPr>
            <a:xfrm>
              <a:off x="3300761" y="1805767"/>
              <a:ext cx="5508701" cy="3317214"/>
            </a:xfrm>
            <a:prstGeom prst="rect">
              <a:avLst/>
            </a:prstGeom>
            <a:effectLst>
              <a:outerShdw blurRad="50800" dist="76200" dir="2700000" algn="tl" rotWithShape="0">
                <a:prstClr val="black">
                  <a:alpha val="40000"/>
                </a:prstClr>
              </a:outerShdw>
            </a:effectLst>
          </p:spPr>
        </p:pic>
      </p:grpSp>
      <p:pic>
        <p:nvPicPr>
          <p:cNvPr id="6" name="Bild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1156" y="564009"/>
            <a:ext cx="798259" cy="798259"/>
          </a:xfrm>
          <a:prstGeom prst="rect">
            <a:avLst/>
          </a:prstGeom>
        </p:spPr>
      </p:pic>
    </p:spTree>
    <p:extLst>
      <p:ext uri="{BB962C8B-B14F-4D97-AF65-F5344CB8AC3E}">
        <p14:creationId xmlns:p14="http://schemas.microsoft.com/office/powerpoint/2010/main" val="917408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4754" y="2592377"/>
            <a:ext cx="2938305" cy="1384995"/>
          </a:xfrm>
          <a:prstGeom prst="rect">
            <a:avLst/>
          </a:prstGeom>
          <a:noFill/>
        </p:spPr>
        <p:txBody>
          <a:bodyPr wrap="none" rtlCol="0">
            <a:spAutoFit/>
          </a:bodyPr>
          <a:lstStyle/>
          <a:p>
            <a:r>
              <a:rPr lang="de-DE" sz="2800" dirty="0">
                <a:latin typeface="CorpoSLig" charset="0"/>
                <a:ea typeface="CorpoSLig" charset="0"/>
                <a:cs typeface="CorpoSLig" charset="0"/>
              </a:rPr>
              <a:t>Prinzipien, </a:t>
            </a:r>
            <a:r>
              <a:rPr lang="de-DE" sz="2800" dirty="0" smtClean="0">
                <a:latin typeface="CorpoSLig" charset="0"/>
                <a:ea typeface="CorpoSLig" charset="0"/>
                <a:cs typeface="CorpoSLig" charset="0"/>
              </a:rPr>
              <a:t>die dem </a:t>
            </a:r>
          </a:p>
          <a:p>
            <a:r>
              <a:rPr lang="de-DE" sz="2800" dirty="0" smtClean="0">
                <a:latin typeface="CorpoSLig" charset="0"/>
                <a:ea typeface="CorpoSLig" charset="0"/>
                <a:cs typeface="CorpoSLig" charset="0"/>
              </a:rPr>
              <a:t>Pfarrplan 2024 </a:t>
            </a:r>
          </a:p>
          <a:p>
            <a:r>
              <a:rPr lang="de-DE" sz="2800" dirty="0">
                <a:latin typeface="CorpoSLig" charset="0"/>
                <a:ea typeface="CorpoSLig" charset="0"/>
                <a:cs typeface="CorpoSLig" charset="0"/>
              </a:rPr>
              <a:t>z</a:t>
            </a:r>
            <a:r>
              <a:rPr lang="de-DE" sz="2800" dirty="0" smtClean="0">
                <a:latin typeface="CorpoSLig" charset="0"/>
                <a:ea typeface="CorpoSLig" charset="0"/>
                <a:cs typeface="CorpoSLig" charset="0"/>
              </a:rPr>
              <a:t>ugrunde liegen.</a:t>
            </a:r>
            <a:endParaRPr lang="de-DE" sz="2800" dirty="0">
              <a:latin typeface="CorpoSLig" charset="0"/>
              <a:ea typeface="CorpoSLig" charset="0"/>
              <a:cs typeface="CorpoSLig" charset="0"/>
            </a:endParaRPr>
          </a:p>
        </p:txBody>
      </p:sp>
      <p:sp>
        <p:nvSpPr>
          <p:cNvPr id="3" name="Textfeld 2"/>
          <p:cNvSpPr txBox="1"/>
          <p:nvPr/>
        </p:nvSpPr>
        <p:spPr>
          <a:xfrm>
            <a:off x="8527324" y="2376933"/>
            <a:ext cx="2865272" cy="1815882"/>
          </a:xfrm>
          <a:prstGeom prst="rect">
            <a:avLst/>
          </a:prstGeom>
          <a:noFill/>
        </p:spPr>
        <p:txBody>
          <a:bodyPr wrap="none" rtlCol="0">
            <a:spAutoFit/>
          </a:bodyPr>
          <a:lstStyle/>
          <a:p>
            <a:pPr algn="r"/>
            <a:r>
              <a:rPr lang="de-DE" sz="2800" dirty="0">
                <a:latin typeface="CorpoSLig" charset="0"/>
                <a:ea typeface="CorpoSLig" charset="0"/>
                <a:cs typeface="CorpoSLig" charset="0"/>
              </a:rPr>
              <a:t>Elemente, </a:t>
            </a:r>
            <a:r>
              <a:rPr lang="de-DE" sz="2800" dirty="0" smtClean="0">
                <a:latin typeface="CorpoSLig" charset="0"/>
                <a:ea typeface="CorpoSLig" charset="0"/>
                <a:cs typeface="CorpoSLig" charset="0"/>
              </a:rPr>
              <a:t/>
            </a:r>
            <a:br>
              <a:rPr lang="de-DE" sz="2800" dirty="0" smtClean="0">
                <a:latin typeface="CorpoSLig" charset="0"/>
                <a:ea typeface="CorpoSLig" charset="0"/>
                <a:cs typeface="CorpoSLig" charset="0"/>
              </a:rPr>
            </a:br>
            <a:r>
              <a:rPr lang="de-DE" sz="2800" dirty="0" smtClean="0">
                <a:latin typeface="CorpoSLig" charset="0"/>
                <a:ea typeface="CorpoSLig" charset="0"/>
                <a:cs typeface="CorpoSLig" charset="0"/>
              </a:rPr>
              <a:t>die uns </a:t>
            </a:r>
            <a:r>
              <a:rPr lang="de-DE" sz="2800" dirty="0">
                <a:latin typeface="CorpoSLig" charset="0"/>
                <a:ea typeface="CorpoSLig" charset="0"/>
                <a:cs typeface="CorpoSLig" charset="0"/>
              </a:rPr>
              <a:t>in </a:t>
            </a:r>
            <a:endParaRPr lang="de-DE" sz="2800" dirty="0" smtClean="0">
              <a:latin typeface="CorpoSLig" charset="0"/>
              <a:ea typeface="CorpoSLig" charset="0"/>
              <a:cs typeface="CorpoSLig" charset="0"/>
            </a:endParaRPr>
          </a:p>
          <a:p>
            <a:pPr algn="r"/>
            <a:r>
              <a:rPr lang="de-DE" sz="2800" dirty="0" smtClean="0">
                <a:latin typeface="CorpoSLig" charset="0"/>
                <a:ea typeface="CorpoSLig" charset="0"/>
                <a:cs typeface="CorpoSLig" charset="0"/>
              </a:rPr>
              <a:t>diesem </a:t>
            </a:r>
            <a:r>
              <a:rPr lang="de-DE" sz="2800" dirty="0">
                <a:latin typeface="CorpoSLig" charset="0"/>
                <a:ea typeface="CorpoSLig" charset="0"/>
                <a:cs typeface="CorpoSLig" charset="0"/>
              </a:rPr>
              <a:t>Prozess </a:t>
            </a:r>
            <a:endParaRPr lang="de-DE" sz="2800" dirty="0" smtClean="0">
              <a:latin typeface="CorpoSLig" charset="0"/>
              <a:ea typeface="CorpoSLig" charset="0"/>
              <a:cs typeface="CorpoSLig" charset="0"/>
            </a:endParaRPr>
          </a:p>
          <a:p>
            <a:pPr algn="r"/>
            <a:r>
              <a:rPr lang="de-DE" sz="2800" dirty="0" smtClean="0">
                <a:latin typeface="CorpoSLig" charset="0"/>
                <a:ea typeface="CorpoSLig" charset="0"/>
                <a:cs typeface="CorpoSLig" charset="0"/>
              </a:rPr>
              <a:t>inspirieren können.</a:t>
            </a:r>
            <a:endParaRPr lang="de-DE" sz="2800" dirty="0">
              <a:latin typeface="CorpoSLig" charset="0"/>
              <a:ea typeface="CorpoSLig" charset="0"/>
              <a:cs typeface="CorpoSLig" charset="0"/>
            </a:endParaRPr>
          </a:p>
        </p:txBody>
      </p:sp>
      <p:pic>
        <p:nvPicPr>
          <p:cNvPr id="4" name="Bild 3"/>
          <p:cNvPicPr>
            <a:picLocks noChangeAspect="1"/>
          </p:cNvPicPr>
          <p:nvPr/>
        </p:nvPicPr>
        <p:blipFill rotWithShape="1">
          <a:blip r:embed="rId3">
            <a:extLst>
              <a:ext uri="{28A0092B-C50C-407E-A947-70E740481C1C}">
                <a14:useLocalDpi xmlns:a14="http://schemas.microsoft.com/office/drawing/2010/main" val="0"/>
              </a:ext>
            </a:extLst>
          </a:blip>
          <a:srcRect b="16366"/>
          <a:stretch/>
        </p:blipFill>
        <p:spPr>
          <a:xfrm>
            <a:off x="2862468" y="-119270"/>
            <a:ext cx="5880154" cy="6977270"/>
          </a:xfrm>
          <a:prstGeom prst="rect">
            <a:avLst/>
          </a:prstGeom>
        </p:spPr>
      </p:pic>
    </p:spTree>
    <p:extLst>
      <p:ext uri="{BB962C8B-B14F-4D97-AF65-F5344CB8AC3E}">
        <p14:creationId xmlns:p14="http://schemas.microsoft.com/office/powerpoint/2010/main" val="484544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57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3">
            <a:extLst>
              <a:ext uri="{28A0092B-C50C-407E-A947-70E740481C1C}">
                <a14:useLocalDpi xmlns:a14="http://schemas.microsoft.com/office/drawing/2010/main" val="0"/>
              </a:ext>
            </a:extLst>
          </a:blip>
          <a:srcRect l="8238" b="71398"/>
          <a:stretch/>
        </p:blipFill>
        <p:spPr>
          <a:xfrm>
            <a:off x="2065867" y="840659"/>
            <a:ext cx="9261417" cy="3967162"/>
          </a:xfrm>
          <a:prstGeom prst="rect">
            <a:avLst/>
          </a:prstGeom>
        </p:spPr>
      </p:pic>
    </p:spTree>
    <p:extLst>
      <p:ext uri="{BB962C8B-B14F-4D97-AF65-F5344CB8AC3E}">
        <p14:creationId xmlns:p14="http://schemas.microsoft.com/office/powerpoint/2010/main" val="1178229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824754" y="2592377"/>
            <a:ext cx="3344185" cy="1384995"/>
          </a:xfrm>
          <a:prstGeom prst="rect">
            <a:avLst/>
          </a:prstGeom>
          <a:noFill/>
        </p:spPr>
        <p:txBody>
          <a:bodyPr wrap="none" rtlCol="0">
            <a:spAutoFit/>
          </a:bodyPr>
          <a:lstStyle/>
          <a:p>
            <a:r>
              <a:rPr lang="de-DE" sz="2800" dirty="0">
                <a:latin typeface="CorpoSLig" charset="0"/>
                <a:ea typeface="CorpoSLig" charset="0"/>
                <a:cs typeface="CorpoSLig" charset="0"/>
              </a:rPr>
              <a:t>Prinzipien, </a:t>
            </a:r>
            <a:r>
              <a:rPr lang="de-DE" sz="2800" dirty="0" smtClean="0">
                <a:latin typeface="CorpoSLig" charset="0"/>
                <a:ea typeface="CorpoSLig" charset="0"/>
                <a:cs typeface="CorpoSLig" charset="0"/>
              </a:rPr>
              <a:t>die dem </a:t>
            </a:r>
          </a:p>
          <a:p>
            <a:r>
              <a:rPr lang="de-DE" sz="2800" dirty="0" err="1" smtClean="0">
                <a:latin typeface="CorpoSLig" charset="0"/>
                <a:ea typeface="CorpoSLig" charset="0"/>
                <a:cs typeface="CorpoSLig" charset="0"/>
              </a:rPr>
              <a:t>PfarrPlan</a:t>
            </a:r>
            <a:r>
              <a:rPr lang="de-DE" sz="2800" dirty="0" smtClean="0">
                <a:latin typeface="CorpoSLig" charset="0"/>
                <a:ea typeface="CorpoSLig" charset="0"/>
                <a:cs typeface="CorpoSLig" charset="0"/>
              </a:rPr>
              <a:t> 2024 </a:t>
            </a:r>
          </a:p>
          <a:p>
            <a:r>
              <a:rPr lang="de-DE" sz="2800" dirty="0">
                <a:latin typeface="CorpoSLig" charset="0"/>
                <a:ea typeface="CorpoSLig" charset="0"/>
                <a:cs typeface="CorpoSLig" charset="0"/>
              </a:rPr>
              <a:t>z</a:t>
            </a:r>
            <a:r>
              <a:rPr lang="de-DE" sz="2800" dirty="0" smtClean="0">
                <a:latin typeface="CorpoSLig" charset="0"/>
                <a:ea typeface="CorpoSLig" charset="0"/>
                <a:cs typeface="CorpoSLig" charset="0"/>
              </a:rPr>
              <a:t>ugrunde liegen.</a:t>
            </a:r>
            <a:endParaRPr lang="de-DE" sz="2800" dirty="0">
              <a:latin typeface="CorpoSLig" charset="0"/>
              <a:ea typeface="CorpoSLig" charset="0"/>
              <a:cs typeface="CorpoSLig" charset="0"/>
            </a:endParaRPr>
          </a:p>
        </p:txBody>
      </p:sp>
      <p:sp>
        <p:nvSpPr>
          <p:cNvPr id="8" name="Textfeld 7"/>
          <p:cNvSpPr txBox="1"/>
          <p:nvPr/>
        </p:nvSpPr>
        <p:spPr>
          <a:xfrm>
            <a:off x="8527324" y="2376933"/>
            <a:ext cx="2865272" cy="1815882"/>
          </a:xfrm>
          <a:prstGeom prst="rect">
            <a:avLst/>
          </a:prstGeom>
          <a:noFill/>
        </p:spPr>
        <p:txBody>
          <a:bodyPr wrap="none" rtlCol="0">
            <a:spAutoFit/>
          </a:bodyPr>
          <a:lstStyle/>
          <a:p>
            <a:pPr algn="r"/>
            <a:r>
              <a:rPr lang="de-DE" sz="2800" dirty="0">
                <a:latin typeface="CorpoSLig" charset="0"/>
                <a:ea typeface="CorpoSLig" charset="0"/>
                <a:cs typeface="CorpoSLig" charset="0"/>
              </a:rPr>
              <a:t>Elemente, </a:t>
            </a:r>
            <a:r>
              <a:rPr lang="de-DE" sz="2800" dirty="0" smtClean="0">
                <a:latin typeface="CorpoSLig" charset="0"/>
                <a:ea typeface="CorpoSLig" charset="0"/>
                <a:cs typeface="CorpoSLig" charset="0"/>
              </a:rPr>
              <a:t/>
            </a:r>
            <a:br>
              <a:rPr lang="de-DE" sz="2800" dirty="0" smtClean="0">
                <a:latin typeface="CorpoSLig" charset="0"/>
                <a:ea typeface="CorpoSLig" charset="0"/>
                <a:cs typeface="CorpoSLig" charset="0"/>
              </a:rPr>
            </a:br>
            <a:r>
              <a:rPr lang="de-DE" sz="2800" dirty="0" smtClean="0">
                <a:latin typeface="CorpoSLig" charset="0"/>
                <a:ea typeface="CorpoSLig" charset="0"/>
                <a:cs typeface="CorpoSLig" charset="0"/>
              </a:rPr>
              <a:t>die uns </a:t>
            </a:r>
            <a:r>
              <a:rPr lang="de-DE" sz="2800" dirty="0">
                <a:latin typeface="CorpoSLig" charset="0"/>
                <a:ea typeface="CorpoSLig" charset="0"/>
                <a:cs typeface="CorpoSLig" charset="0"/>
              </a:rPr>
              <a:t>in </a:t>
            </a:r>
            <a:endParaRPr lang="de-DE" sz="2800" dirty="0" smtClean="0">
              <a:latin typeface="CorpoSLig" charset="0"/>
              <a:ea typeface="CorpoSLig" charset="0"/>
              <a:cs typeface="CorpoSLig" charset="0"/>
            </a:endParaRPr>
          </a:p>
          <a:p>
            <a:pPr algn="r"/>
            <a:r>
              <a:rPr lang="de-DE" sz="2800" dirty="0" smtClean="0">
                <a:latin typeface="CorpoSLig" charset="0"/>
                <a:ea typeface="CorpoSLig" charset="0"/>
                <a:cs typeface="CorpoSLig" charset="0"/>
              </a:rPr>
              <a:t>diesem </a:t>
            </a:r>
            <a:r>
              <a:rPr lang="de-DE" sz="2800" dirty="0">
                <a:latin typeface="CorpoSLig" charset="0"/>
                <a:ea typeface="CorpoSLig" charset="0"/>
                <a:cs typeface="CorpoSLig" charset="0"/>
              </a:rPr>
              <a:t>Prozess </a:t>
            </a:r>
            <a:endParaRPr lang="de-DE" sz="2800" dirty="0" smtClean="0">
              <a:latin typeface="CorpoSLig" charset="0"/>
              <a:ea typeface="CorpoSLig" charset="0"/>
              <a:cs typeface="CorpoSLig" charset="0"/>
            </a:endParaRPr>
          </a:p>
          <a:p>
            <a:pPr algn="r"/>
            <a:r>
              <a:rPr lang="de-DE" sz="2800" dirty="0" smtClean="0">
                <a:latin typeface="CorpoSLig" charset="0"/>
                <a:ea typeface="CorpoSLig" charset="0"/>
                <a:cs typeface="CorpoSLig" charset="0"/>
              </a:rPr>
              <a:t>inspirieren können.</a:t>
            </a:r>
            <a:endParaRPr lang="de-DE" sz="2800" dirty="0">
              <a:latin typeface="CorpoSLig" charset="0"/>
              <a:ea typeface="CorpoSLig" charset="0"/>
              <a:cs typeface="CorpoSLig" charset="0"/>
            </a:endParaRPr>
          </a:p>
        </p:txBody>
      </p:sp>
      <p:pic>
        <p:nvPicPr>
          <p:cNvPr id="11" name="Bild 10"/>
          <p:cNvPicPr>
            <a:picLocks noChangeAspect="1"/>
          </p:cNvPicPr>
          <p:nvPr/>
        </p:nvPicPr>
        <p:blipFill rotWithShape="1">
          <a:blip r:embed="rId3">
            <a:extLst>
              <a:ext uri="{28A0092B-C50C-407E-A947-70E740481C1C}">
                <a14:useLocalDpi xmlns:a14="http://schemas.microsoft.com/office/drawing/2010/main" val="0"/>
              </a:ext>
            </a:extLst>
          </a:blip>
          <a:srcRect b="16366"/>
          <a:stretch/>
        </p:blipFill>
        <p:spPr>
          <a:xfrm>
            <a:off x="2862468" y="-119270"/>
            <a:ext cx="5880154" cy="6977270"/>
          </a:xfrm>
          <a:prstGeom prst="rect">
            <a:avLst/>
          </a:prstGeom>
        </p:spPr>
      </p:pic>
    </p:spTree>
    <p:extLst>
      <p:ext uri="{BB962C8B-B14F-4D97-AF65-F5344CB8AC3E}">
        <p14:creationId xmlns:p14="http://schemas.microsoft.com/office/powerpoint/2010/main" val="984355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Klarheit</a:t>
            </a:r>
            <a:endParaRPr lang="de-DE" b="1" dirty="0"/>
          </a:p>
        </p:txBody>
      </p:sp>
      <p:sp>
        <p:nvSpPr>
          <p:cNvPr id="3" name="Untertitel 2"/>
          <p:cNvSpPr>
            <a:spLocks noGrp="1"/>
          </p:cNvSpPr>
          <p:nvPr>
            <p:ph type="subTitle" idx="1"/>
          </p:nvPr>
        </p:nvSpPr>
        <p:spPr/>
        <p:txBody>
          <a:bodyPr/>
          <a:lstStyle/>
          <a:p>
            <a:r>
              <a:rPr lang="de-DE" dirty="0"/>
              <a:t>i</a:t>
            </a:r>
            <a:r>
              <a:rPr lang="de-DE" dirty="0" smtClean="0"/>
              <a:t>n der demographischen Analyse</a:t>
            </a:r>
            <a:endParaRPr lang="de-DE" dirty="0"/>
          </a:p>
        </p:txBody>
      </p:sp>
    </p:spTree>
    <p:extLst>
      <p:ext uri="{BB962C8B-B14F-4D97-AF65-F5344CB8AC3E}">
        <p14:creationId xmlns:p14="http://schemas.microsoft.com/office/powerpoint/2010/main" val="51273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307" y="0"/>
            <a:ext cx="6770648" cy="6770648"/>
          </a:xfrm>
          <a:prstGeom prst="rect">
            <a:avLst/>
          </a:prstGeom>
        </p:spPr>
      </p:pic>
    </p:spTree>
    <p:extLst>
      <p:ext uri="{BB962C8B-B14F-4D97-AF65-F5344CB8AC3E}">
        <p14:creationId xmlns:p14="http://schemas.microsoft.com/office/powerpoint/2010/main" val="1847037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Verlässlichkeit</a:t>
            </a:r>
            <a:endParaRPr lang="de-DE" b="1" dirty="0"/>
          </a:p>
        </p:txBody>
      </p:sp>
      <p:sp>
        <p:nvSpPr>
          <p:cNvPr id="3" name="Untertitel 2"/>
          <p:cNvSpPr>
            <a:spLocks noGrp="1"/>
          </p:cNvSpPr>
          <p:nvPr>
            <p:ph type="subTitle" idx="1"/>
          </p:nvPr>
        </p:nvSpPr>
        <p:spPr/>
        <p:txBody>
          <a:bodyPr/>
          <a:lstStyle/>
          <a:p>
            <a:r>
              <a:rPr lang="de-DE" dirty="0"/>
              <a:t>i</a:t>
            </a:r>
            <a:r>
              <a:rPr lang="de-DE" dirty="0" smtClean="0"/>
              <a:t>n der </a:t>
            </a:r>
            <a:r>
              <a:rPr lang="de-DE" dirty="0" err="1" smtClean="0"/>
              <a:t>pfarramtlichen</a:t>
            </a:r>
            <a:r>
              <a:rPr lang="de-DE" dirty="0" smtClean="0"/>
              <a:t> Versorgung der Kirchengemeinden</a:t>
            </a:r>
            <a:endParaRPr lang="de-DE" dirty="0"/>
          </a:p>
        </p:txBody>
      </p:sp>
    </p:spTree>
    <p:extLst>
      <p:ext uri="{BB962C8B-B14F-4D97-AF65-F5344CB8AC3E}">
        <p14:creationId xmlns:p14="http://schemas.microsoft.com/office/powerpoint/2010/main" val="706845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859" y="0"/>
            <a:ext cx="7191632" cy="7191632"/>
          </a:xfrm>
          <a:prstGeom prst="rect">
            <a:avLst/>
          </a:prstGeom>
        </p:spPr>
      </p:pic>
    </p:spTree>
    <p:extLst>
      <p:ext uri="{BB962C8B-B14F-4D97-AF65-F5344CB8AC3E}">
        <p14:creationId xmlns:p14="http://schemas.microsoft.com/office/powerpoint/2010/main" val="2110010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1261373" y="2192308"/>
            <a:ext cx="5847182" cy="598628"/>
          </a:xfrm>
          <a:prstGeom prst="rect">
            <a:avLst/>
          </a:prstGeom>
          <a:solidFill>
            <a:srgbClr val="559815">
              <a:alpha val="76000"/>
            </a:srgb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endParaRPr lang="de-DE" sz="2400" dirty="0">
              <a:solidFill>
                <a:schemeClr val="bg1"/>
              </a:solidFill>
              <a:latin typeface="CorpoSLig" charset="0"/>
              <a:ea typeface="CorpoSLig" charset="0"/>
              <a:cs typeface="CorpoSLig" charset="0"/>
            </a:endParaRPr>
          </a:p>
        </p:txBody>
      </p:sp>
      <p:sp>
        <p:nvSpPr>
          <p:cNvPr id="4" name="Titel 1"/>
          <p:cNvSpPr>
            <a:spLocks noGrp="1"/>
          </p:cNvSpPr>
          <p:nvPr>
            <p:ph type="ctrTitle"/>
          </p:nvPr>
        </p:nvSpPr>
        <p:spPr>
          <a:xfrm>
            <a:off x="1248936" y="2152494"/>
            <a:ext cx="5822301" cy="676656"/>
          </a:xfrm>
          <a:noFill/>
        </p:spPr>
        <p:txBody>
          <a:bodyPr anchor="ctr">
            <a:normAutofit fontScale="90000"/>
          </a:bodyPr>
          <a:lstStyle/>
          <a:p>
            <a:pPr algn="r"/>
            <a:r>
              <a:rPr lang="de-DE" sz="2400" b="1" dirty="0" smtClean="0">
                <a:solidFill>
                  <a:schemeClr val="bg1"/>
                </a:solidFill>
                <a:latin typeface="CorpoSLig" charset="0"/>
                <a:ea typeface="CorpoSLig" charset="0"/>
                <a:cs typeface="CorpoSLig" charset="0"/>
              </a:rPr>
              <a:t>Rechnerisch Vollbeschäftigte im </a:t>
            </a:r>
            <a:r>
              <a:rPr lang="de-DE" sz="2400" b="1" dirty="0" err="1" smtClean="0">
                <a:solidFill>
                  <a:schemeClr val="bg1"/>
                </a:solidFill>
                <a:latin typeface="CorpoSLig" charset="0"/>
                <a:ea typeface="CorpoSLig" charset="0"/>
                <a:cs typeface="CorpoSLig" charset="0"/>
              </a:rPr>
              <a:t>Zieljahr</a:t>
            </a:r>
            <a:r>
              <a:rPr lang="de-DE" sz="2400" b="1" dirty="0" smtClean="0">
                <a:solidFill>
                  <a:schemeClr val="bg1"/>
                </a:solidFill>
                <a:latin typeface="CorpoSLig" charset="0"/>
                <a:ea typeface="CorpoSLig" charset="0"/>
                <a:cs typeface="CorpoSLig" charset="0"/>
              </a:rPr>
              <a:t> 2024</a:t>
            </a:r>
            <a:endParaRPr lang="de-DE" sz="2400" b="1" dirty="0">
              <a:solidFill>
                <a:schemeClr val="bg1"/>
              </a:solidFill>
              <a:latin typeface="CorpoSLig" charset="0"/>
              <a:ea typeface="CorpoSLig" charset="0"/>
              <a:cs typeface="CorpoSLig" charset="0"/>
            </a:endParaRPr>
          </a:p>
        </p:txBody>
      </p:sp>
      <p:sp>
        <p:nvSpPr>
          <p:cNvPr id="5" name="Titel 1"/>
          <p:cNvSpPr txBox="1">
            <a:spLocks/>
          </p:cNvSpPr>
          <p:nvPr/>
        </p:nvSpPr>
        <p:spPr>
          <a:xfrm>
            <a:off x="1363028" y="2845888"/>
            <a:ext cx="5822301" cy="676656"/>
          </a:xfrm>
          <a:prstGeom prst="rect">
            <a:avLst/>
          </a:prstGeom>
          <a:solidFill>
            <a:schemeClr val="bg1">
              <a:alpha val="76000"/>
            </a:schemeClr>
          </a:solid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000" dirty="0" smtClean="0">
                <a:latin typeface="CorpoSLig" charset="0"/>
                <a:ea typeface="CorpoSLig" charset="0"/>
                <a:cs typeface="CorpoSLig" charset="0"/>
              </a:rPr>
              <a:t>Sonstige Dienstaufträge außerhalb der Stellenpläne</a:t>
            </a:r>
          </a:p>
          <a:p>
            <a:pPr algn="r"/>
            <a:r>
              <a:rPr lang="de-DE" sz="2000" dirty="0" smtClean="0">
                <a:latin typeface="CorpoSLig" charset="0"/>
                <a:ea typeface="CorpoSLig" charset="0"/>
                <a:cs typeface="CorpoSLig" charset="0"/>
              </a:rPr>
              <a:t>(z.B. auf beweglichen Pfarrstellen, im Wartestand)</a:t>
            </a:r>
            <a:endParaRPr lang="de-DE" sz="2000" dirty="0">
              <a:latin typeface="CorpoSLig" charset="0"/>
              <a:ea typeface="CorpoSLig" charset="0"/>
              <a:cs typeface="CorpoSLig" charset="0"/>
            </a:endParaRPr>
          </a:p>
        </p:txBody>
      </p:sp>
      <p:sp>
        <p:nvSpPr>
          <p:cNvPr id="6" name="Titel 1"/>
          <p:cNvSpPr txBox="1">
            <a:spLocks/>
          </p:cNvSpPr>
          <p:nvPr/>
        </p:nvSpPr>
        <p:spPr>
          <a:xfrm>
            <a:off x="1385330" y="3522544"/>
            <a:ext cx="5822301" cy="577099"/>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1900" dirty="0" err="1" smtClean="0">
                <a:latin typeface="CorpoSLig" charset="0"/>
                <a:ea typeface="CorpoSLig" charset="0"/>
                <a:cs typeface="CorpoSLig" charset="0"/>
              </a:rPr>
              <a:t>Vakaturen</a:t>
            </a:r>
            <a:r>
              <a:rPr lang="de-DE" sz="1900" dirty="0" smtClean="0">
                <a:latin typeface="CorpoSLig" charset="0"/>
                <a:ea typeface="CorpoSLig" charset="0"/>
                <a:cs typeface="CorpoSLig" charset="0"/>
              </a:rPr>
              <a:t> im Pfarrdienst insgesamt</a:t>
            </a:r>
            <a:endParaRPr lang="de-DE" sz="1900" dirty="0">
              <a:latin typeface="CorpoSLig" charset="0"/>
              <a:ea typeface="CorpoSLig" charset="0"/>
              <a:cs typeface="CorpoSLig" charset="0"/>
            </a:endParaRPr>
          </a:p>
        </p:txBody>
      </p:sp>
      <p:sp>
        <p:nvSpPr>
          <p:cNvPr id="7" name="Titel 1"/>
          <p:cNvSpPr txBox="1">
            <a:spLocks/>
          </p:cNvSpPr>
          <p:nvPr/>
        </p:nvSpPr>
        <p:spPr>
          <a:xfrm>
            <a:off x="979714" y="4757125"/>
            <a:ext cx="6227917" cy="554713"/>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1900" i="1" dirty="0" smtClean="0">
                <a:latin typeface="CorpoSLig" charset="0"/>
                <a:ea typeface="CorpoSLig" charset="0"/>
                <a:cs typeface="CorpoSLig" charset="0"/>
              </a:rPr>
              <a:t>Verhältnis </a:t>
            </a:r>
            <a:r>
              <a:rPr lang="de-DE" sz="1900" i="1" dirty="0" err="1" smtClean="0">
                <a:latin typeface="CorpoSLig" charset="0"/>
                <a:ea typeface="CorpoSLig" charset="0"/>
                <a:cs typeface="CorpoSLig" charset="0"/>
              </a:rPr>
              <a:t>Sonderpfarrdienst</a:t>
            </a:r>
            <a:r>
              <a:rPr lang="de-DE" sz="1900" i="1" dirty="0" smtClean="0">
                <a:latin typeface="CorpoSLig" charset="0"/>
                <a:ea typeface="CorpoSLig" charset="0"/>
                <a:cs typeface="CorpoSLig" charset="0"/>
              </a:rPr>
              <a:t> / </a:t>
            </a:r>
            <a:r>
              <a:rPr lang="de-DE" sz="1900" i="1" dirty="0" err="1" smtClean="0">
                <a:latin typeface="CorpoSLig" charset="0"/>
                <a:ea typeface="CorpoSLig" charset="0"/>
                <a:cs typeface="CorpoSLig" charset="0"/>
              </a:rPr>
              <a:t>Gemeindepfarrdienst</a:t>
            </a:r>
            <a:endParaRPr lang="de-DE" sz="1900" i="1" dirty="0">
              <a:latin typeface="CorpoSLig" charset="0"/>
              <a:ea typeface="CorpoSLig" charset="0"/>
              <a:cs typeface="CorpoSLig" charset="0"/>
            </a:endParaRPr>
          </a:p>
        </p:txBody>
      </p:sp>
      <p:graphicFrame>
        <p:nvGraphicFramePr>
          <p:cNvPr id="8" name="Tabelle 7"/>
          <p:cNvGraphicFramePr>
            <a:graphicFrameLocks noGrp="1"/>
          </p:cNvGraphicFramePr>
          <p:nvPr>
            <p:extLst>
              <p:ext uri="{D42A27DB-BD31-4B8C-83A1-F6EECF244321}">
                <p14:modId xmlns:p14="http://schemas.microsoft.com/office/powerpoint/2010/main" val="1740789376"/>
              </p:ext>
            </p:extLst>
          </p:nvPr>
        </p:nvGraphicFramePr>
        <p:xfrm>
          <a:off x="7538223" y="1563853"/>
          <a:ext cx="4193469" cy="5038560"/>
        </p:xfrm>
        <a:graphic>
          <a:graphicData uri="http://schemas.openxmlformats.org/drawingml/2006/table">
            <a:tbl>
              <a:tblPr firstRow="1" bandRow="1">
                <a:tableStyleId>{F5AB1C69-6EDB-4FF4-983F-18BD219EF322}</a:tableStyleId>
              </a:tblPr>
              <a:tblGrid>
                <a:gridCol w="2623686"/>
                <a:gridCol w="1569783"/>
              </a:tblGrid>
              <a:tr h="629820">
                <a:tc>
                  <a:txBody>
                    <a:bodyPr/>
                    <a:lstStyle/>
                    <a:p>
                      <a:pPr algn="ctr"/>
                      <a:r>
                        <a:rPr lang="de-DE" sz="2400" b="1" dirty="0" err="1" smtClean="0">
                          <a:solidFill>
                            <a:schemeClr val="tx1"/>
                          </a:solidFill>
                          <a:latin typeface="CorpoSLig" charset="0"/>
                          <a:ea typeface="CorpoSLig" charset="0"/>
                          <a:cs typeface="CorpoSLig" charset="0"/>
                        </a:rPr>
                        <a:t>PfarrPlan</a:t>
                      </a:r>
                      <a:r>
                        <a:rPr lang="de-DE" sz="2400" b="1" dirty="0" smtClean="0">
                          <a:solidFill>
                            <a:schemeClr val="tx1"/>
                          </a:solidFill>
                          <a:latin typeface="CorpoSLig" charset="0"/>
                          <a:ea typeface="CorpoSLig" charset="0"/>
                          <a:cs typeface="CorpoSLig" charset="0"/>
                        </a:rPr>
                        <a:t> </a:t>
                      </a:r>
                      <a:r>
                        <a:rPr lang="de-DE" sz="2400" b="1" dirty="0" smtClean="0">
                          <a:solidFill>
                            <a:schemeClr val="tx1"/>
                          </a:solidFill>
                          <a:latin typeface="CorpoS" charset="0"/>
                          <a:ea typeface="CorpoS" charset="0"/>
                          <a:cs typeface="CorpoS" charset="0"/>
                        </a:rPr>
                        <a:t>2024</a:t>
                      </a:r>
                      <a:endParaRPr lang="de-DE" sz="2400" b="1" dirty="0">
                        <a:solidFill>
                          <a:schemeClr val="tx1"/>
                        </a:solidFill>
                        <a:latin typeface="CorpoS" charset="0"/>
                        <a:ea typeface="CorpoS" charset="0"/>
                        <a:cs typeface="CorpoS" charset="0"/>
                      </a:endParaRPr>
                    </a:p>
                  </a:txBody>
                  <a:tcPr anchor="ctr"/>
                </a:tc>
                <a:tc>
                  <a:txBody>
                    <a:bodyPr/>
                    <a:lstStyle/>
                    <a:p>
                      <a:pPr algn="ctr"/>
                      <a:endParaRPr lang="de-DE" sz="2400" dirty="0">
                        <a:solidFill>
                          <a:schemeClr val="tx1"/>
                        </a:solidFill>
                        <a:latin typeface="CorpoS" charset="0"/>
                        <a:ea typeface="CorpoS" charset="0"/>
                        <a:cs typeface="CorpoS" charset="0"/>
                      </a:endParaRPr>
                    </a:p>
                  </a:txBody>
                  <a:tcPr anchor="ctr">
                    <a:noFill/>
                  </a:tcPr>
                </a:tc>
              </a:tr>
              <a:tr h="629820">
                <a:tc>
                  <a:txBody>
                    <a:bodyPr/>
                    <a:lstStyle/>
                    <a:p>
                      <a:pPr algn="ctr"/>
                      <a:r>
                        <a:rPr lang="de-DE" sz="3200" b="0" dirty="0" smtClean="0">
                          <a:solidFill>
                            <a:schemeClr val="bg1"/>
                          </a:solidFill>
                          <a:latin typeface="CorpoS" charset="0"/>
                          <a:ea typeface="CorpoS" charset="0"/>
                          <a:cs typeface="CorpoS" charset="0"/>
                        </a:rPr>
                        <a:t>1.451</a:t>
                      </a:r>
                      <a:endParaRPr lang="de-DE" sz="2400" b="0" dirty="0">
                        <a:solidFill>
                          <a:schemeClr val="bg1"/>
                        </a:solidFill>
                        <a:latin typeface="CorpoS" charset="0"/>
                        <a:ea typeface="CorpoS" charset="0"/>
                        <a:cs typeface="CorpoS" charset="0"/>
                      </a:endParaRPr>
                    </a:p>
                  </a:txBody>
                  <a:tcPr anchor="ctr">
                    <a:solidFill>
                      <a:srgbClr val="70B231"/>
                    </a:solidFill>
                  </a:tcPr>
                </a:tc>
                <a:tc rowSpan="7">
                  <a:txBody>
                    <a:bodyPr/>
                    <a:lstStyle/>
                    <a:p>
                      <a:pPr algn="ctr"/>
                      <a:r>
                        <a:rPr lang="de-DE" sz="1800" b="1" dirty="0" smtClean="0">
                          <a:solidFill>
                            <a:schemeClr val="tx1"/>
                          </a:solidFill>
                          <a:latin typeface="CorpoSLig" charset="0"/>
                          <a:ea typeface="CorpoSLig" charset="0"/>
                          <a:cs typeface="CorpoSLig" charset="0"/>
                        </a:rPr>
                        <a:t>Diese Zahlen stehen bisher noch unter dem Vorbehalt der Zustimmung</a:t>
                      </a:r>
                      <a:r>
                        <a:rPr lang="de-DE" sz="1800" b="1" baseline="0" dirty="0" smtClean="0">
                          <a:solidFill>
                            <a:schemeClr val="tx1"/>
                          </a:solidFill>
                          <a:latin typeface="CorpoSLig" charset="0"/>
                          <a:ea typeface="CorpoSLig" charset="0"/>
                          <a:cs typeface="CorpoSLig" charset="0"/>
                        </a:rPr>
                        <a:t> der Landessynode Mitte März 2017</a:t>
                      </a:r>
                      <a:endParaRPr lang="de-DE" sz="1800" b="1" dirty="0">
                        <a:solidFill>
                          <a:schemeClr val="tx1"/>
                        </a:solidFill>
                        <a:latin typeface="CorpoSLig" charset="0"/>
                        <a:ea typeface="CorpoSLig" charset="0"/>
                        <a:cs typeface="CorpoSLig" charset="0"/>
                      </a:endParaRPr>
                    </a:p>
                  </a:txBody>
                  <a:tcPr anchor="ctr">
                    <a:noFill/>
                  </a:tcPr>
                </a:tc>
              </a:tr>
              <a:tr h="629820">
                <a:tc>
                  <a:txBody>
                    <a:bodyPr/>
                    <a:lstStyle/>
                    <a:p>
                      <a:pPr algn="ctr"/>
                      <a:r>
                        <a:rPr lang="de-DE" sz="2400" dirty="0" smtClean="0">
                          <a:solidFill>
                            <a:schemeClr val="tx1"/>
                          </a:solidFill>
                          <a:latin typeface="CorpoSLig" charset="0"/>
                          <a:ea typeface="CorpoSLig" charset="0"/>
                          <a:cs typeface="CorpoSLig" charset="0"/>
                        </a:rPr>
                        <a:t>-110</a:t>
                      </a:r>
                      <a:endParaRPr lang="de-DE" sz="2400" dirty="0">
                        <a:solidFill>
                          <a:schemeClr val="tx1"/>
                        </a:solidFill>
                        <a:latin typeface="CorpoSLig" charset="0"/>
                        <a:ea typeface="CorpoSLig" charset="0"/>
                        <a:cs typeface="CorpoSLig" charset="0"/>
                      </a:endParaRPr>
                    </a:p>
                  </a:txBody>
                  <a:tcPr anchor="ctr"/>
                </a:tc>
                <a:tc vMerge="1">
                  <a:txBody>
                    <a:bodyPr/>
                    <a:lstStyle/>
                    <a:p>
                      <a:pPr algn="ctr"/>
                      <a:endParaRPr lang="de-DE" sz="2400" dirty="0">
                        <a:solidFill>
                          <a:schemeClr val="tx1"/>
                        </a:solidFill>
                        <a:latin typeface="CorpoSLig" charset="0"/>
                        <a:ea typeface="CorpoSLig" charset="0"/>
                        <a:cs typeface="CorpoSLig" charset="0"/>
                      </a:endParaRPr>
                    </a:p>
                  </a:txBody>
                  <a:tcPr anchor="ctr"/>
                </a:tc>
              </a:tr>
              <a:tr h="629820">
                <a:tc>
                  <a:txBody>
                    <a:bodyPr/>
                    <a:lstStyle/>
                    <a:p>
                      <a:pPr algn="ctr"/>
                      <a:r>
                        <a:rPr lang="de-DE" sz="2400" dirty="0" smtClean="0">
                          <a:solidFill>
                            <a:schemeClr val="tx1"/>
                          </a:solidFill>
                          <a:latin typeface="CorpoSLig" charset="0"/>
                          <a:ea typeface="CorpoSLig" charset="0"/>
                          <a:cs typeface="CorpoSLig" charset="0"/>
                        </a:rPr>
                        <a:t>90</a:t>
                      </a:r>
                      <a:endParaRPr lang="de-DE" sz="2400" dirty="0">
                        <a:solidFill>
                          <a:schemeClr val="tx1"/>
                        </a:solidFill>
                        <a:latin typeface="CorpoSLig" charset="0"/>
                        <a:ea typeface="CorpoSLig" charset="0"/>
                        <a:cs typeface="CorpoSLig" charset="0"/>
                      </a:endParaRPr>
                    </a:p>
                  </a:txBody>
                  <a:tcPr anchor="ctr"/>
                </a:tc>
                <a:tc vMerge="1">
                  <a:txBody>
                    <a:bodyPr/>
                    <a:lstStyle/>
                    <a:p>
                      <a:pPr algn="ctr"/>
                      <a:endParaRPr lang="de-DE" sz="2400" dirty="0">
                        <a:solidFill>
                          <a:schemeClr val="tx1"/>
                        </a:solidFill>
                        <a:latin typeface="CorpoSLig" charset="0"/>
                        <a:ea typeface="CorpoSLig" charset="0"/>
                        <a:cs typeface="CorpoSLig" charset="0"/>
                      </a:endParaRPr>
                    </a:p>
                  </a:txBody>
                  <a:tcPr anchor="ctr"/>
                </a:tc>
              </a:tr>
              <a:tr h="629820">
                <a:tc>
                  <a:txBody>
                    <a:bodyPr/>
                    <a:lstStyle/>
                    <a:p>
                      <a:pPr algn="ctr"/>
                      <a:r>
                        <a:rPr lang="de-DE" sz="2400" dirty="0" smtClean="0">
                          <a:solidFill>
                            <a:schemeClr val="tx1"/>
                          </a:solidFill>
                          <a:latin typeface="CorpoSLig" charset="0"/>
                          <a:ea typeface="CorpoSLig" charset="0"/>
                          <a:cs typeface="CorpoSLig" charset="0"/>
                        </a:rPr>
                        <a:t>15</a:t>
                      </a:r>
                      <a:endParaRPr lang="de-DE" sz="2400" dirty="0">
                        <a:solidFill>
                          <a:schemeClr val="tx1"/>
                        </a:solidFill>
                        <a:latin typeface="CorpoSLig" charset="0"/>
                        <a:ea typeface="CorpoSLig" charset="0"/>
                        <a:cs typeface="CorpoSLig" charset="0"/>
                      </a:endParaRPr>
                    </a:p>
                  </a:txBody>
                  <a:tcPr anchor="ctr"/>
                </a:tc>
                <a:tc vMerge="1">
                  <a:txBody>
                    <a:bodyPr/>
                    <a:lstStyle/>
                    <a:p>
                      <a:endParaRPr lang="de-DE"/>
                    </a:p>
                  </a:txBody>
                  <a:tcPr/>
                </a:tc>
              </a:tr>
              <a:tr h="629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900" i="1" dirty="0" smtClean="0">
                          <a:solidFill>
                            <a:schemeClr val="tx1"/>
                          </a:solidFill>
                          <a:latin typeface="CorpoSLig" charset="0"/>
                          <a:ea typeface="CorpoSLig" charset="0"/>
                          <a:cs typeface="CorpoSLig" charset="0"/>
                        </a:rPr>
                        <a:t>16,5 / 83,5</a:t>
                      </a:r>
                    </a:p>
                  </a:txBody>
                  <a:tcPr anchor="ctr"/>
                </a:tc>
                <a:tc vMerge="1">
                  <a:txBody>
                    <a:bodyPr/>
                    <a:lstStyle/>
                    <a:p>
                      <a:pPr algn="ctr"/>
                      <a:endParaRPr lang="de-DE" sz="2400" dirty="0">
                        <a:solidFill>
                          <a:schemeClr val="tx1"/>
                        </a:solidFill>
                        <a:latin typeface="CorpoSLig" charset="0"/>
                        <a:ea typeface="CorpoSLig" charset="0"/>
                        <a:cs typeface="CorpoSLig" charset="0"/>
                      </a:endParaRPr>
                    </a:p>
                  </a:txBody>
                  <a:tcPr anchor="ctr"/>
                </a:tc>
              </a:tr>
              <a:tr h="629820">
                <a:tc>
                  <a:txBody>
                    <a:bodyPr/>
                    <a:lstStyle/>
                    <a:p>
                      <a:pPr algn="ctr"/>
                      <a:r>
                        <a:rPr lang="de-DE" sz="3200" dirty="0" smtClean="0">
                          <a:solidFill>
                            <a:schemeClr val="bg1"/>
                          </a:solidFill>
                          <a:latin typeface="CorpoS" charset="0"/>
                          <a:ea typeface="CorpoS" charset="0"/>
                          <a:cs typeface="CorpoS" charset="0"/>
                        </a:rPr>
                        <a:t>1.207</a:t>
                      </a:r>
                      <a:endParaRPr lang="de-DE" sz="3200" dirty="0">
                        <a:solidFill>
                          <a:schemeClr val="bg1"/>
                        </a:solidFill>
                        <a:latin typeface="CorpoS" charset="0"/>
                        <a:ea typeface="CorpoS" charset="0"/>
                        <a:cs typeface="CorpoS" charset="0"/>
                      </a:endParaRPr>
                    </a:p>
                  </a:txBody>
                  <a:tcPr anchor="ctr">
                    <a:solidFill>
                      <a:srgbClr val="70B231"/>
                    </a:solidFill>
                  </a:tcPr>
                </a:tc>
                <a:tc vMerge="1">
                  <a:txBody>
                    <a:bodyPr/>
                    <a:lstStyle/>
                    <a:p>
                      <a:pPr algn="ctr"/>
                      <a:endParaRPr lang="de-DE" sz="2800" b="1" dirty="0">
                        <a:solidFill>
                          <a:schemeClr val="bg1"/>
                        </a:solidFill>
                        <a:latin typeface="CorpoS" charset="0"/>
                        <a:ea typeface="CorpoS" charset="0"/>
                        <a:cs typeface="CorpoS" charset="0"/>
                      </a:endParaRPr>
                    </a:p>
                  </a:txBody>
                  <a:tcPr anchor="ctr">
                    <a:solidFill>
                      <a:srgbClr val="559815"/>
                    </a:solidFill>
                  </a:tcPr>
                </a:tc>
              </a:tr>
              <a:tr h="629820">
                <a:tc>
                  <a:txBody>
                    <a:bodyPr/>
                    <a:lstStyle/>
                    <a:p>
                      <a:pPr algn="ctr"/>
                      <a:r>
                        <a:rPr lang="de-DE" sz="2400" dirty="0" smtClean="0">
                          <a:solidFill>
                            <a:schemeClr val="tx1"/>
                          </a:solidFill>
                          <a:latin typeface="CorpoSLig" charset="0"/>
                          <a:ea typeface="CorpoSLig" charset="0"/>
                          <a:cs typeface="CorpoSLig" charset="0"/>
                        </a:rPr>
                        <a:t>239</a:t>
                      </a:r>
                      <a:endParaRPr lang="de-DE" sz="2400" dirty="0">
                        <a:solidFill>
                          <a:schemeClr val="tx1"/>
                        </a:solidFill>
                        <a:latin typeface="CorpoSLig" charset="0"/>
                        <a:ea typeface="CorpoSLig" charset="0"/>
                        <a:cs typeface="CorpoSLig" charset="0"/>
                      </a:endParaRPr>
                    </a:p>
                  </a:txBody>
                  <a:tcPr anchor="ctr"/>
                </a:tc>
                <a:tc vMerge="1">
                  <a:txBody>
                    <a:bodyPr/>
                    <a:lstStyle/>
                    <a:p>
                      <a:pPr algn="ctr"/>
                      <a:endParaRPr lang="de-DE" sz="2400" dirty="0">
                        <a:solidFill>
                          <a:schemeClr val="tx1"/>
                        </a:solidFill>
                        <a:latin typeface="CorpoSLig" charset="0"/>
                        <a:ea typeface="CorpoSLig" charset="0"/>
                        <a:cs typeface="CorpoSLig" charset="0"/>
                      </a:endParaRPr>
                    </a:p>
                  </a:txBody>
                  <a:tcPr anchor="ctr"/>
                </a:tc>
              </a:tr>
            </a:tbl>
          </a:graphicData>
        </a:graphic>
      </p:graphicFrame>
      <p:sp>
        <p:nvSpPr>
          <p:cNvPr id="9" name="Titel 1"/>
          <p:cNvSpPr txBox="1">
            <a:spLocks/>
          </p:cNvSpPr>
          <p:nvPr/>
        </p:nvSpPr>
        <p:spPr>
          <a:xfrm>
            <a:off x="1248936" y="5360678"/>
            <a:ext cx="5847182" cy="612878"/>
          </a:xfrm>
          <a:prstGeom prst="rect">
            <a:avLst/>
          </a:prstGeom>
          <a:solidFill>
            <a:srgbClr val="559815">
              <a:alpha val="76000"/>
            </a:srgb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400" dirty="0" err="1" smtClean="0">
                <a:solidFill>
                  <a:schemeClr val="bg1"/>
                </a:solidFill>
                <a:latin typeface="CorpoSLig" charset="0"/>
                <a:ea typeface="CorpoSLig" charset="0"/>
                <a:cs typeface="CorpoSLig" charset="0"/>
              </a:rPr>
              <a:t>Gemeindepfarrdienst</a:t>
            </a:r>
            <a:r>
              <a:rPr lang="de-DE" sz="2400" dirty="0" smtClean="0">
                <a:solidFill>
                  <a:schemeClr val="bg1"/>
                </a:solidFill>
              </a:rPr>
              <a:t> ZIELZAHL </a:t>
            </a:r>
            <a:endParaRPr lang="de-DE" sz="2400" dirty="0">
              <a:solidFill>
                <a:schemeClr val="bg1"/>
              </a:solidFill>
              <a:latin typeface="CorpoSLig" charset="0"/>
              <a:ea typeface="CorpoSLig" charset="0"/>
              <a:cs typeface="CorpoSLig" charset="0"/>
            </a:endParaRPr>
          </a:p>
        </p:txBody>
      </p:sp>
      <p:sp>
        <p:nvSpPr>
          <p:cNvPr id="10" name="Titel 1"/>
          <p:cNvSpPr txBox="1">
            <a:spLocks/>
          </p:cNvSpPr>
          <p:nvPr/>
        </p:nvSpPr>
        <p:spPr>
          <a:xfrm>
            <a:off x="1273814" y="6018160"/>
            <a:ext cx="5822301"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400" dirty="0" err="1" smtClean="0">
                <a:latin typeface="CorpoSLig" charset="0"/>
                <a:ea typeface="CorpoSLig" charset="0"/>
                <a:cs typeface="CorpoSLig" charset="0"/>
              </a:rPr>
              <a:t>Sonderpfarrdienst</a:t>
            </a:r>
            <a:r>
              <a:rPr lang="de-DE" sz="2400" dirty="0" smtClean="0">
                <a:latin typeface="CorpoSLig" charset="0"/>
                <a:ea typeface="CorpoSLig" charset="0"/>
                <a:cs typeface="CorpoSLig" charset="0"/>
              </a:rPr>
              <a:t> </a:t>
            </a:r>
            <a:r>
              <a:rPr lang="de-DE" sz="2400" dirty="0" smtClean="0"/>
              <a:t>ZIELZAHL</a:t>
            </a:r>
            <a:endParaRPr lang="de-DE" sz="2400" dirty="0"/>
          </a:p>
        </p:txBody>
      </p:sp>
      <p:sp>
        <p:nvSpPr>
          <p:cNvPr id="11" name="Titel 1"/>
          <p:cNvSpPr txBox="1">
            <a:spLocks/>
          </p:cNvSpPr>
          <p:nvPr/>
        </p:nvSpPr>
        <p:spPr>
          <a:xfrm>
            <a:off x="4407408" y="518532"/>
            <a:ext cx="7358497"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Berechnung </a:t>
            </a:r>
            <a:br>
              <a:rPr lang="de-DE" sz="2800" dirty="0" smtClean="0"/>
            </a:br>
            <a:r>
              <a:rPr lang="de-DE" sz="2800" dirty="0" smtClean="0">
                <a:solidFill>
                  <a:srgbClr val="FF0000"/>
                </a:solidFill>
              </a:rPr>
              <a:t> </a:t>
            </a:r>
            <a:r>
              <a:rPr lang="de-DE" sz="2800" dirty="0" smtClean="0"/>
              <a:t>Pfarrplan &amp; Zielstellenplan</a:t>
            </a:r>
            <a:endParaRPr lang="de-DE" sz="2800" dirty="0"/>
          </a:p>
        </p:txBody>
      </p:sp>
      <p:sp>
        <p:nvSpPr>
          <p:cNvPr id="12" name="Titel 1"/>
          <p:cNvSpPr txBox="1">
            <a:spLocks/>
          </p:cNvSpPr>
          <p:nvPr/>
        </p:nvSpPr>
        <p:spPr>
          <a:xfrm>
            <a:off x="1385330" y="4080470"/>
            <a:ext cx="5822301"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1900" dirty="0" smtClean="0">
                <a:latin typeface="CorpoSLig" charset="0"/>
                <a:ea typeface="CorpoSLig" charset="0"/>
                <a:cs typeface="CorpoSLig" charset="0"/>
              </a:rPr>
              <a:t>Dienstaufträge anderer Professionen innerhalb</a:t>
            </a:r>
          </a:p>
          <a:p>
            <a:pPr algn="r"/>
            <a:r>
              <a:rPr lang="de-DE" sz="1900" dirty="0">
                <a:latin typeface="CorpoSLig" charset="0"/>
                <a:ea typeface="CorpoSLig" charset="0"/>
                <a:cs typeface="CorpoSLig" charset="0"/>
              </a:rPr>
              <a:t>d</a:t>
            </a:r>
            <a:r>
              <a:rPr lang="de-DE" sz="1900" dirty="0" smtClean="0">
                <a:latin typeface="CorpoSLig" charset="0"/>
                <a:ea typeface="CorpoSLig" charset="0"/>
                <a:cs typeface="CorpoSLig" charset="0"/>
              </a:rPr>
              <a:t>es Zielstellenplans </a:t>
            </a:r>
            <a:r>
              <a:rPr lang="de-DE" sz="1900" dirty="0" err="1" smtClean="0">
                <a:latin typeface="CorpoSLig" charset="0"/>
                <a:ea typeface="CorpoSLig" charset="0"/>
                <a:cs typeface="CorpoSLig" charset="0"/>
              </a:rPr>
              <a:t>Sonderpfarrdienst</a:t>
            </a:r>
            <a:r>
              <a:rPr lang="de-DE" sz="1900" dirty="0" smtClean="0">
                <a:latin typeface="CorpoSLig" charset="0"/>
                <a:ea typeface="CorpoSLig" charset="0"/>
                <a:cs typeface="CorpoSLig" charset="0"/>
              </a:rPr>
              <a:t>)  </a:t>
            </a:r>
            <a:endParaRPr lang="de-DE" sz="1900" dirty="0">
              <a:latin typeface="CorpoSLig" charset="0"/>
              <a:ea typeface="CorpoSLig" charset="0"/>
              <a:cs typeface="CorpoSLig" charset="0"/>
            </a:endParaRPr>
          </a:p>
        </p:txBody>
      </p:sp>
    </p:spTree>
    <p:extLst>
      <p:ext uri="{BB962C8B-B14F-4D97-AF65-F5344CB8AC3E}">
        <p14:creationId xmlns:p14="http://schemas.microsoft.com/office/powerpoint/2010/main" val="155219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1683</Words>
  <Application>Microsoft Office PowerPoint</Application>
  <PresentationFormat>Benutzerdefiniert</PresentationFormat>
  <Paragraphs>350</Paragraphs>
  <Slides>26</Slides>
  <Notes>26</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Office-Design</vt:lpstr>
      <vt:lpstr>PowerPoint-Präsentation</vt:lpstr>
      <vt:lpstr>PowerPoint-Präsentation</vt:lpstr>
      <vt:lpstr>PowerPoint-Präsentation</vt:lpstr>
      <vt:lpstr>PowerPoint-Präsentation</vt:lpstr>
      <vt:lpstr>Klarheit</vt:lpstr>
      <vt:lpstr>PowerPoint-Präsentation</vt:lpstr>
      <vt:lpstr>Verlässlichkeit</vt:lpstr>
      <vt:lpstr>PowerPoint-Präsentation</vt:lpstr>
      <vt:lpstr>Rechnerisch Vollbeschäftigte im Zieljahr 2024</vt:lpstr>
      <vt:lpstr>Gerechtigkeit</vt:lpstr>
      <vt:lpstr>PowerPoint-Präsentation</vt:lpstr>
      <vt:lpstr>Grundaufwand Kirchenbezirk (Sockel)</vt:lpstr>
      <vt:lpstr>Klassische Diaspora</vt:lpstr>
      <vt:lpstr>PowerPoint-Präsentation</vt:lpstr>
      <vt:lpstr>Partnerschaftlichkeit</vt:lpstr>
      <vt:lpstr>PowerPoint-Präsentation</vt:lpstr>
      <vt:lpstr>Unterstützung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Fluhrer</dc:creator>
  <cp:lastModifiedBy>Schöll, Paul-Gerhard</cp:lastModifiedBy>
  <cp:revision>124</cp:revision>
  <cp:lastPrinted>2016-11-24T14:24:03Z</cp:lastPrinted>
  <dcterms:created xsi:type="dcterms:W3CDTF">2016-10-19T17:25:15Z</dcterms:created>
  <dcterms:modified xsi:type="dcterms:W3CDTF">2017-01-31T09:53:26Z</dcterms:modified>
</cp:coreProperties>
</file>