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7" r:id="rId2"/>
    <p:sldMasterId id="2147483664" r:id="rId3"/>
  </p:sldMasterIdLst>
  <p:notesMasterIdLst>
    <p:notesMasterId r:id="rId21"/>
  </p:notesMasterIdLst>
  <p:handoutMasterIdLst>
    <p:handoutMasterId r:id="rId22"/>
  </p:handoutMasterIdLst>
  <p:sldIdLst>
    <p:sldId id="256" r:id="rId4"/>
    <p:sldId id="261" r:id="rId5"/>
    <p:sldId id="362" r:id="rId6"/>
    <p:sldId id="361" r:id="rId7"/>
    <p:sldId id="375" r:id="rId8"/>
    <p:sldId id="363" r:id="rId9"/>
    <p:sldId id="377" r:id="rId10"/>
    <p:sldId id="376" r:id="rId11"/>
    <p:sldId id="374" r:id="rId12"/>
    <p:sldId id="366" r:id="rId13"/>
    <p:sldId id="367" r:id="rId14"/>
    <p:sldId id="378" r:id="rId15"/>
    <p:sldId id="379" r:id="rId16"/>
    <p:sldId id="380" r:id="rId17"/>
    <p:sldId id="368" r:id="rId18"/>
    <p:sldId id="381" r:id="rId19"/>
    <p:sldId id="339" r:id="rId20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A1D2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5006" autoAdjust="0"/>
  </p:normalViewPr>
  <p:slideViewPr>
    <p:cSldViewPr>
      <p:cViewPr varScale="1">
        <p:scale>
          <a:sx n="78" d="100"/>
          <a:sy n="78" d="100"/>
        </p:scale>
        <p:origin x="6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okfgroup\dezernat3\Dezernat%203\9%20Personen\zzArchiv\Sch&#246;ll\yWerkstattabend%202023-01-13\PSP%202022-Kollegium-mit%20Erg&#228;nzungen%20Werkstattabend.xlsm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okfgroup\dezernat3\Dezernat%203\3%20Pfarrdienst\3.7%20Pfarrstellen%20und%20Dienstauftr&#228;ge\3.7.1%20PSP\PSP%202022\Tabellen\PSP%202022-Kollegium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kfgroup\dezernat3\Dezernat%203\3%20Pfarrdienst\3.7%20Pfarrstellen%20und%20Dienstauftr&#228;ge\3.7.9%20Controlling%20und%20Statistik\Daten%20-%20Sammlung\Pastoratinsdichte%20ab%201996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okfgroup\dezernat3\Dezernat%203\3%20Pfarrdienst\3.7%20Pfarrstellen%20und%20Dienstauftr&#228;ge\3.7.1%20PSP\PSP%202022\Tabellen\PSP%202022-Kollegium.xlsm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oerster\AppData\Local\Microsoft\Windows\INetCache\Content.Outlook\MB9GB8CR\Liste_mit%20DIagramm%20Theologiestudierende%20ab%201998_Stand%203%20April%202013(Automatisch%20wiederhergestellt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Personen im Pfarrdienst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3407339176942507"/>
          <c:y val="0.10416065666311311"/>
          <c:w val="0.76447937404050914"/>
          <c:h val="0.61494096748647786"/>
        </c:manualLayout>
      </c:layout>
      <c:lineChart>
        <c:grouping val="standard"/>
        <c:varyColors val="0"/>
        <c:ser>
          <c:idx val="0"/>
          <c:order val="0"/>
          <c:tx>
            <c:strRef>
              <c:f>'Anlage 2 '!$F$2:$F$5</c:f>
              <c:strCache>
                <c:ptCount val="4"/>
                <c:pt idx="0">
                  <c:v>Personen</c:v>
                </c:pt>
                <c:pt idx="1">
                  <c:v>im</c:v>
                </c:pt>
                <c:pt idx="2">
                  <c:v>Pfarrdienst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'Anlage 2 '!$C$7:$C$47</c:f>
              <c:numCache>
                <c:formatCode>General</c:formatCode>
                <c:ptCount val="41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  <c:pt idx="12">
                  <c:v>2033</c:v>
                </c:pt>
                <c:pt idx="13">
                  <c:v>2034</c:v>
                </c:pt>
                <c:pt idx="14">
                  <c:v>2035</c:v>
                </c:pt>
                <c:pt idx="15">
                  <c:v>2036</c:v>
                </c:pt>
                <c:pt idx="16">
                  <c:v>2037</c:v>
                </c:pt>
                <c:pt idx="17">
                  <c:v>2038</c:v>
                </c:pt>
                <c:pt idx="18">
                  <c:v>2039</c:v>
                </c:pt>
                <c:pt idx="19">
                  <c:v>2040</c:v>
                </c:pt>
                <c:pt idx="20">
                  <c:v>2041</c:v>
                </c:pt>
                <c:pt idx="21">
                  <c:v>2042</c:v>
                </c:pt>
                <c:pt idx="22">
                  <c:v>2043</c:v>
                </c:pt>
                <c:pt idx="23">
                  <c:v>2044</c:v>
                </c:pt>
                <c:pt idx="24">
                  <c:v>2045</c:v>
                </c:pt>
                <c:pt idx="25">
                  <c:v>2046</c:v>
                </c:pt>
                <c:pt idx="26">
                  <c:v>2047</c:v>
                </c:pt>
                <c:pt idx="27">
                  <c:v>2048</c:v>
                </c:pt>
                <c:pt idx="28">
                  <c:v>2049</c:v>
                </c:pt>
                <c:pt idx="29">
                  <c:v>2050</c:v>
                </c:pt>
                <c:pt idx="30">
                  <c:v>2051</c:v>
                </c:pt>
                <c:pt idx="31">
                  <c:v>2052</c:v>
                </c:pt>
                <c:pt idx="32">
                  <c:v>2053</c:v>
                </c:pt>
                <c:pt idx="33">
                  <c:v>2054</c:v>
                </c:pt>
                <c:pt idx="34">
                  <c:v>2055</c:v>
                </c:pt>
                <c:pt idx="35">
                  <c:v>2056</c:v>
                </c:pt>
                <c:pt idx="36">
                  <c:v>2057</c:v>
                </c:pt>
                <c:pt idx="37">
                  <c:v>2058</c:v>
                </c:pt>
                <c:pt idx="38">
                  <c:v>2059</c:v>
                </c:pt>
                <c:pt idx="39">
                  <c:v>2060</c:v>
                </c:pt>
                <c:pt idx="40">
                  <c:v>2061</c:v>
                </c:pt>
              </c:numCache>
            </c:numRef>
          </c:cat>
          <c:val>
            <c:numRef>
              <c:f>'Anlage 2 '!$F$6:$F$47</c:f>
              <c:numCache>
                <c:formatCode>#,##0</c:formatCode>
                <c:ptCount val="42"/>
                <c:pt idx="1">
                  <c:v>1853</c:v>
                </c:pt>
                <c:pt idx="2">
                  <c:v>1785.3214327657074</c:v>
                </c:pt>
                <c:pt idx="3">
                  <c:v>1751.9083978844283</c:v>
                </c:pt>
                <c:pt idx="4">
                  <c:v>1690.5035122281611</c:v>
                </c:pt>
                <c:pt idx="5">
                  <c:v>1632.1356192844519</c:v>
                </c:pt>
                <c:pt idx="6">
                  <c:v>1552.6333616359798</c:v>
                </c:pt>
                <c:pt idx="7">
                  <c:v>1459.7951214106447</c:v>
                </c:pt>
                <c:pt idx="8">
                  <c:v>1380.9359522264419</c:v>
                </c:pt>
                <c:pt idx="9">
                  <c:v>1307.2192632143533</c:v>
                </c:pt>
                <c:pt idx="10">
                  <c:v>1269.0574628938175</c:v>
                </c:pt>
                <c:pt idx="11">
                  <c:v>1266.2899377227759</c:v>
                </c:pt>
                <c:pt idx="12">
                  <c:v>1268.9875131874358</c:v>
                </c:pt>
                <c:pt idx="13">
                  <c:v>1242.1840759575023</c:v>
                </c:pt>
                <c:pt idx="14">
                  <c:v>1229.8256047016537</c:v>
                </c:pt>
                <c:pt idx="15">
                  <c:v>1210.4766434997509</c:v>
                </c:pt>
                <c:pt idx="16">
                  <c:v>1203.2926677831776</c:v>
                </c:pt>
                <c:pt idx="17">
                  <c:v>1185.2840262933996</c:v>
                </c:pt>
                <c:pt idx="18">
                  <c:v>1169.5732305149559</c:v>
                </c:pt>
                <c:pt idx="19">
                  <c:v>1158.2751571572485</c:v>
                </c:pt>
                <c:pt idx="20">
                  <c:v>1154.5736805565573</c:v>
                </c:pt>
                <c:pt idx="21">
                  <c:v>1148.5563865908857</c:v>
                </c:pt>
                <c:pt idx="22">
                  <c:v>1151.0720453614269</c:v>
                </c:pt>
                <c:pt idx="23">
                  <c:v>1142.4125435110057</c:v>
                </c:pt>
                <c:pt idx="24">
                  <c:v>1153.7883523064143</c:v>
                </c:pt>
                <c:pt idx="25">
                  <c:v>1153.0232604438258</c:v>
                </c:pt>
                <c:pt idx="26">
                  <c:v>1155.4427564228954</c:v>
                </c:pt>
                <c:pt idx="27">
                  <c:v>1137.2171148165539</c:v>
                </c:pt>
                <c:pt idx="28">
                  <c:v>1141.4055641208088</c:v>
                </c:pt>
                <c:pt idx="29">
                  <c:v>1146.7032611734489</c:v>
                </c:pt>
                <c:pt idx="30">
                  <c:v>1146.9623315786691</c:v>
                </c:pt>
                <c:pt idx="31">
                  <c:v>1137.457871048131</c:v>
                </c:pt>
                <c:pt idx="32">
                  <c:v>1135.9292541472821</c:v>
                </c:pt>
                <c:pt idx="33">
                  <c:v>1116.8775052992175</c:v>
                </c:pt>
                <c:pt idx="34">
                  <c:v>1116.8191801669309</c:v>
                </c:pt>
                <c:pt idx="35">
                  <c:v>1108.9235076757386</c:v>
                </c:pt>
                <c:pt idx="36">
                  <c:v>1103.7405829942409</c:v>
                </c:pt>
                <c:pt idx="37">
                  <c:v>1090.9581353389885</c:v>
                </c:pt>
                <c:pt idx="38">
                  <c:v>1091.6326647362366</c:v>
                </c:pt>
                <c:pt idx="39">
                  <c:v>1075.5229156872388</c:v>
                </c:pt>
                <c:pt idx="40">
                  <c:v>1057.2921358659039</c:v>
                </c:pt>
                <c:pt idx="41">
                  <c:v>1029.5277909005545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C2-4DED-90DD-0B8C1D94C959}"/>
            </c:ext>
          </c:extLst>
        </c:ser>
        <c:ser>
          <c:idx val="1"/>
          <c:order val="1"/>
          <c:tx>
            <c:strRef>
              <c:f>'Anlage 2 '!$G$2:$G$5</c:f>
              <c:strCache>
                <c:ptCount val="4"/>
                <c:pt idx="0">
                  <c:v>Vollbe-</c:v>
                </c:pt>
                <c:pt idx="1">
                  <c:v>schäftigte im</c:v>
                </c:pt>
                <c:pt idx="2">
                  <c:v>Gemeinde-</c:v>
                </c:pt>
                <c:pt idx="3">
                  <c:v>pfarrdienst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'Anlage 2 '!$C$7:$C$47</c:f>
              <c:numCache>
                <c:formatCode>General</c:formatCode>
                <c:ptCount val="41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  <c:pt idx="12">
                  <c:v>2033</c:v>
                </c:pt>
                <c:pt idx="13">
                  <c:v>2034</c:v>
                </c:pt>
                <c:pt idx="14">
                  <c:v>2035</c:v>
                </c:pt>
                <c:pt idx="15">
                  <c:v>2036</c:v>
                </c:pt>
                <c:pt idx="16">
                  <c:v>2037</c:v>
                </c:pt>
                <c:pt idx="17">
                  <c:v>2038</c:v>
                </c:pt>
                <c:pt idx="18">
                  <c:v>2039</c:v>
                </c:pt>
                <c:pt idx="19">
                  <c:v>2040</c:v>
                </c:pt>
                <c:pt idx="20">
                  <c:v>2041</c:v>
                </c:pt>
                <c:pt idx="21">
                  <c:v>2042</c:v>
                </c:pt>
                <c:pt idx="22">
                  <c:v>2043</c:v>
                </c:pt>
                <c:pt idx="23">
                  <c:v>2044</c:v>
                </c:pt>
                <c:pt idx="24">
                  <c:v>2045</c:v>
                </c:pt>
                <c:pt idx="25">
                  <c:v>2046</c:v>
                </c:pt>
                <c:pt idx="26">
                  <c:v>2047</c:v>
                </c:pt>
                <c:pt idx="27">
                  <c:v>2048</c:v>
                </c:pt>
                <c:pt idx="28">
                  <c:v>2049</c:v>
                </c:pt>
                <c:pt idx="29">
                  <c:v>2050</c:v>
                </c:pt>
                <c:pt idx="30">
                  <c:v>2051</c:v>
                </c:pt>
                <c:pt idx="31">
                  <c:v>2052</c:v>
                </c:pt>
                <c:pt idx="32">
                  <c:v>2053</c:v>
                </c:pt>
                <c:pt idx="33">
                  <c:v>2054</c:v>
                </c:pt>
                <c:pt idx="34">
                  <c:v>2055</c:v>
                </c:pt>
                <c:pt idx="35">
                  <c:v>2056</c:v>
                </c:pt>
                <c:pt idx="36">
                  <c:v>2057</c:v>
                </c:pt>
                <c:pt idx="37">
                  <c:v>2058</c:v>
                </c:pt>
                <c:pt idx="38">
                  <c:v>2059</c:v>
                </c:pt>
                <c:pt idx="39">
                  <c:v>2060</c:v>
                </c:pt>
                <c:pt idx="40">
                  <c:v>2061</c:v>
                </c:pt>
              </c:numCache>
            </c:numRef>
          </c:cat>
          <c:val>
            <c:numRef>
              <c:f>'Anlage 2 '!$G$6:$G$47</c:f>
              <c:numCache>
                <c:formatCode>0</c:formatCode>
                <c:ptCount val="42"/>
                <c:pt idx="1">
                  <c:v>1260.31</c:v>
                </c:pt>
                <c:pt idx="2">
                  <c:v>1229.9855696351442</c:v>
                </c:pt>
                <c:pt idx="3">
                  <c:v>1208.3039765833164</c:v>
                </c:pt>
                <c:pt idx="4">
                  <c:v>1167.2437787654781</c:v>
                </c:pt>
                <c:pt idx="5">
                  <c:v>1126.9424369312951</c:v>
                </c:pt>
                <c:pt idx="6">
                  <c:v>1072.0484275626447</c:v>
                </c:pt>
                <c:pt idx="7">
                  <c:v>1007.9463079570323</c:v>
                </c:pt>
                <c:pt idx="8">
                  <c:v>953.49633257215339</c:v>
                </c:pt>
                <c:pt idx="9">
                  <c:v>903.59553911361411</c:v>
                </c:pt>
                <c:pt idx="10">
                  <c:v>877.21677198208499</c:v>
                </c:pt>
                <c:pt idx="11">
                  <c:v>876.27094855421024</c:v>
                </c:pt>
                <c:pt idx="12">
                  <c:v>878.1376671790656</c:v>
                </c:pt>
                <c:pt idx="13">
                  <c:v>860.53849888328375</c:v>
                </c:pt>
                <c:pt idx="14">
                  <c:v>851.97701390787654</c:v>
                </c:pt>
                <c:pt idx="15">
                  <c:v>839.4973364438556</c:v>
                </c:pt>
                <c:pt idx="16">
                  <c:v>835.43413010071322</c:v>
                </c:pt>
                <c:pt idx="17">
                  <c:v>823.83622397799616</c:v>
                </c:pt>
                <c:pt idx="18">
                  <c:v>812.91637491002382</c:v>
                </c:pt>
                <c:pt idx="19">
                  <c:v>805.06360554271259</c:v>
                </c:pt>
                <c:pt idx="20">
                  <c:v>802.49087998646564</c:v>
                </c:pt>
                <c:pt idx="21">
                  <c:v>798.30853665838868</c:v>
                </c:pt>
                <c:pt idx="22">
                  <c:v>800.05705496823282</c:v>
                </c:pt>
                <c:pt idx="23">
                  <c:v>794.0382348814635</c:v>
                </c:pt>
                <c:pt idx="24">
                  <c:v>801.94503456390964</c:v>
                </c:pt>
                <c:pt idx="25">
                  <c:v>801.41325452040212</c:v>
                </c:pt>
                <c:pt idx="26">
                  <c:v>803.09493451195635</c:v>
                </c:pt>
                <c:pt idx="27">
                  <c:v>790.42713217305266</c:v>
                </c:pt>
                <c:pt idx="28">
                  <c:v>793.33832998100036</c:v>
                </c:pt>
                <c:pt idx="29">
                  <c:v>797.02051470534423</c:v>
                </c:pt>
                <c:pt idx="30">
                  <c:v>797.20058258751124</c:v>
                </c:pt>
                <c:pt idx="31">
                  <c:v>790.59447071834802</c:v>
                </c:pt>
                <c:pt idx="32">
                  <c:v>789.53199965861199</c:v>
                </c:pt>
                <c:pt idx="33">
                  <c:v>776.29000830211874</c:v>
                </c:pt>
                <c:pt idx="34">
                  <c:v>776.24946919446154</c:v>
                </c:pt>
                <c:pt idx="35">
                  <c:v>770.76155164338127</c:v>
                </c:pt>
                <c:pt idx="36">
                  <c:v>767.1591398972954</c:v>
                </c:pt>
                <c:pt idx="37">
                  <c:v>758.2746504619397</c:v>
                </c:pt>
                <c:pt idx="38">
                  <c:v>758.74348471538758</c:v>
                </c:pt>
                <c:pt idx="39">
                  <c:v>747.54634164136598</c:v>
                </c:pt>
                <c:pt idx="40">
                  <c:v>734.87496796635696</c:v>
                </c:pt>
                <c:pt idx="41">
                  <c:v>715.57725314858067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C2-4DED-90DD-0B8C1D94C9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6327016"/>
        <c:axId val="866329312"/>
      </c:lineChart>
      <c:catAx>
        <c:axId val="8663270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Jahr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66329312"/>
        <c:crosses val="autoZero"/>
        <c:auto val="1"/>
        <c:lblAlgn val="ctr"/>
        <c:lblOffset val="100"/>
        <c:noMultiLvlLbl val="0"/>
      </c:catAx>
      <c:valAx>
        <c:axId val="866329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66327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 sz="1100" b="1">
                <a:latin typeface="Calibri" panose="020F0502020204030204" pitchFamily="34" charset="0"/>
                <a:cs typeface="Calibri" panose="020F0502020204030204" pitchFamily="34" charset="0"/>
              </a:rPr>
              <a:t>Entwicklung der Gemeindegliederzahl 2021 - 2059</a:t>
            </a:r>
          </a:p>
        </c:rich>
      </c:tx>
      <c:layout>
        <c:manualLayout>
          <c:xMode val="edge"/>
          <c:yMode val="edge"/>
          <c:x val="0.27234394613716767"/>
          <c:y val="7.213114754098361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6614125765924833E-2"/>
          <c:y val="4.9180327868852465E-2"/>
          <c:w val="0.86534398390074641"/>
          <c:h val="0.64250304077843923"/>
        </c:manualLayout>
      </c:layout>
      <c:barChart>
        <c:barDir val="col"/>
        <c:grouping val="clustered"/>
        <c:varyColors val="0"/>
        <c:ser>
          <c:idx val="1"/>
          <c:order val="0"/>
          <c:tx>
            <c:v>Gemeindeglieder in Tausend</c:v>
          </c:tx>
          <c:spPr>
            <a:ln w="28575">
              <a:solidFill>
                <a:srgbClr val="008000"/>
              </a:solidFill>
              <a:prstDash val="solid"/>
            </a:ln>
          </c:spPr>
          <c:invertIfNegative val="0"/>
          <c:cat>
            <c:numRef>
              <c:f>'Anlage 2 '!$C$7:$C$47</c:f>
              <c:numCache>
                <c:formatCode>General</c:formatCode>
                <c:ptCount val="41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  <c:pt idx="12">
                  <c:v>2033</c:v>
                </c:pt>
                <c:pt idx="13">
                  <c:v>2034</c:v>
                </c:pt>
                <c:pt idx="14">
                  <c:v>2035</c:v>
                </c:pt>
                <c:pt idx="15">
                  <c:v>2036</c:v>
                </c:pt>
                <c:pt idx="16">
                  <c:v>2037</c:v>
                </c:pt>
                <c:pt idx="17">
                  <c:v>2038</c:v>
                </c:pt>
                <c:pt idx="18">
                  <c:v>2039</c:v>
                </c:pt>
                <c:pt idx="19">
                  <c:v>2040</c:v>
                </c:pt>
                <c:pt idx="20">
                  <c:v>2041</c:v>
                </c:pt>
                <c:pt idx="21">
                  <c:v>2042</c:v>
                </c:pt>
                <c:pt idx="22">
                  <c:v>2043</c:v>
                </c:pt>
                <c:pt idx="23">
                  <c:v>2044</c:v>
                </c:pt>
                <c:pt idx="24">
                  <c:v>2045</c:v>
                </c:pt>
                <c:pt idx="25">
                  <c:v>2046</c:v>
                </c:pt>
                <c:pt idx="26">
                  <c:v>2047</c:v>
                </c:pt>
                <c:pt idx="27">
                  <c:v>2048</c:v>
                </c:pt>
                <c:pt idx="28">
                  <c:v>2049</c:v>
                </c:pt>
                <c:pt idx="29">
                  <c:v>2050</c:v>
                </c:pt>
                <c:pt idx="30">
                  <c:v>2051</c:v>
                </c:pt>
                <c:pt idx="31">
                  <c:v>2052</c:v>
                </c:pt>
                <c:pt idx="32">
                  <c:v>2053</c:v>
                </c:pt>
                <c:pt idx="33">
                  <c:v>2054</c:v>
                </c:pt>
                <c:pt idx="34">
                  <c:v>2055</c:v>
                </c:pt>
                <c:pt idx="35">
                  <c:v>2056</c:v>
                </c:pt>
                <c:pt idx="36">
                  <c:v>2057</c:v>
                </c:pt>
                <c:pt idx="37">
                  <c:v>2058</c:v>
                </c:pt>
                <c:pt idx="38">
                  <c:v>2059</c:v>
                </c:pt>
                <c:pt idx="39">
                  <c:v>2060</c:v>
                </c:pt>
                <c:pt idx="40">
                  <c:v>2061</c:v>
                </c:pt>
              </c:numCache>
            </c:numRef>
          </c:cat>
          <c:val>
            <c:numRef>
              <c:f>'Anlage 2 '!$D$7:$D$47</c:f>
              <c:numCache>
                <c:formatCode>#,##0</c:formatCode>
                <c:ptCount val="41"/>
                <c:pt idx="0">
                  <c:v>1869.1990000000001</c:v>
                </c:pt>
                <c:pt idx="1">
                  <c:v>1837.8</c:v>
                </c:pt>
                <c:pt idx="2">
                  <c:v>1806.8</c:v>
                </c:pt>
                <c:pt idx="3">
                  <c:v>1776</c:v>
                </c:pt>
                <c:pt idx="4">
                  <c:v>1744.5</c:v>
                </c:pt>
                <c:pt idx="5">
                  <c:v>1714.3</c:v>
                </c:pt>
                <c:pt idx="6">
                  <c:v>1684.3</c:v>
                </c:pt>
                <c:pt idx="7">
                  <c:v>1654.6</c:v>
                </c:pt>
                <c:pt idx="8">
                  <c:v>1625.3</c:v>
                </c:pt>
                <c:pt idx="9">
                  <c:v>1596.4</c:v>
                </c:pt>
                <c:pt idx="10">
                  <c:v>1569.1072045699161</c:v>
                </c:pt>
                <c:pt idx="11">
                  <c:v>1542.2784150086891</c:v>
                </c:pt>
                <c:pt idx="12">
                  <c:v>1515.895937646977</c:v>
                </c:pt>
                <c:pt idx="13">
                  <c:v>1489.9327406632913</c:v>
                </c:pt>
                <c:pt idx="14">
                  <c:v>1464.2825270381616</c:v>
                </c:pt>
                <c:pt idx="15">
                  <c:v>1438.9706112536171</c:v>
                </c:pt>
                <c:pt idx="16">
                  <c:v>1414.0308798589826</c:v>
                </c:pt>
                <c:pt idx="17">
                  <c:v>1389.4152434945618</c:v>
                </c:pt>
                <c:pt idx="18">
                  <c:v>1365.026851968106</c:v>
                </c:pt>
                <c:pt idx="19">
                  <c:v>1340.8385820151673</c:v>
                </c:pt>
                <c:pt idx="20">
                  <c:v>1316.8841841949238</c:v>
                </c:pt>
                <c:pt idx="21">
                  <c:v>1293.1350328593448</c:v>
                </c:pt>
                <c:pt idx="22">
                  <c:v>1269.6907315444464</c:v>
                </c:pt>
                <c:pt idx="23">
                  <c:v>1246.328048790416</c:v>
                </c:pt>
                <c:pt idx="24">
                  <c:v>1223.0978626877386</c:v>
                </c:pt>
                <c:pt idx="25">
                  <c:v>1200.1777812833748</c:v>
                </c:pt>
                <c:pt idx="26">
                  <c:v>1177.2146457157176</c:v>
                </c:pt>
                <c:pt idx="27">
                  <c:v>1154.2791145601977</c:v>
                </c:pt>
                <c:pt idx="28">
                  <c:v>1131.4654356376859</c:v>
                </c:pt>
                <c:pt idx="29">
                  <c:v>1108.805227134354</c:v>
                </c:pt>
                <c:pt idx="30">
                  <c:v>1086.3603222326351</c:v>
                </c:pt>
                <c:pt idx="31">
                  <c:v>1064.2157704176552</c:v>
                </c:pt>
                <c:pt idx="32">
                  <c:v>1042.3443190540149</c:v>
                </c:pt>
                <c:pt idx="33">
                  <c:v>1020.8245762287498</c:v>
                </c:pt>
                <c:pt idx="34">
                  <c:v>999.62966086686004</c:v>
                </c:pt>
                <c:pt idx="35">
                  <c:v>978.81835344623892</c:v>
                </c:pt>
                <c:pt idx="36">
                  <c:v>958.37990829880562</c:v>
                </c:pt>
                <c:pt idx="37">
                  <c:v>938.37531473304932</c:v>
                </c:pt>
                <c:pt idx="38">
                  <c:v>918.84863670680272</c:v>
                </c:pt>
                <c:pt idx="39">
                  <c:v>899.7675669971245</c:v>
                </c:pt>
                <c:pt idx="40">
                  <c:v>899.7675669971245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40-410D-A3CF-D40386584D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066688"/>
        <c:axId val="152069632"/>
      </c:barChart>
      <c:catAx>
        <c:axId val="15206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 anchor="ctr" anchorCtr="1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52069632"/>
        <c:crosses val="autoZero"/>
        <c:auto val="1"/>
        <c:lblAlgn val="ctr"/>
        <c:lblOffset val="100"/>
        <c:noMultiLvlLbl val="0"/>
      </c:catAx>
      <c:valAx>
        <c:axId val="152069632"/>
        <c:scaling>
          <c:orientation val="minMax"/>
          <c:max val="2500"/>
          <c:min val="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52066688"/>
        <c:crosses val="autoZero"/>
        <c:crossBetween val="between"/>
      </c:valAx>
      <c:spPr>
        <a:solidFill>
          <a:srgbClr val="FFFFCC"/>
        </a:solidFill>
        <a:ln w="25400">
          <a:solidFill>
            <a:schemeClr val="accent1"/>
          </a:solidFill>
        </a:ln>
      </c:spPr>
    </c:plotArea>
    <c:legend>
      <c:legendPos val="r"/>
      <c:layout>
        <c:manualLayout>
          <c:xMode val="edge"/>
          <c:yMode val="edge"/>
          <c:x val="0.15859207472483661"/>
          <c:y val="0.85245886947058447"/>
          <c:w val="0.30261698300370682"/>
          <c:h val="5.5397861852634275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69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0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7"/>
          <c:order val="0"/>
          <c:tx>
            <c:strRef>
              <c:f>'Entw. Pastorationsdichte'!$H$4</c:f>
              <c:strCache>
                <c:ptCount val="1"/>
                <c:pt idx="0">
                  <c:v>Gemeindeglieder pro Vollbeschäftiger im Gemeindepfarrdienst (ohne RU)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'Entw. Pastorationsdichte'!$A$10:$A$30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'Entw. Pastorationsdichte'!$H$10:$H$30</c:f>
              <c:numCache>
                <c:formatCode>0</c:formatCode>
                <c:ptCount val="21"/>
                <c:pt idx="0">
                  <c:v>1955.2885692078671</c:v>
                </c:pt>
                <c:pt idx="1">
                  <c:v>1971.2681924471531</c:v>
                </c:pt>
                <c:pt idx="2">
                  <c:v>1943.7718240427237</c:v>
                </c:pt>
                <c:pt idx="3">
                  <c:v>1928.6146010859659</c:v>
                </c:pt>
                <c:pt idx="4">
                  <c:v>1916.4493521094305</c:v>
                </c:pt>
                <c:pt idx="5">
                  <c:v>1913.8343796979786</c:v>
                </c:pt>
                <c:pt idx="6">
                  <c:v>1898.4363475866699</c:v>
                </c:pt>
                <c:pt idx="7">
                  <c:v>1879.3991203690161</c:v>
                </c:pt>
                <c:pt idx="8">
                  <c:v>1850.2396027890738</c:v>
                </c:pt>
                <c:pt idx="9">
                  <c:v>1845.398766219733</c:v>
                </c:pt>
                <c:pt idx="10">
                  <c:v>1831.3802216506697</c:v>
                </c:pt>
                <c:pt idx="11">
                  <c:v>1865.5075606095013</c:v>
                </c:pt>
                <c:pt idx="12">
                  <c:v>1855.5770660390974</c:v>
                </c:pt>
                <c:pt idx="13">
                  <c:v>1851.9609706859057</c:v>
                </c:pt>
                <c:pt idx="14">
                  <c:v>1831.5035536707639</c:v>
                </c:pt>
                <c:pt idx="15">
                  <c:v>1811.1410988972436</c:v>
                </c:pt>
                <c:pt idx="16">
                  <c:v>1792.2688365849467</c:v>
                </c:pt>
                <c:pt idx="17">
                  <c:v>1790</c:v>
                </c:pt>
                <c:pt idx="18" formatCode="#,##0">
                  <c:v>1805.5</c:v>
                </c:pt>
                <c:pt idx="19" formatCode="General">
                  <c:v>1821</c:v>
                </c:pt>
                <c:pt idx="20" formatCode="General">
                  <c:v>1854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7A-4135-8470-A2BA4723A033}"/>
            </c:ext>
          </c:extLst>
        </c:ser>
        <c:ser>
          <c:idx val="8"/>
          <c:order val="1"/>
          <c:tx>
            <c:strRef>
              <c:f>'Entw. Pastorationsdichte'!$I$4</c:f>
              <c:strCache>
                <c:ptCount val="1"/>
                <c:pt idx="0">
                  <c:v>Gemeindeglieder pro Vollbeschäftigter im Gemeindepfarrdienst (mit RU)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'Entw. Pastorationsdichte'!$A$10:$A$30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'Entw. Pastorationsdichte'!$I$10:$I$30</c:f>
              <c:numCache>
                <c:formatCode>0</c:formatCode>
                <c:ptCount val="21"/>
                <c:pt idx="0">
                  <c:v>1563.7144475622126</c:v>
                </c:pt>
                <c:pt idx="1">
                  <c:v>1577.0145539577225</c:v>
                </c:pt>
                <c:pt idx="2">
                  <c:v>1555.0174592341791</c:v>
                </c:pt>
                <c:pt idx="3">
                  <c:v>1542.8916808687727</c:v>
                </c:pt>
                <c:pt idx="4">
                  <c:v>1533.1594816875445</c:v>
                </c:pt>
                <c:pt idx="5">
                  <c:v>1531.0675037583831</c:v>
                </c:pt>
                <c:pt idx="6">
                  <c:v>1518.7490780693358</c:v>
                </c:pt>
                <c:pt idx="7">
                  <c:v>1503.5192962952128</c:v>
                </c:pt>
                <c:pt idx="8">
                  <c:v>1480.1916822312589</c:v>
                </c:pt>
                <c:pt idx="9">
                  <c:v>1476.3190129757863</c:v>
                </c:pt>
                <c:pt idx="10">
                  <c:v>1465.1041773205359</c:v>
                </c:pt>
                <c:pt idx="11">
                  <c:v>1492.4060484876011</c:v>
                </c:pt>
                <c:pt idx="12">
                  <c:v>1484.4616528312777</c:v>
                </c:pt>
                <c:pt idx="13">
                  <c:v>1481.5687765487246</c:v>
                </c:pt>
                <c:pt idx="14">
                  <c:v>1465.202842936611</c:v>
                </c:pt>
                <c:pt idx="15">
                  <c:v>1448.912879117795</c:v>
                </c:pt>
                <c:pt idx="16">
                  <c:v>1433.8150692679574</c:v>
                </c:pt>
                <c:pt idx="17">
                  <c:v>1432</c:v>
                </c:pt>
                <c:pt idx="18" formatCode="#,##0">
                  <c:v>1444.5</c:v>
                </c:pt>
                <c:pt idx="19" formatCode="General">
                  <c:v>1457</c:v>
                </c:pt>
                <c:pt idx="20" formatCode="General">
                  <c:v>1483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7A-4135-8470-A2BA4723A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0942720"/>
        <c:axId val="180962048"/>
      </c:lineChart>
      <c:catAx>
        <c:axId val="180942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0962048"/>
        <c:crosses val="autoZero"/>
        <c:auto val="1"/>
        <c:lblAlgn val="ctr"/>
        <c:lblOffset val="100"/>
        <c:noMultiLvlLbl val="0"/>
      </c:catAx>
      <c:valAx>
        <c:axId val="180962048"/>
        <c:scaling>
          <c:orientation val="minMax"/>
          <c:min val="1200"/>
        </c:scaling>
        <c:delete val="0"/>
        <c:axPos val="l"/>
        <c:majorGridlines/>
        <c:numFmt formatCode="0" sourceLinked="1"/>
        <c:majorTickMark val="out"/>
        <c:minorTickMark val="in"/>
        <c:tickLblPos val="nextTo"/>
        <c:crossAx val="1809427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 sz="1100" b="1">
                <a:latin typeface="Calibri" panose="020F0502020204030204" pitchFamily="34" charset="0"/>
                <a:cs typeface="Calibri" panose="020F0502020204030204" pitchFamily="34" charset="0"/>
              </a:rPr>
              <a:t>Versorgung der Gemeinden:</a:t>
            </a:r>
          </a:p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 sz="1100" b="1">
                <a:latin typeface="Calibri" panose="020F0502020204030204" pitchFamily="34" charset="0"/>
                <a:cs typeface="Calibri" panose="020F0502020204030204" pitchFamily="34" charset="0"/>
              </a:rPr>
              <a:t>Rechnerisch Vollbeschäftigte im Gemeindepfarrdienst mit RU</a:t>
            </a:r>
          </a:p>
        </c:rich>
      </c:tx>
      <c:layout>
        <c:manualLayout>
          <c:xMode val="edge"/>
          <c:yMode val="edge"/>
          <c:x val="0.39094414835605651"/>
          <c:y val="7.025680835720675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6614125765924833E-2"/>
          <c:y val="4.9180327868852465E-2"/>
          <c:w val="0.86534398390074641"/>
          <c:h val="0.64250304077843923"/>
        </c:manualLayout>
      </c:layout>
      <c:scatterChart>
        <c:scatterStyle val="smoothMarker"/>
        <c:varyColors val="0"/>
        <c:ser>
          <c:idx val="1"/>
          <c:order val="0"/>
          <c:tx>
            <c:v>Gemeindeglieder in Tausend</c:v>
          </c:tx>
          <c:spPr>
            <a:ln w="28575">
              <a:solidFill>
                <a:srgbClr val="008000"/>
              </a:solidFill>
              <a:prstDash val="solid"/>
            </a:ln>
          </c:spPr>
          <c:marker>
            <c:symbol val="none"/>
          </c:marker>
          <c:xVal>
            <c:numRef>
              <c:f>'Anlage 2 '!$C$7:$C$47</c:f>
              <c:numCache>
                <c:formatCode>General</c:formatCode>
                <c:ptCount val="41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  <c:pt idx="12">
                  <c:v>2033</c:v>
                </c:pt>
                <c:pt idx="13">
                  <c:v>2034</c:v>
                </c:pt>
                <c:pt idx="14">
                  <c:v>2035</c:v>
                </c:pt>
                <c:pt idx="15">
                  <c:v>2036</c:v>
                </c:pt>
                <c:pt idx="16">
                  <c:v>2037</c:v>
                </c:pt>
                <c:pt idx="17">
                  <c:v>2038</c:v>
                </c:pt>
                <c:pt idx="18">
                  <c:v>2039</c:v>
                </c:pt>
                <c:pt idx="19">
                  <c:v>2040</c:v>
                </c:pt>
                <c:pt idx="20">
                  <c:v>2041</c:v>
                </c:pt>
                <c:pt idx="21">
                  <c:v>2042</c:v>
                </c:pt>
                <c:pt idx="22">
                  <c:v>2043</c:v>
                </c:pt>
                <c:pt idx="23">
                  <c:v>2044</c:v>
                </c:pt>
                <c:pt idx="24">
                  <c:v>2045</c:v>
                </c:pt>
                <c:pt idx="25">
                  <c:v>2046</c:v>
                </c:pt>
                <c:pt idx="26">
                  <c:v>2047</c:v>
                </c:pt>
                <c:pt idx="27">
                  <c:v>2048</c:v>
                </c:pt>
                <c:pt idx="28">
                  <c:v>2049</c:v>
                </c:pt>
                <c:pt idx="29">
                  <c:v>2050</c:v>
                </c:pt>
                <c:pt idx="30">
                  <c:v>2051</c:v>
                </c:pt>
                <c:pt idx="31">
                  <c:v>2052</c:v>
                </c:pt>
                <c:pt idx="32">
                  <c:v>2053</c:v>
                </c:pt>
                <c:pt idx="33">
                  <c:v>2054</c:v>
                </c:pt>
                <c:pt idx="34">
                  <c:v>2055</c:v>
                </c:pt>
                <c:pt idx="35">
                  <c:v>2056</c:v>
                </c:pt>
                <c:pt idx="36">
                  <c:v>2057</c:v>
                </c:pt>
                <c:pt idx="37">
                  <c:v>2058</c:v>
                </c:pt>
                <c:pt idx="38">
                  <c:v>2059</c:v>
                </c:pt>
                <c:pt idx="39">
                  <c:v>2060</c:v>
                </c:pt>
                <c:pt idx="40">
                  <c:v>2061</c:v>
                </c:pt>
              </c:numCache>
            </c:numRef>
          </c:xVal>
          <c:yVal>
            <c:numRef>
              <c:f>'Anlage 2 '!$D$7:$D$47</c:f>
              <c:numCache>
                <c:formatCode>#,##0</c:formatCode>
                <c:ptCount val="41"/>
                <c:pt idx="0">
                  <c:v>1869.1990000000001</c:v>
                </c:pt>
                <c:pt idx="1">
                  <c:v>1837.8</c:v>
                </c:pt>
                <c:pt idx="2">
                  <c:v>1806.8</c:v>
                </c:pt>
                <c:pt idx="3">
                  <c:v>1776</c:v>
                </c:pt>
                <c:pt idx="4">
                  <c:v>1744.5</c:v>
                </c:pt>
                <c:pt idx="5">
                  <c:v>1714.3</c:v>
                </c:pt>
                <c:pt idx="6">
                  <c:v>1684.3</c:v>
                </c:pt>
                <c:pt idx="7">
                  <c:v>1654.6</c:v>
                </c:pt>
                <c:pt idx="8">
                  <c:v>1625.3</c:v>
                </c:pt>
                <c:pt idx="9">
                  <c:v>1596.4</c:v>
                </c:pt>
                <c:pt idx="10">
                  <c:v>1569.1072045699161</c:v>
                </c:pt>
                <c:pt idx="11">
                  <c:v>1542.2784150086891</c:v>
                </c:pt>
                <c:pt idx="12">
                  <c:v>1515.895937646977</c:v>
                </c:pt>
                <c:pt idx="13">
                  <c:v>1489.9327406632913</c:v>
                </c:pt>
                <c:pt idx="14">
                  <c:v>1464.2825270381616</c:v>
                </c:pt>
                <c:pt idx="15">
                  <c:v>1438.9706112536171</c:v>
                </c:pt>
                <c:pt idx="16">
                  <c:v>1414.0308798589826</c:v>
                </c:pt>
                <c:pt idx="17">
                  <c:v>1389.4152434945618</c:v>
                </c:pt>
                <c:pt idx="18">
                  <c:v>1365.026851968106</c:v>
                </c:pt>
                <c:pt idx="19">
                  <c:v>1340.8385820151673</c:v>
                </c:pt>
                <c:pt idx="20">
                  <c:v>1316.8841841949238</c:v>
                </c:pt>
                <c:pt idx="21">
                  <c:v>1293.1350328593448</c:v>
                </c:pt>
                <c:pt idx="22">
                  <c:v>1269.6907315444464</c:v>
                </c:pt>
                <c:pt idx="23">
                  <c:v>1246.328048790416</c:v>
                </c:pt>
                <c:pt idx="24">
                  <c:v>1223.0978626877386</c:v>
                </c:pt>
                <c:pt idx="25">
                  <c:v>1200.1777812833748</c:v>
                </c:pt>
                <c:pt idx="26">
                  <c:v>1177.2146457157176</c:v>
                </c:pt>
                <c:pt idx="27">
                  <c:v>1154.2791145601977</c:v>
                </c:pt>
                <c:pt idx="28">
                  <c:v>1131.4654356376859</c:v>
                </c:pt>
                <c:pt idx="29">
                  <c:v>1108.805227134354</c:v>
                </c:pt>
                <c:pt idx="30">
                  <c:v>1086.3603222326351</c:v>
                </c:pt>
                <c:pt idx="31">
                  <c:v>1064.2157704176552</c:v>
                </c:pt>
                <c:pt idx="32">
                  <c:v>1042.3443190540149</c:v>
                </c:pt>
                <c:pt idx="33">
                  <c:v>1020.8245762287498</c:v>
                </c:pt>
                <c:pt idx="34">
                  <c:v>999.62966086686004</c:v>
                </c:pt>
                <c:pt idx="35">
                  <c:v>978.81835344623892</c:v>
                </c:pt>
                <c:pt idx="36">
                  <c:v>958.37990829880562</c:v>
                </c:pt>
                <c:pt idx="37">
                  <c:v>938.37531473304932</c:v>
                </c:pt>
                <c:pt idx="38">
                  <c:v>918.84863670680272</c:v>
                </c:pt>
                <c:pt idx="39">
                  <c:v>899.7675669971245</c:v>
                </c:pt>
                <c:pt idx="40">
                  <c:v>899.7675669971245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21B-4014-A6F5-F9EEE6F152B4}"/>
            </c:ext>
          </c:extLst>
        </c:ser>
        <c:ser>
          <c:idx val="2"/>
          <c:order val="1"/>
          <c:tx>
            <c:v>Vollbeschäftigte im Gem.Pfarrdienst</c:v>
          </c:tx>
          <c:spPr>
            <a:ln w="28575">
              <a:solidFill>
                <a:srgbClr val="0070C0"/>
              </a:solidFill>
              <a:prstDash val="solid"/>
            </a:ln>
          </c:spPr>
          <c:marker>
            <c:symbol val="none"/>
          </c:marker>
          <c:xVal>
            <c:numRef>
              <c:f>'Anlage 2 '!$C$7:$C$47</c:f>
              <c:numCache>
                <c:formatCode>General</c:formatCode>
                <c:ptCount val="41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  <c:pt idx="12">
                  <c:v>2033</c:v>
                </c:pt>
                <c:pt idx="13">
                  <c:v>2034</c:v>
                </c:pt>
                <c:pt idx="14">
                  <c:v>2035</c:v>
                </c:pt>
                <c:pt idx="15">
                  <c:v>2036</c:v>
                </c:pt>
                <c:pt idx="16">
                  <c:v>2037</c:v>
                </c:pt>
                <c:pt idx="17">
                  <c:v>2038</c:v>
                </c:pt>
                <c:pt idx="18">
                  <c:v>2039</c:v>
                </c:pt>
                <c:pt idx="19">
                  <c:v>2040</c:v>
                </c:pt>
                <c:pt idx="20">
                  <c:v>2041</c:v>
                </c:pt>
                <c:pt idx="21">
                  <c:v>2042</c:v>
                </c:pt>
                <c:pt idx="22">
                  <c:v>2043</c:v>
                </c:pt>
                <c:pt idx="23">
                  <c:v>2044</c:v>
                </c:pt>
                <c:pt idx="24">
                  <c:v>2045</c:v>
                </c:pt>
                <c:pt idx="25">
                  <c:v>2046</c:v>
                </c:pt>
                <c:pt idx="26">
                  <c:v>2047</c:v>
                </c:pt>
                <c:pt idx="27">
                  <c:v>2048</c:v>
                </c:pt>
                <c:pt idx="28">
                  <c:v>2049</c:v>
                </c:pt>
                <c:pt idx="29">
                  <c:v>2050</c:v>
                </c:pt>
                <c:pt idx="30">
                  <c:v>2051</c:v>
                </c:pt>
                <c:pt idx="31">
                  <c:v>2052</c:v>
                </c:pt>
                <c:pt idx="32">
                  <c:v>2053</c:v>
                </c:pt>
                <c:pt idx="33">
                  <c:v>2054</c:v>
                </c:pt>
                <c:pt idx="34">
                  <c:v>2055</c:v>
                </c:pt>
                <c:pt idx="35">
                  <c:v>2056</c:v>
                </c:pt>
                <c:pt idx="36">
                  <c:v>2057</c:v>
                </c:pt>
                <c:pt idx="37">
                  <c:v>2058</c:v>
                </c:pt>
                <c:pt idx="38">
                  <c:v>2059</c:v>
                </c:pt>
                <c:pt idx="39">
                  <c:v>2060</c:v>
                </c:pt>
                <c:pt idx="40">
                  <c:v>2061</c:v>
                </c:pt>
              </c:numCache>
            </c:numRef>
          </c:xVal>
          <c:yVal>
            <c:numRef>
              <c:f>'Anlage 2 '!$G$7:$G$47</c:f>
              <c:numCache>
                <c:formatCode>0</c:formatCode>
                <c:ptCount val="41"/>
                <c:pt idx="0">
                  <c:v>1260.31</c:v>
                </c:pt>
                <c:pt idx="1">
                  <c:v>1229.9855696351442</c:v>
                </c:pt>
                <c:pt idx="2">
                  <c:v>1208.3039765833164</c:v>
                </c:pt>
                <c:pt idx="3">
                  <c:v>1167.2437787654781</c:v>
                </c:pt>
                <c:pt idx="4">
                  <c:v>1126.9424369312951</c:v>
                </c:pt>
                <c:pt idx="5">
                  <c:v>1072.0484275626447</c:v>
                </c:pt>
                <c:pt idx="6">
                  <c:v>1007.9463079570323</c:v>
                </c:pt>
                <c:pt idx="7">
                  <c:v>953.49633257215339</c:v>
                </c:pt>
                <c:pt idx="8">
                  <c:v>903.59553911361411</c:v>
                </c:pt>
                <c:pt idx="9">
                  <c:v>877.21677198208499</c:v>
                </c:pt>
                <c:pt idx="10">
                  <c:v>876.27094855421024</c:v>
                </c:pt>
                <c:pt idx="11">
                  <c:v>878.1376671790656</c:v>
                </c:pt>
                <c:pt idx="12">
                  <c:v>860.53849888328375</c:v>
                </c:pt>
                <c:pt idx="13">
                  <c:v>851.97701390787654</c:v>
                </c:pt>
                <c:pt idx="14">
                  <c:v>839.4973364438556</c:v>
                </c:pt>
                <c:pt idx="15">
                  <c:v>835.43413010071322</c:v>
                </c:pt>
                <c:pt idx="16">
                  <c:v>823.83622397799616</c:v>
                </c:pt>
                <c:pt idx="17">
                  <c:v>812.91637491002382</c:v>
                </c:pt>
                <c:pt idx="18">
                  <c:v>805.06360554271259</c:v>
                </c:pt>
                <c:pt idx="19">
                  <c:v>802.49087998646564</c:v>
                </c:pt>
                <c:pt idx="20">
                  <c:v>798.30853665838868</c:v>
                </c:pt>
                <c:pt idx="21">
                  <c:v>800.05705496823282</c:v>
                </c:pt>
                <c:pt idx="22">
                  <c:v>794.0382348814635</c:v>
                </c:pt>
                <c:pt idx="23">
                  <c:v>801.94503456390964</c:v>
                </c:pt>
                <c:pt idx="24">
                  <c:v>801.41325452040212</c:v>
                </c:pt>
                <c:pt idx="25">
                  <c:v>803.09493451195635</c:v>
                </c:pt>
                <c:pt idx="26">
                  <c:v>790.42713217305266</c:v>
                </c:pt>
                <c:pt idx="27">
                  <c:v>793.33832998100036</c:v>
                </c:pt>
                <c:pt idx="28">
                  <c:v>797.02051470534423</c:v>
                </c:pt>
                <c:pt idx="29">
                  <c:v>797.20058258751124</c:v>
                </c:pt>
                <c:pt idx="30">
                  <c:v>790.59447071834802</c:v>
                </c:pt>
                <c:pt idx="31">
                  <c:v>789.53199965861199</c:v>
                </c:pt>
                <c:pt idx="32">
                  <c:v>776.29000830211874</c:v>
                </c:pt>
                <c:pt idx="33">
                  <c:v>776.24946919446154</c:v>
                </c:pt>
                <c:pt idx="34">
                  <c:v>770.76155164338127</c:v>
                </c:pt>
                <c:pt idx="35">
                  <c:v>767.1591398972954</c:v>
                </c:pt>
                <c:pt idx="36">
                  <c:v>758.2746504619397</c:v>
                </c:pt>
                <c:pt idx="37">
                  <c:v>758.74348471538758</c:v>
                </c:pt>
                <c:pt idx="38">
                  <c:v>747.54634164136598</c:v>
                </c:pt>
                <c:pt idx="39">
                  <c:v>734.87496796635696</c:v>
                </c:pt>
                <c:pt idx="40">
                  <c:v>715.57725314858067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321B-4014-A6F5-F9EEE6F152B4}"/>
            </c:ext>
          </c:extLst>
        </c:ser>
        <c:ser>
          <c:idx val="3"/>
          <c:order val="2"/>
          <c:tx>
            <c:v>Gemeindegleider pro Vollbesch. im Gem.Pfarrdienst mit RU</c:v>
          </c:tx>
          <c:spPr>
            <a:ln w="28575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'Anlage 2 '!$C$7:$C$47</c:f>
              <c:numCache>
                <c:formatCode>General</c:formatCode>
                <c:ptCount val="41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  <c:pt idx="12">
                  <c:v>2033</c:v>
                </c:pt>
                <c:pt idx="13">
                  <c:v>2034</c:v>
                </c:pt>
                <c:pt idx="14">
                  <c:v>2035</c:v>
                </c:pt>
                <c:pt idx="15">
                  <c:v>2036</c:v>
                </c:pt>
                <c:pt idx="16">
                  <c:v>2037</c:v>
                </c:pt>
                <c:pt idx="17">
                  <c:v>2038</c:v>
                </c:pt>
                <c:pt idx="18">
                  <c:v>2039</c:v>
                </c:pt>
                <c:pt idx="19">
                  <c:v>2040</c:v>
                </c:pt>
                <c:pt idx="20">
                  <c:v>2041</c:v>
                </c:pt>
                <c:pt idx="21">
                  <c:v>2042</c:v>
                </c:pt>
                <c:pt idx="22">
                  <c:v>2043</c:v>
                </c:pt>
                <c:pt idx="23">
                  <c:v>2044</c:v>
                </c:pt>
                <c:pt idx="24">
                  <c:v>2045</c:v>
                </c:pt>
                <c:pt idx="25">
                  <c:v>2046</c:v>
                </c:pt>
                <c:pt idx="26">
                  <c:v>2047</c:v>
                </c:pt>
                <c:pt idx="27">
                  <c:v>2048</c:v>
                </c:pt>
                <c:pt idx="28">
                  <c:v>2049</c:v>
                </c:pt>
                <c:pt idx="29">
                  <c:v>2050</c:v>
                </c:pt>
                <c:pt idx="30">
                  <c:v>2051</c:v>
                </c:pt>
                <c:pt idx="31">
                  <c:v>2052</c:v>
                </c:pt>
                <c:pt idx="32">
                  <c:v>2053</c:v>
                </c:pt>
                <c:pt idx="33">
                  <c:v>2054</c:v>
                </c:pt>
                <c:pt idx="34">
                  <c:v>2055</c:v>
                </c:pt>
                <c:pt idx="35">
                  <c:v>2056</c:v>
                </c:pt>
                <c:pt idx="36">
                  <c:v>2057</c:v>
                </c:pt>
                <c:pt idx="37">
                  <c:v>2058</c:v>
                </c:pt>
                <c:pt idx="38">
                  <c:v>2059</c:v>
                </c:pt>
                <c:pt idx="39">
                  <c:v>2060</c:v>
                </c:pt>
                <c:pt idx="40">
                  <c:v>2061</c:v>
                </c:pt>
              </c:numCache>
            </c:numRef>
          </c:xVal>
          <c:yVal>
            <c:numRef>
              <c:f>'Anlage 2 '!$L$7:$L$47</c:f>
              <c:numCache>
                <c:formatCode>0</c:formatCode>
                <c:ptCount val="41"/>
                <c:pt idx="0">
                  <c:v>1483.1263736699702</c:v>
                </c:pt>
                <c:pt idx="1">
                  <c:v>1494.1638709998479</c:v>
                </c:pt>
                <c:pt idx="2">
                  <c:v>1495.3190877588868</c:v>
                </c:pt>
                <c:pt idx="3">
                  <c:v>1521.5330613099227</c:v>
                </c:pt>
                <c:pt idx="4">
                  <c:v>1547.9938840091393</c:v>
                </c:pt>
                <c:pt idx="5">
                  <c:v>1599.0882090070743</c:v>
                </c:pt>
                <c:pt idx="6">
                  <c:v>1671.0215481753617</c:v>
                </c:pt>
                <c:pt idx="7">
                  <c:v>1735.297707476806</c:v>
                </c:pt>
                <c:pt idx="8">
                  <c:v>1798.7029922639338</c:v>
                </c:pt>
                <c:pt idx="9">
                  <c:v>1819.8466456505494</c:v>
                </c:pt>
                <c:pt idx="10">
                  <c:v>1790.6644139678947</c:v>
                </c:pt>
                <c:pt idx="11">
                  <c:v>1756.3059559477879</c:v>
                </c:pt>
                <c:pt idx="12">
                  <c:v>1761.5666697238382</c:v>
                </c:pt>
                <c:pt idx="13">
                  <c:v>1748.7945288913584</c:v>
                </c:pt>
                <c:pt idx="14">
                  <c:v>1744.2372518308648</c:v>
                </c:pt>
                <c:pt idx="15">
                  <c:v>1722.4225817541669</c:v>
                </c:pt>
                <c:pt idx="16">
                  <c:v>1716.3980396870118</c:v>
                </c:pt>
                <c:pt idx="17">
                  <c:v>1709.1736448885615</c:v>
                </c:pt>
                <c:pt idx="18">
                  <c:v>1695.5515596160985</c:v>
                </c:pt>
                <c:pt idx="19">
                  <c:v>1670.845881809624</c:v>
                </c:pt>
                <c:pt idx="20">
                  <c:v>1649.5930128809878</c:v>
                </c:pt>
                <c:pt idx="21">
                  <c:v>1616.3035183918105</c:v>
                </c:pt>
                <c:pt idx="22">
                  <c:v>1599.0297138953135</c:v>
                </c:pt>
                <c:pt idx="23">
                  <c:v>1554.1315116043554</c:v>
                </c:pt>
                <c:pt idx="24">
                  <c:v>1526.1762340325772</c:v>
                </c:pt>
                <c:pt idx="25">
                  <c:v>1494.4407313597701</c:v>
                </c:pt>
                <c:pt idx="26">
                  <c:v>1489.3398743528749</c:v>
                </c:pt>
                <c:pt idx="27">
                  <c:v>1454.9645100191258</c:v>
                </c:pt>
                <c:pt idx="28">
                  <c:v>1419.6189618230653</c:v>
                </c:pt>
                <c:pt idx="29">
                  <c:v>1390.8735785609351</c:v>
                </c:pt>
                <c:pt idx="30">
                  <c:v>1374.1056413480212</c:v>
                </c:pt>
                <c:pt idx="31">
                  <c:v>1347.9070777090915</c:v>
                </c:pt>
                <c:pt idx="32">
                  <c:v>1342.7254091983011</c:v>
                </c:pt>
                <c:pt idx="33">
                  <c:v>1315.0728171036194</c:v>
                </c:pt>
                <c:pt idx="34">
                  <c:v>1296.9376310163591</c:v>
                </c:pt>
                <c:pt idx="35">
                  <c:v>1275.9000089307151</c:v>
                </c:pt>
                <c:pt idx="36">
                  <c:v>1263.8954865693613</c:v>
                </c:pt>
                <c:pt idx="37">
                  <c:v>1236.7490906166313</c:v>
                </c:pt>
                <c:pt idx="38">
                  <c:v>1229.15274347984</c:v>
                </c:pt>
                <c:pt idx="39">
                  <c:v>1224.3818421072092</c:v>
                </c:pt>
                <c:pt idx="40">
                  <c:v>1257.40101860155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321B-4014-A6F5-F9EEE6F152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066688"/>
        <c:axId val="152069632"/>
      </c:scatterChart>
      <c:valAx>
        <c:axId val="152066688"/>
        <c:scaling>
          <c:orientation val="minMax"/>
          <c:max val="2060"/>
          <c:min val="202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 anchor="ctr" anchorCtr="1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52069632"/>
        <c:crosses val="autoZero"/>
        <c:crossBetween val="midCat"/>
        <c:majorUnit val="2"/>
      </c:valAx>
      <c:valAx>
        <c:axId val="152069632"/>
        <c:scaling>
          <c:orientation val="minMax"/>
          <c:max val="2500"/>
          <c:min val="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52066688"/>
        <c:crosses val="autoZero"/>
        <c:crossBetween val="midCat"/>
      </c:valAx>
      <c:spPr>
        <a:solidFill>
          <a:srgbClr val="FFFFCC"/>
        </a:solidFill>
        <a:ln w="25400">
          <a:solidFill>
            <a:schemeClr val="accent1"/>
          </a:solidFill>
        </a:ln>
      </c:spPr>
    </c:plotArea>
    <c:legend>
      <c:legendPos val="r"/>
      <c:layout>
        <c:manualLayout>
          <c:xMode val="edge"/>
          <c:yMode val="edge"/>
          <c:x val="0"/>
          <c:y val="0.85245901639344257"/>
          <c:w val="0.9643735022252653"/>
          <c:h val="0.1245901639344262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69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0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de-D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Theologiestudierende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Tabelle1!$B$1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Tabelle1!$A$2:$A$26</c:f>
              <c:numCache>
                <c:formatCode>General</c:formatCod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</c:numCache>
            </c:numRef>
          </c:cat>
          <c:val>
            <c:numRef>
              <c:f>Tabelle1!$B$2:$B$26</c:f>
              <c:numCache>
                <c:formatCode>General</c:formatCode>
                <c:ptCount val="25"/>
                <c:pt idx="0">
                  <c:v>341</c:v>
                </c:pt>
                <c:pt idx="1">
                  <c:v>280</c:v>
                </c:pt>
                <c:pt idx="2">
                  <c:v>274</c:v>
                </c:pt>
                <c:pt idx="3">
                  <c:v>243</c:v>
                </c:pt>
                <c:pt idx="4">
                  <c:v>237</c:v>
                </c:pt>
                <c:pt idx="5">
                  <c:v>248</c:v>
                </c:pt>
                <c:pt idx="6">
                  <c:v>233</c:v>
                </c:pt>
                <c:pt idx="7">
                  <c:v>248</c:v>
                </c:pt>
                <c:pt idx="8">
                  <c:v>269</c:v>
                </c:pt>
                <c:pt idx="9">
                  <c:v>300</c:v>
                </c:pt>
                <c:pt idx="10">
                  <c:v>291</c:v>
                </c:pt>
                <c:pt idx="11">
                  <c:v>313</c:v>
                </c:pt>
                <c:pt idx="12">
                  <c:v>294</c:v>
                </c:pt>
                <c:pt idx="13">
                  <c:v>290</c:v>
                </c:pt>
                <c:pt idx="14">
                  <c:v>287</c:v>
                </c:pt>
                <c:pt idx="15">
                  <c:v>277</c:v>
                </c:pt>
                <c:pt idx="16">
                  <c:v>258</c:v>
                </c:pt>
                <c:pt idx="17">
                  <c:v>270</c:v>
                </c:pt>
                <c:pt idx="18">
                  <c:v>258</c:v>
                </c:pt>
                <c:pt idx="19">
                  <c:v>262</c:v>
                </c:pt>
                <c:pt idx="20">
                  <c:v>276</c:v>
                </c:pt>
                <c:pt idx="21">
                  <c:v>260</c:v>
                </c:pt>
                <c:pt idx="22">
                  <c:v>274</c:v>
                </c:pt>
                <c:pt idx="23">
                  <c:v>264</c:v>
                </c:pt>
                <c:pt idx="24">
                  <c:v>260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EC3F-44BA-A14F-43C2437D6AFE}"/>
            </c:ext>
          </c:extLst>
        </c:ser>
        <c:ser>
          <c:idx val="3"/>
          <c:order val="3"/>
          <c:tx>
            <c:strRef>
              <c:f>Tabelle1!$D$1</c:f>
              <c:strCache>
                <c:ptCount val="1"/>
                <c:pt idx="0">
                  <c:v>Neueinträge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Tabelle1!$A$2:$A$26</c:f>
              <c:numCache>
                <c:formatCode>General</c:formatCod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</c:numCache>
            </c:numRef>
          </c:cat>
          <c:val>
            <c:numRef>
              <c:f>Tabelle1!$D$2:$D$26</c:f>
              <c:numCache>
                <c:formatCode>General</c:formatCode>
                <c:ptCount val="25"/>
                <c:pt idx="0">
                  <c:v>36</c:v>
                </c:pt>
                <c:pt idx="1">
                  <c:v>29</c:v>
                </c:pt>
                <c:pt idx="2">
                  <c:v>37</c:v>
                </c:pt>
                <c:pt idx="3">
                  <c:v>30</c:v>
                </c:pt>
                <c:pt idx="4">
                  <c:v>36</c:v>
                </c:pt>
                <c:pt idx="5">
                  <c:v>48</c:v>
                </c:pt>
                <c:pt idx="6">
                  <c:v>49</c:v>
                </c:pt>
                <c:pt idx="7">
                  <c:v>50</c:v>
                </c:pt>
                <c:pt idx="8">
                  <c:v>58</c:v>
                </c:pt>
                <c:pt idx="9">
                  <c:v>69</c:v>
                </c:pt>
                <c:pt idx="10">
                  <c:v>61</c:v>
                </c:pt>
                <c:pt idx="11">
                  <c:v>59</c:v>
                </c:pt>
                <c:pt idx="12">
                  <c:v>39</c:v>
                </c:pt>
                <c:pt idx="13">
                  <c:v>42</c:v>
                </c:pt>
                <c:pt idx="14">
                  <c:v>52</c:v>
                </c:pt>
                <c:pt idx="15">
                  <c:v>41</c:v>
                </c:pt>
                <c:pt idx="16">
                  <c:v>43</c:v>
                </c:pt>
                <c:pt idx="17">
                  <c:v>58</c:v>
                </c:pt>
                <c:pt idx="18">
                  <c:v>44</c:v>
                </c:pt>
                <c:pt idx="19">
                  <c:v>47</c:v>
                </c:pt>
                <c:pt idx="20">
                  <c:v>42</c:v>
                </c:pt>
                <c:pt idx="21">
                  <c:v>45</c:v>
                </c:pt>
                <c:pt idx="22">
                  <c:v>45</c:v>
                </c:pt>
                <c:pt idx="23">
                  <c:v>46</c:v>
                </c:pt>
                <c:pt idx="2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3F-44BA-A14F-43C2437D6AFE}"/>
            </c:ext>
          </c:extLst>
        </c:ser>
        <c:ser>
          <c:idx val="4"/>
          <c:order val="4"/>
          <c:tx>
            <c:strRef>
              <c:f>Tabelle1!$E$1</c:f>
              <c:strCache>
                <c:ptCount val="1"/>
                <c:pt idx="0">
                  <c:v>Frauenanteil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Tabelle1!$A$2:$A$26</c:f>
              <c:numCache>
                <c:formatCode>General</c:formatCod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</c:numCache>
            </c:numRef>
          </c:cat>
          <c:val>
            <c:numRef>
              <c:f>Tabelle1!$E$2:$E$26</c:f>
              <c:numCache>
                <c:formatCode>General</c:formatCode>
                <c:ptCount val="25"/>
                <c:pt idx="0">
                  <c:v>16</c:v>
                </c:pt>
                <c:pt idx="1">
                  <c:v>14</c:v>
                </c:pt>
                <c:pt idx="2">
                  <c:v>18</c:v>
                </c:pt>
                <c:pt idx="3">
                  <c:v>13</c:v>
                </c:pt>
                <c:pt idx="4">
                  <c:v>19</c:v>
                </c:pt>
                <c:pt idx="5">
                  <c:v>24</c:v>
                </c:pt>
                <c:pt idx="6">
                  <c:v>29</c:v>
                </c:pt>
                <c:pt idx="7">
                  <c:v>29</c:v>
                </c:pt>
                <c:pt idx="8">
                  <c:v>59</c:v>
                </c:pt>
                <c:pt idx="9">
                  <c:v>69</c:v>
                </c:pt>
                <c:pt idx="10">
                  <c:v>61</c:v>
                </c:pt>
                <c:pt idx="11">
                  <c:v>28</c:v>
                </c:pt>
                <c:pt idx="12">
                  <c:v>18</c:v>
                </c:pt>
                <c:pt idx="13">
                  <c:v>24</c:v>
                </c:pt>
                <c:pt idx="14">
                  <c:v>34</c:v>
                </c:pt>
                <c:pt idx="15">
                  <c:v>23</c:v>
                </c:pt>
                <c:pt idx="16">
                  <c:v>29</c:v>
                </c:pt>
                <c:pt idx="17">
                  <c:v>32</c:v>
                </c:pt>
                <c:pt idx="18">
                  <c:v>25</c:v>
                </c:pt>
                <c:pt idx="19">
                  <c:v>18</c:v>
                </c:pt>
                <c:pt idx="20">
                  <c:v>16</c:v>
                </c:pt>
                <c:pt idx="22">
                  <c:v>25</c:v>
                </c:pt>
                <c:pt idx="23">
                  <c:v>30</c:v>
                </c:pt>
                <c:pt idx="2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3F-44BA-A14F-43C2437D6A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1396816"/>
        <c:axId val="6307059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Tabelle1!$A$1</c15:sqref>
                        </c15:formulaRef>
                      </c:ext>
                    </c:extLst>
                    <c:strCache>
                      <c:ptCount val="1"/>
                      <c:pt idx="0">
                        <c:v>Jahr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Tabelle1!$A$2:$A$26</c15:sqref>
                        </c15:formulaRef>
                      </c:ext>
                    </c:extLst>
                    <c:numCache>
                      <c:formatCode>General</c:formatCode>
                      <c:ptCount val="25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  <c:pt idx="21">
                        <c:v>2019</c:v>
                      </c:pt>
                      <c:pt idx="22">
                        <c:v>2020</c:v>
                      </c:pt>
                      <c:pt idx="23">
                        <c:v>2021</c:v>
                      </c:pt>
                      <c:pt idx="24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Tabelle1!$A$2:$A$26</c15:sqref>
                        </c15:formulaRef>
                      </c:ext>
                    </c:extLst>
                    <c:numCache>
                      <c:formatCode>General</c:formatCode>
                      <c:ptCount val="25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  <c:pt idx="21">
                        <c:v>2019</c:v>
                      </c:pt>
                      <c:pt idx="22">
                        <c:v>2020</c:v>
                      </c:pt>
                      <c:pt idx="23">
                        <c:v>2021</c:v>
                      </c:pt>
                      <c:pt idx="24">
                        <c:v>2022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EC3F-44BA-A14F-43C2437D6AFE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Tabelle1!$A$2:$A$26</c15:sqref>
                        </c15:formulaRef>
                      </c:ext>
                    </c:extLst>
                    <c:numCache>
                      <c:formatCode>General</c:formatCode>
                      <c:ptCount val="25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  <c:pt idx="21">
                        <c:v>2019</c:v>
                      </c:pt>
                      <c:pt idx="22">
                        <c:v>2020</c:v>
                      </c:pt>
                      <c:pt idx="23">
                        <c:v>2021</c:v>
                      </c:pt>
                      <c:pt idx="24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EC3F-44BA-A14F-43C2437D6AFE}"/>
                  </c:ext>
                </c:extLst>
              </c15:ser>
            </c15:filteredBarSeries>
          </c:ext>
        </c:extLst>
      </c:barChart>
      <c:catAx>
        <c:axId val="63139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0705920"/>
        <c:crosses val="autoZero"/>
        <c:auto val="1"/>
        <c:lblAlgn val="ctr"/>
        <c:lblOffset val="100"/>
        <c:noMultiLvlLbl val="0"/>
      </c:catAx>
      <c:valAx>
        <c:axId val="63070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139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0.30377</cdr:x>
      <cdr:y>0.10025</cdr:y>
    </cdr:from>
    <cdr:to>
      <cdr:x>0.30755</cdr:x>
      <cdr:y>0.61905</cdr:y>
    </cdr:to>
    <cdr:cxnSp macro="">
      <cdr:nvCxnSpPr>
        <cdr:cNvPr id="3" name="Gerader Verbinder 2">
          <a:extLst xmlns:a="http://schemas.openxmlformats.org/drawingml/2006/main">
            <a:ext uri="{FF2B5EF4-FFF2-40B4-BE49-F238E27FC236}">
              <a16:creationId xmlns:a16="http://schemas.microsoft.com/office/drawing/2014/main" id="{69BD4B75-1A7C-4873-9D97-5689EC9622BC}"/>
            </a:ext>
          </a:extLst>
        </cdr:cNvPr>
        <cdr:cNvCxnSpPr/>
      </cdr:nvCxnSpPr>
      <cdr:spPr bwMode="auto">
        <a:xfrm xmlns:a="http://schemas.openxmlformats.org/drawingml/2006/main" flipH="1" flipV="1">
          <a:off x="1533525" y="381001"/>
          <a:ext cx="19050" cy="1971675"/>
        </a:xfrm>
        <a:prstGeom xmlns:a="http://schemas.openxmlformats.org/drawingml/2006/main" prst="line">
          <a:avLst/>
        </a:prstGeom>
        <a:solidFill xmlns:a="http://schemas.openxmlformats.org/drawingml/2006/main">
          <a:srgbClr val="090000"/>
        </a:solidFill>
        <a:ln xmlns:a="http://schemas.openxmlformats.org/drawingml/2006/main"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0.38679</cdr:x>
      <cdr:y>0.15702</cdr:y>
    </cdr:from>
    <cdr:to>
      <cdr:x>0.9717</cdr:x>
      <cdr:y>0.35015</cdr:y>
    </cdr:to>
    <cdr:sp macro="" textlink="">
      <cdr:nvSpPr>
        <cdr:cNvPr id="2" name="Textfeld 1">
          <a:extLst xmlns:a="http://schemas.openxmlformats.org/drawingml/2006/main">
            <a:ext uri="{FF2B5EF4-FFF2-40B4-BE49-F238E27FC236}">
              <a16:creationId xmlns:a16="http://schemas.microsoft.com/office/drawing/2014/main" id="{78815C1E-5881-4BBE-84F1-98FDDA575B00}"/>
            </a:ext>
          </a:extLst>
        </cdr:cNvPr>
        <cdr:cNvSpPr txBox="1"/>
      </cdr:nvSpPr>
      <cdr:spPr>
        <a:xfrm xmlns:a="http://schemas.openxmlformats.org/drawingml/2006/main">
          <a:off x="1952625" y="504037"/>
          <a:ext cx="2952750" cy="619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1100" b="1">
              <a:solidFill>
                <a:srgbClr val="00B0F0"/>
              </a:solidFill>
            </a:rPr>
            <a:t>Personen im Pfarrdienst: alle ständigen und unständigen Pfarrer*innen</a:t>
          </a:r>
          <a:r>
            <a:rPr lang="de-DE" sz="1100" b="1" baseline="0">
              <a:solidFill>
                <a:srgbClr val="00B0F0"/>
              </a:solidFill>
            </a:rPr>
            <a:t>, auch Beurlaubte und Freigestellte</a:t>
          </a:r>
          <a:endParaRPr lang="de-DE" sz="1100" b="1">
            <a:solidFill>
              <a:srgbClr val="00B0F0"/>
            </a:solidFill>
          </a:endParaRPr>
        </a:p>
      </cdr:txBody>
    </cdr:sp>
  </cdr:relSizeAnchor>
  <cdr:relSizeAnchor xmlns:cdr="http://schemas.openxmlformats.org/drawingml/2006/chartDrawing">
    <cdr:from>
      <cdr:x>0.36792</cdr:x>
      <cdr:y>0.49311</cdr:y>
    </cdr:from>
    <cdr:to>
      <cdr:x>0.89811</cdr:x>
      <cdr:y>0.58402</cdr:y>
    </cdr:to>
    <cdr:sp macro="" textlink="">
      <cdr:nvSpPr>
        <cdr:cNvPr id="4" name="Textfeld 3">
          <a:extLst xmlns:a="http://schemas.openxmlformats.org/drawingml/2006/main">
            <a:ext uri="{FF2B5EF4-FFF2-40B4-BE49-F238E27FC236}">
              <a16:creationId xmlns:a16="http://schemas.microsoft.com/office/drawing/2014/main" id="{EFA79202-3C64-4B1D-A4F9-135204F4251B}"/>
            </a:ext>
          </a:extLst>
        </cdr:cNvPr>
        <cdr:cNvSpPr txBox="1"/>
      </cdr:nvSpPr>
      <cdr:spPr>
        <a:xfrm xmlns:a="http://schemas.openxmlformats.org/drawingml/2006/main">
          <a:off x="1857375" y="1704976"/>
          <a:ext cx="26765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e-DE" sz="1100"/>
        </a:p>
      </cdr:txBody>
    </cdr:sp>
  </cdr:relSizeAnchor>
  <cdr:relSizeAnchor xmlns:cdr="http://schemas.openxmlformats.org/drawingml/2006/chartDrawing">
    <cdr:from>
      <cdr:x>0.36604</cdr:x>
      <cdr:y>0.59347</cdr:y>
    </cdr:from>
    <cdr:to>
      <cdr:x>0.91509</cdr:x>
      <cdr:y>0.64688</cdr:y>
    </cdr:to>
    <cdr:sp macro="" textlink="">
      <cdr:nvSpPr>
        <cdr:cNvPr id="5" name="Textfeld 4">
          <a:extLst xmlns:a="http://schemas.openxmlformats.org/drawingml/2006/main">
            <a:ext uri="{FF2B5EF4-FFF2-40B4-BE49-F238E27FC236}">
              <a16:creationId xmlns:a16="http://schemas.microsoft.com/office/drawing/2014/main" id="{BF4AB04F-221D-4FB2-AAB6-AE79116250E0}"/>
            </a:ext>
          </a:extLst>
        </cdr:cNvPr>
        <cdr:cNvSpPr txBox="1"/>
      </cdr:nvSpPr>
      <cdr:spPr>
        <a:xfrm xmlns:a="http://schemas.openxmlformats.org/drawingml/2006/main">
          <a:off x="1847850" y="1905001"/>
          <a:ext cx="2771775" cy="171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e-DE" sz="1100"/>
        </a:p>
      </cdr:txBody>
    </cdr:sp>
  </cdr:relSizeAnchor>
  <cdr:relSizeAnchor xmlns:cdr="http://schemas.openxmlformats.org/drawingml/2006/chartDrawing">
    <cdr:from>
      <cdr:x>0.33019</cdr:x>
      <cdr:y>0.51632</cdr:y>
    </cdr:from>
    <cdr:to>
      <cdr:x>0.91321</cdr:x>
      <cdr:y>0.70623</cdr:y>
    </cdr:to>
    <cdr:sp macro="" textlink="">
      <cdr:nvSpPr>
        <cdr:cNvPr id="6" name="Textfeld 5">
          <a:extLst xmlns:a="http://schemas.openxmlformats.org/drawingml/2006/main">
            <a:ext uri="{FF2B5EF4-FFF2-40B4-BE49-F238E27FC236}">
              <a16:creationId xmlns:a16="http://schemas.microsoft.com/office/drawing/2014/main" id="{902D608D-E9D3-4503-BEE4-F5EEEEBBE16B}"/>
            </a:ext>
          </a:extLst>
        </cdr:cNvPr>
        <cdr:cNvSpPr txBox="1"/>
      </cdr:nvSpPr>
      <cdr:spPr>
        <a:xfrm xmlns:a="http://schemas.openxmlformats.org/drawingml/2006/main">
          <a:off x="1666875" y="1657351"/>
          <a:ext cx="2943225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1100" b="1">
              <a:solidFill>
                <a:srgbClr val="003B68"/>
              </a:solidFill>
            </a:rPr>
            <a:t>vollbeschäftigte Pfarrer*innen im </a:t>
          </a:r>
          <a:r>
            <a:rPr lang="de-DE" sz="1100" b="1" u="sng">
              <a:solidFill>
                <a:srgbClr val="003B68"/>
              </a:solidFill>
            </a:rPr>
            <a:t>Gemeinde</a:t>
          </a:r>
          <a:r>
            <a:rPr lang="de-DE" sz="1100" b="1">
              <a:solidFill>
                <a:srgbClr val="003B68"/>
              </a:solidFill>
            </a:rPr>
            <a:t>pfarrdienst (ohne</a:t>
          </a:r>
          <a:r>
            <a:rPr lang="de-DE" sz="1100" b="1" baseline="0">
              <a:solidFill>
                <a:srgbClr val="003B68"/>
              </a:solidFill>
            </a:rPr>
            <a:t> Beurlaubte und Freigestellte)</a:t>
          </a:r>
          <a:endParaRPr lang="de-DE" sz="1100" b="1">
            <a:solidFill>
              <a:srgbClr val="003B68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0.29476</cdr:x>
      <cdr:y>0.03049</cdr:y>
    </cdr:from>
    <cdr:to>
      <cdr:x>0.29656</cdr:x>
      <cdr:y>0.69817</cdr:y>
    </cdr:to>
    <cdr:cxnSp macro="">
      <cdr:nvCxnSpPr>
        <cdr:cNvPr id="3" name="Gerader Verbinder 2">
          <a:extLst xmlns:a="http://schemas.openxmlformats.org/drawingml/2006/main">
            <a:ext uri="{FF2B5EF4-FFF2-40B4-BE49-F238E27FC236}">
              <a16:creationId xmlns:a16="http://schemas.microsoft.com/office/drawing/2014/main" id="{BD499FB9-E546-4522-85A4-75D3AFEA7A77}"/>
            </a:ext>
          </a:extLst>
        </cdr:cNvPr>
        <cdr:cNvCxnSpPr/>
      </cdr:nvCxnSpPr>
      <cdr:spPr bwMode="auto">
        <a:xfrm xmlns:a="http://schemas.openxmlformats.org/drawingml/2006/main" flipV="1">
          <a:off x="1552576" y="95250"/>
          <a:ext cx="9525" cy="2085975"/>
        </a:xfrm>
        <a:prstGeom xmlns:a="http://schemas.openxmlformats.org/drawingml/2006/main" prst="line">
          <a:avLst/>
        </a:prstGeom>
        <a:solidFill xmlns:a="http://schemas.openxmlformats.org/drawingml/2006/main">
          <a:srgbClr val="090000"/>
        </a:solidFill>
        <a:ln xmlns:a="http://schemas.openxmlformats.org/drawingml/2006/main" w="9525" cap="flat" cmpd="sng" algn="ctr">
          <a:solidFill>
            <a:srgbClr val="4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993" y="2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01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993" y="942801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A6A337-94EF-4F1E-84BA-8F4E057A46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787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993" y="2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6125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5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01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993" y="942801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5B55CE-F158-4EFF-A6F0-37976B6F628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519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60EB03-45BF-47AF-96DA-EF5B6B5A044A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5B55CE-F158-4EFF-A6F0-37976B6F628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321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5B55CE-F158-4EFF-A6F0-37976B6F628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93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300788" y="0"/>
            <a:ext cx="0" cy="1916113"/>
          </a:xfrm>
          <a:prstGeom prst="line">
            <a:avLst/>
          </a:prstGeom>
          <a:noFill/>
          <a:ln w="19050">
            <a:solidFill>
              <a:srgbClr val="B028B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5" name="Picture 5" descr="ELK-W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765175"/>
            <a:ext cx="2232025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250825" y="3573463"/>
            <a:ext cx="8569325" cy="0"/>
          </a:xfrm>
          <a:prstGeom prst="line">
            <a:avLst/>
          </a:prstGeom>
          <a:noFill/>
          <a:ln w="76200">
            <a:solidFill>
              <a:srgbClr val="B028B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42875" y="6523038"/>
            <a:ext cx="57610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de-DE" sz="1400">
              <a:latin typeface="Arial Narrow" pitchFamily="34" charset="0"/>
            </a:endParaRP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42875" y="6704013"/>
            <a:ext cx="5832475" cy="107950"/>
            <a:chOff x="113" y="4224"/>
            <a:chExt cx="3674" cy="68"/>
          </a:xfrm>
        </p:grpSpPr>
        <p:sp>
          <p:nvSpPr>
            <p:cNvPr id="9" name="Line 9"/>
            <p:cNvSpPr>
              <a:spLocks noChangeShapeType="1"/>
            </p:cNvSpPr>
            <p:nvPr userDrawn="1"/>
          </p:nvSpPr>
          <p:spPr bwMode="auto">
            <a:xfrm>
              <a:off x="113" y="4292"/>
              <a:ext cx="3674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3719" y="4224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6581775" y="6704013"/>
            <a:ext cx="1122363" cy="107950"/>
            <a:chOff x="4037" y="3362"/>
            <a:chExt cx="707" cy="68"/>
          </a:xfrm>
        </p:grpSpPr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4037" y="3430"/>
              <a:ext cx="703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76" y="3362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7950200" y="6704013"/>
            <a:ext cx="1122363" cy="107950"/>
            <a:chOff x="4037" y="3362"/>
            <a:chExt cx="707" cy="68"/>
          </a:xfrm>
        </p:grpSpPr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4037" y="3430"/>
              <a:ext cx="703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676" y="3362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205038"/>
            <a:ext cx="8640763" cy="1295400"/>
          </a:xfrm>
        </p:spPr>
        <p:txBody>
          <a:bodyPr anchor="b"/>
          <a:lstStyle>
            <a:lvl1pPr algn="r">
              <a:defRPr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789363"/>
            <a:ext cx="8642350" cy="1295400"/>
          </a:xfrm>
        </p:spPr>
        <p:txBody>
          <a:bodyPr anchor="b"/>
          <a:lstStyle>
            <a:lvl1pPr marL="0" indent="0" algn="r">
              <a:buFont typeface="Wingdings" pitchFamily="2" charset="2"/>
              <a:buNone/>
              <a:defRPr b="1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6156325" y="6524625"/>
            <a:ext cx="1403350" cy="2794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107950" y="6534150"/>
            <a:ext cx="5761038" cy="2794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9575" y="6524625"/>
            <a:ext cx="900113" cy="217488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de-DE"/>
              <a:t>Seite </a:t>
            </a:r>
            <a:fld id="{4C08277E-2482-48DB-984F-A5C6167095A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445C9CDC-0B3F-4696-A335-DCBB41A5CC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BBC8BE40-0F1C-4808-B76E-55348786CD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15125" y="188913"/>
            <a:ext cx="2178050" cy="6192837"/>
          </a:xfrm>
        </p:spPr>
        <p:txBody>
          <a:bodyPr vert="eaVert"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383337" cy="6192837"/>
          </a:xfrm>
        </p:spPr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C71D53E3-98A3-4326-96C5-2EE9F4EF478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79388" y="1412875"/>
            <a:ext cx="4279900" cy="4968875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1688" y="1412875"/>
            <a:ext cx="4281487" cy="4968875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2D6468DB-54B9-437F-92FE-1BE2473F395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79388" y="1412875"/>
            <a:ext cx="4279900" cy="4968875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11688" y="1412875"/>
            <a:ext cx="4281487" cy="2408238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11688" y="3973513"/>
            <a:ext cx="4281487" cy="2408237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7CC181C1-16C1-433D-A805-8E74CDB14F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26910-82BD-4437-B2C3-A77809D5A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C75829C-E4B5-4C5B-BFA6-9F2A85E9E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4A01CE-4ACD-4FA5-98A5-B95FA8EB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0F2864-0F8D-402F-9F1C-1B4A54AD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2D79D4-8CCE-4368-9E5C-D32890844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872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47062D-CF3B-411D-A8E2-649C2AC4D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CD934D-EA63-452F-8B3C-15F4BEBA1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FFAF5D-9C7C-4279-8C79-C116527B5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4F64A0-C920-43E3-8ED9-20EB64F70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572080-E2B4-4325-AA05-7D98262C0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63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67F2E-5AD3-4DAE-B403-2998FB973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F0A476-0ED1-4F06-B60E-E71EF0349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BA03AC-E89E-4CF9-8F01-A64554A13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F98378-34F9-4246-A1BA-134472EC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F9E79C-8AD0-424E-80FD-BFC6EFC9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35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7DA83-3372-4E5C-979D-6458465DF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E8D243-FC1E-4EC9-AE16-C5BFAC1953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F2A94F-30CA-4922-8518-5ED033014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E12D5A-2853-4965-8793-BBD192AF2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0FDC93-0C74-4BCE-AFFF-A57BF733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864B2E-C29A-40CA-B135-C962C5BEE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297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DD5265-4AAC-4301-9D08-3FA2F8D26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47113D-0F00-4F13-8D1A-9B01D8B6D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DF905AB-BEAD-4F94-A220-992306430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07D124B-5E83-4C92-9CC7-98561DFE77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578001E-04C3-44B8-BD89-69AD4DC98B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DA6C73-D725-4150-903A-D857A2EC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B13BBFE-C329-4E51-80DE-21BF53320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B8E7B5-57EF-4CE5-A339-7A038CCA6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48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00192" y="6596855"/>
            <a:ext cx="1341437" cy="21669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2BE6C-FF60-42A9-90D5-25238E63A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21BAC3A-52FE-4E05-B2C2-65542B1AF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F3A920C-A9BB-4A06-9122-FFEEB46B5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BF3E1D7-879E-4054-9488-11FEDAA6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8011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B9ABBDB-A65E-41E8-9495-9F2D451C4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8A31BAB-17FD-40A4-AA03-0C7C9FC1F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9505607-0DB0-4D92-9150-E2F07D421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4140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A7BC9-1BFE-4F1E-9F68-A9A6F01E4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770C5B-7396-4E42-83A1-C6B824E1C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A5E0C1-FB53-4BB8-B1B1-BC85AC189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4053C7-3667-4E09-B175-85AE348AA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B36B07-EAD9-4FF4-85DA-8ABDCBD51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4410FF-C915-49B0-BDAB-2C4DAD1E4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711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10AFE-7FEE-4B81-AE03-43B6C95FD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9974074-1945-40BF-BAA5-068901BBF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02F9C0-6F69-437D-8A04-515135885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964B10-7BAE-43A1-A43D-898C9204E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BF9793-7140-4353-844B-4D69BF64F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72FD5F-EB96-4A18-A2CF-246D1F29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596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5D8330-1027-4BDD-BA67-81C1EDE9C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E63F98-382C-4907-9733-550E2BFF6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5E6BA9-CAE5-4C6E-B22D-420B121BC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27EDD3-141B-46CF-BF56-804867319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AFD3C3-5721-4EE4-AD71-99F6DC9D7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6033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CCF306F-D6C5-4E44-96B2-89107E913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CFD1A7A-49DA-44D7-BC48-FF02DF288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B5DB2F-1C6D-4FF5-8970-06D8512B4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EDDB3D-7A13-4C58-9117-3A339ED3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8EE108-F657-46F2-A718-48D4F894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0524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9E9744-1AE5-4F97-819F-FE5F64EDF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715A490-1673-4025-BEED-B9558C9FD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493EB9D-1E02-4B1E-8117-FE6E7A8C9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1EC7156-13CE-4A93-9088-13D21B59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5603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B056AEA0-5EA2-4A77-8189-6F3E275FEA1E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8524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8F010F7C-4164-4BDA-A25B-8634A0E290C1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81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38C573D1-69D3-4B0C-9A7A-CF14A01B8E17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26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081B36-FDE8-47D2-B5E2-F3E3B4B9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24FBDEB-78D8-4993-BE38-4C442DDF2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6C9A204-5978-45C8-B1EE-0E07475C7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9A5A00-EB9E-4E46-ACBE-F4ED1644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8018CB2C-A125-49CF-86D7-3BF867CAA3FA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794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D8BD7375-B021-4CAE-84E0-C623502299B4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6862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CD7F32D9-494C-42FF-80A0-CB7EEAC425C2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5520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29264D73-0A53-431E-A6BA-42209C2F9DAC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6818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94CB5447-F669-40C3-9937-F1B1F481A4FB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7304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FD8EE76B-E5F0-4739-B266-56679CB18DFA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0221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C82D9714-54D9-40FC-AF75-902EA194BB68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889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DC340B5C-E428-4F84-B1DD-F4AF2E797CE4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090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1138" y="188913"/>
            <a:ext cx="2125662" cy="59372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29350" cy="593725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225D2E2A-22AA-42FD-AC5C-3600629B8E50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094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00192" y="6583577"/>
            <a:ext cx="1341437" cy="14446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6FE58056-53C3-4163-9D3F-D85369D268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388" y="1412875"/>
            <a:ext cx="42799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1688" y="1412875"/>
            <a:ext cx="4281487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4805E113-6D31-4667-AC7C-48340DA7C1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0323312E-0A3C-4CB0-A434-60E8F3AC20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8B7126B8-0B30-433F-AA66-B102B5EA52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B7BC66F7-D3AB-4EB1-B892-EC26647E87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74DC4809-7EC9-43F1-AF6F-7E546F5D41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72009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12875"/>
            <a:ext cx="871378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00788" y="6597650"/>
            <a:ext cx="134143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97650"/>
            <a:ext cx="56165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524625"/>
            <a:ext cx="1116012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8018CB2C-A125-49CF-86D7-3BF867CAA3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1" name="Picture 7" descr="ELK-WUE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739063" y="260350"/>
            <a:ext cx="12969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179388" y="6705600"/>
            <a:ext cx="5832475" cy="107950"/>
            <a:chOff x="113" y="4224"/>
            <a:chExt cx="3674" cy="68"/>
          </a:xfrm>
        </p:grpSpPr>
        <p:sp>
          <p:nvSpPr>
            <p:cNvPr id="4105" name="Line 9"/>
            <p:cNvSpPr>
              <a:spLocks noChangeShapeType="1"/>
            </p:cNvSpPr>
            <p:nvPr userDrawn="1"/>
          </p:nvSpPr>
          <p:spPr bwMode="auto">
            <a:xfrm>
              <a:off x="113" y="4292"/>
              <a:ext cx="3674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auto">
            <a:xfrm>
              <a:off x="3719" y="4224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6618288" y="6705600"/>
            <a:ext cx="1122362" cy="107950"/>
            <a:chOff x="4037" y="3362"/>
            <a:chExt cx="707" cy="68"/>
          </a:xfrm>
        </p:grpSpPr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4037" y="3430"/>
              <a:ext cx="703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4676" y="3362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0" y="1125538"/>
            <a:ext cx="9144000" cy="0"/>
          </a:xfrm>
          <a:prstGeom prst="line">
            <a:avLst/>
          </a:prstGeom>
          <a:noFill/>
          <a:ln w="19050">
            <a:solidFill>
              <a:srgbClr val="B028B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grpSp>
        <p:nvGrpSpPr>
          <p:cNvPr id="1035" name="Group 15"/>
          <p:cNvGrpSpPr>
            <a:grpSpLocks/>
          </p:cNvGrpSpPr>
          <p:nvPr/>
        </p:nvGrpSpPr>
        <p:grpSpPr bwMode="auto">
          <a:xfrm>
            <a:off x="7986713" y="6705600"/>
            <a:ext cx="1122362" cy="107950"/>
            <a:chOff x="4037" y="3362"/>
            <a:chExt cx="707" cy="68"/>
          </a:xfrm>
        </p:grpSpPr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4037" y="3430"/>
              <a:ext cx="703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4676" y="3362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76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  <p:sldLayoutId id="2147483652" r:id="rId13"/>
    <p:sldLayoutId id="2147483651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028B6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028B6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028B6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CD15015-E7D6-4FD8-A164-B9F7848C2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1357B3-D9C1-416E-AD57-7243F4AE2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EBD5BF-5092-446D-AD96-7CDB2FC409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49AC2C-2B98-4700-BF7D-5BD812E0F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BE62D2-6A17-4E2F-A910-91C4F51E9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2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1031" name="Picture 7" descr="ELK-WU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4450"/>
            <a:ext cx="1296987" cy="65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72009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179388" y="6597650"/>
            <a:ext cx="5832475" cy="107950"/>
            <a:chOff x="113" y="4224"/>
            <a:chExt cx="3674" cy="68"/>
          </a:xfrm>
        </p:grpSpPr>
        <p:sp>
          <p:nvSpPr>
            <p:cNvPr id="1034" name="Line 10"/>
            <p:cNvSpPr>
              <a:spLocks noChangeShapeType="1"/>
            </p:cNvSpPr>
            <p:nvPr userDrawn="1"/>
          </p:nvSpPr>
          <p:spPr bwMode="auto">
            <a:xfrm>
              <a:off x="113" y="4292"/>
              <a:ext cx="3674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719" y="4224"/>
              <a:ext cx="68" cy="68"/>
            </a:xfrm>
            <a:prstGeom prst="rect">
              <a:avLst/>
            </a:prstGeom>
            <a:solidFill>
              <a:srgbClr val="B028B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</p:grp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453188"/>
            <a:ext cx="56165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 Narrow" pitchFamily="34" charset="0"/>
              </a:defRPr>
            </a:lvl1pPr>
          </a:lstStyle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</a:p>
        </p:txBody>
      </p:sp>
      <p:grpSp>
        <p:nvGrpSpPr>
          <p:cNvPr id="1037" name="Group 13"/>
          <p:cNvGrpSpPr>
            <a:grpSpLocks/>
          </p:cNvGrpSpPr>
          <p:nvPr/>
        </p:nvGrpSpPr>
        <p:grpSpPr bwMode="auto">
          <a:xfrm>
            <a:off x="6516688" y="6597650"/>
            <a:ext cx="1122362" cy="107950"/>
            <a:chOff x="4037" y="3362"/>
            <a:chExt cx="707" cy="68"/>
          </a:xfrm>
        </p:grpSpPr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4037" y="3430"/>
              <a:ext cx="703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4676" y="3362"/>
              <a:ext cx="68" cy="68"/>
            </a:xfrm>
            <a:prstGeom prst="rect">
              <a:avLst/>
            </a:prstGeom>
            <a:solidFill>
              <a:srgbClr val="B028B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</p:grpSp>
      <p:sp>
        <p:nvSpPr>
          <p:cNvPr id="104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11863" y="6454775"/>
            <a:ext cx="14859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 Narrow" pitchFamily="34" charset="0"/>
              </a:defRPr>
            </a:lvl1pPr>
          </a:lstStyle>
          <a:p>
            <a:r>
              <a:rPr lang="de-DE">
                <a:solidFill>
                  <a:srgbClr val="000000"/>
                </a:solidFill>
              </a:rPr>
              <a:t>13.01.2023</a:t>
            </a:r>
          </a:p>
        </p:txBody>
      </p:sp>
      <p:grpSp>
        <p:nvGrpSpPr>
          <p:cNvPr id="1041" name="Group 17"/>
          <p:cNvGrpSpPr>
            <a:grpSpLocks/>
          </p:cNvGrpSpPr>
          <p:nvPr/>
        </p:nvGrpSpPr>
        <p:grpSpPr bwMode="auto">
          <a:xfrm>
            <a:off x="7885113" y="6597650"/>
            <a:ext cx="1122362" cy="107950"/>
            <a:chOff x="4037" y="3362"/>
            <a:chExt cx="707" cy="68"/>
          </a:xfrm>
        </p:grpSpPr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4037" y="3430"/>
              <a:ext cx="703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4676" y="3362"/>
              <a:ext cx="68" cy="68"/>
            </a:xfrm>
            <a:prstGeom prst="rect">
              <a:avLst/>
            </a:prstGeom>
            <a:solidFill>
              <a:srgbClr val="B028B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</p:grp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7163" y="6454775"/>
            <a:ext cx="1116012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 Narrow" pitchFamily="34" charset="0"/>
              </a:defRPr>
            </a:lvl1pPr>
          </a:lstStyle>
          <a:p>
            <a:r>
              <a:rPr lang="de-DE">
                <a:solidFill>
                  <a:srgbClr val="000000"/>
                </a:solidFill>
              </a:rPr>
              <a:t>Seite </a:t>
            </a:r>
            <a:fld id="{5D57A250-290C-4081-BF49-E6DCEA045675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flipH="1">
            <a:off x="0" y="765175"/>
            <a:ext cx="9144000" cy="0"/>
          </a:xfrm>
          <a:prstGeom prst="line">
            <a:avLst/>
          </a:prstGeom>
          <a:noFill/>
          <a:ln w="12700">
            <a:solidFill>
              <a:srgbClr val="B028B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6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de-DE" sz="2800" dirty="0" err="1"/>
              <a:t>PfarrPlan</a:t>
            </a:r>
            <a:r>
              <a:rPr lang="de-DE" sz="2800" dirty="0"/>
              <a:t> 2030</a:t>
            </a:r>
            <a:br>
              <a:rPr lang="de-DE" sz="2800" dirty="0"/>
            </a:br>
            <a:r>
              <a:rPr lang="de-DE" sz="3000" dirty="0"/>
              <a:t>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de-DE" sz="2400" dirty="0"/>
              <a:t>Werkstattabend 13. Januar 2023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Tanja Förster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Seite </a:t>
            </a:r>
            <a:fld id="{4C08277E-2482-48DB-984F-A5C6167095AD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 wrap="square" anchor="ctr">
            <a:normAutofit/>
          </a:bodyPr>
          <a:lstStyle/>
          <a:p>
            <a:r>
              <a:rPr lang="de-DE" dirty="0"/>
              <a:t>Finanzentwicklung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CD0A2F-18D3-43FC-94A3-C76AF7765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412875"/>
            <a:ext cx="8641084" cy="4968875"/>
          </a:xfrm>
        </p:spPr>
        <p:txBody>
          <a:bodyPr wrap="square" anchor="t">
            <a:normAutofit/>
          </a:bodyPr>
          <a:lstStyle/>
          <a:p>
            <a:pPr marL="57150" indent="0" eaLnBrk="1" hangingPunct="1">
              <a:lnSpc>
                <a:spcPct val="90000"/>
              </a:lnSpc>
              <a:buNone/>
            </a:pPr>
            <a:endParaRPr lang="de-DE" sz="1600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600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6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2483" y="6597650"/>
            <a:ext cx="1341437" cy="144463"/>
          </a:xfrm>
        </p:spPr>
        <p:txBody>
          <a:bodyPr wrap="square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" y="6597650"/>
            <a:ext cx="5616575" cy="1444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113" y="6524625"/>
            <a:ext cx="1116012" cy="21748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900"/>
              <a:t>Seite </a:t>
            </a:r>
            <a:fld id="{D29C624F-4FB5-4A81-8C74-10FB0653CB53}" type="slidenum">
              <a:rPr lang="de-DE" sz="9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10</a:t>
            </a:fld>
            <a:endParaRPr lang="de-DE" sz="90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107DAE7-0CB3-4757-BBB6-F63B57D13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44" y="1308571"/>
            <a:ext cx="7344816" cy="5109836"/>
          </a:xfrm>
          <a:prstGeom prst="rect">
            <a:avLst/>
          </a:prstGeom>
        </p:spPr>
      </p:pic>
      <p:sp>
        <p:nvSpPr>
          <p:cNvPr id="11" name="Sprechblase: rechteckig mit abgerundeten Ecken 10">
            <a:extLst>
              <a:ext uri="{FF2B5EF4-FFF2-40B4-BE49-F238E27FC236}">
                <a16:creationId xmlns:a16="http://schemas.microsoft.com/office/drawing/2014/main" id="{0262D6CD-BD9E-4F50-814F-8ADD527D4683}"/>
              </a:ext>
            </a:extLst>
          </p:cNvPr>
          <p:cNvSpPr/>
          <p:nvPr/>
        </p:nvSpPr>
        <p:spPr>
          <a:xfrm rot="1432111">
            <a:off x="7970450" y="1447514"/>
            <a:ext cx="1013913" cy="1103457"/>
          </a:xfrm>
          <a:prstGeom prst="wedgeRoundRectCallout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Ampel steht auf grün</a:t>
            </a:r>
          </a:p>
        </p:txBody>
      </p:sp>
    </p:spTree>
    <p:extLst>
      <p:ext uri="{BB962C8B-B14F-4D97-AF65-F5344CB8AC3E}">
        <p14:creationId xmlns:p14="http://schemas.microsoft.com/office/powerpoint/2010/main" val="2343984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 wrap="square" anchor="ctr">
            <a:normAutofit/>
          </a:bodyPr>
          <a:lstStyle/>
          <a:p>
            <a:r>
              <a:rPr lang="de-DE" dirty="0" err="1"/>
              <a:t>Pastorationsdichte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CD0A2F-18D3-43FC-94A3-C76AF7765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340769"/>
            <a:ext cx="8641084" cy="5040982"/>
          </a:xfrm>
        </p:spPr>
        <p:txBody>
          <a:bodyPr wrap="square" anchor="t">
            <a:normAutofit/>
          </a:bodyPr>
          <a:lstStyle/>
          <a:p>
            <a:pPr marL="57150" indent="0" eaLnBrk="1" hangingPunct="1">
              <a:lnSpc>
                <a:spcPct val="90000"/>
              </a:lnSpc>
              <a:buNone/>
            </a:pPr>
            <a:endParaRPr lang="de-DE" sz="1600" b="1" dirty="0"/>
          </a:p>
          <a:p>
            <a:pPr marL="57150" indent="0" eaLnBrk="1" hangingPunct="1">
              <a:lnSpc>
                <a:spcPct val="90000"/>
              </a:lnSpc>
              <a:buNone/>
            </a:pPr>
            <a:r>
              <a:rPr lang="de-DE" sz="1600" b="1" dirty="0"/>
              <a:t>Entwicklung </a:t>
            </a:r>
            <a:r>
              <a:rPr lang="de-DE" sz="1600" b="1" dirty="0" err="1"/>
              <a:t>Pastrationsdichte</a:t>
            </a:r>
            <a:r>
              <a:rPr lang="de-DE" sz="1600" b="1" dirty="0"/>
              <a:t> (Versorgung der Gemeinden) 2001 - 2021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600" b="1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600" b="1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600" b="1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600" b="1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2050" y="6462130"/>
            <a:ext cx="1341437" cy="263249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/>
              <a:t>13.01.2023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" y="6597650"/>
            <a:ext cx="5616575" cy="1444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113" y="6524625"/>
            <a:ext cx="1116012" cy="21748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900"/>
              <a:t>Seite </a:t>
            </a:r>
            <a:fld id="{D29C624F-4FB5-4A81-8C74-10FB0653CB53}" type="slidenum">
              <a:rPr lang="de-DE" sz="9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11</a:t>
            </a:fld>
            <a:endParaRPr lang="de-DE" sz="900"/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E0711509-FCA6-4DE7-B477-D80690DFE0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6936686"/>
              </p:ext>
            </p:extLst>
          </p:nvPr>
        </p:nvGraphicFramePr>
        <p:xfrm>
          <a:off x="956630" y="2204864"/>
          <a:ext cx="7086600" cy="3871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7794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 wrap="square" anchor="ctr">
            <a:normAutofit/>
          </a:bodyPr>
          <a:lstStyle/>
          <a:p>
            <a:r>
              <a:rPr lang="de-DE" dirty="0" err="1"/>
              <a:t>Pastorationsdichte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CD0A2F-18D3-43FC-94A3-C76AF7765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340769"/>
            <a:ext cx="8641084" cy="5040982"/>
          </a:xfrm>
        </p:spPr>
        <p:txBody>
          <a:bodyPr wrap="square" anchor="t">
            <a:normAutofit/>
          </a:bodyPr>
          <a:lstStyle/>
          <a:p>
            <a:pPr marL="57150" indent="0" eaLnBrk="1" hangingPunct="1">
              <a:lnSpc>
                <a:spcPct val="90000"/>
              </a:lnSpc>
              <a:buNone/>
            </a:pPr>
            <a:endParaRPr lang="de-DE" sz="1600" b="1" dirty="0"/>
          </a:p>
          <a:p>
            <a:pPr marL="57150" indent="0" eaLnBrk="1" hangingPunct="1">
              <a:lnSpc>
                <a:spcPct val="90000"/>
              </a:lnSpc>
              <a:buNone/>
            </a:pPr>
            <a:r>
              <a:rPr lang="de-DE" sz="1600" b="1" dirty="0"/>
              <a:t>Entwicklung </a:t>
            </a:r>
            <a:r>
              <a:rPr lang="de-DE" sz="1600" b="1" dirty="0" err="1"/>
              <a:t>Pastrationsdichte</a:t>
            </a:r>
            <a:r>
              <a:rPr lang="de-DE" sz="1600" b="1" dirty="0"/>
              <a:t> (Versorgung der Gemeinden) 2021 - 2059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600" b="1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600" b="1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600" b="1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2050" y="6462130"/>
            <a:ext cx="1341437" cy="263249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/>
              <a:t>13.01.2023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" y="6597650"/>
            <a:ext cx="5616575" cy="1444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113" y="6524625"/>
            <a:ext cx="1116012" cy="21748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900"/>
              <a:t>Seite </a:t>
            </a:r>
            <a:fld id="{D29C624F-4FB5-4A81-8C74-10FB0653CB53}" type="slidenum">
              <a:rPr lang="de-DE" sz="9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12</a:t>
            </a:fld>
            <a:endParaRPr lang="de-DE" sz="90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00000000-0008-0000-0900-0000032C0100}"/>
              </a:ext>
            </a:extLst>
          </p:cNvPr>
          <p:cNvGraphicFramePr>
            <a:graphicFrameLocks/>
          </p:cNvGraphicFramePr>
          <p:nvPr/>
        </p:nvGraphicFramePr>
        <p:xfrm>
          <a:off x="755576" y="2132856"/>
          <a:ext cx="6624711" cy="4060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9538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 wrap="square" anchor="ctr">
            <a:normAutofit/>
          </a:bodyPr>
          <a:lstStyle/>
          <a:p>
            <a:r>
              <a:rPr lang="de-DE" dirty="0"/>
              <a:t>Studierende</a:t>
            </a:r>
          </a:p>
        </p:txBody>
      </p:sp>
      <p:sp>
        <p:nvSpPr>
          <p:cNvPr id="4104" name="Text Placeholder 2">
            <a:extLst>
              <a:ext uri="{FF2B5EF4-FFF2-40B4-BE49-F238E27FC236}">
                <a16:creationId xmlns:a16="http://schemas.microsoft.com/office/drawing/2014/main" id="{15FC96FD-1180-753B-031F-4C71B7BDCC3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79388" y="1412875"/>
            <a:ext cx="8569076" cy="496887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Einträge</a:t>
            </a:r>
            <a:r>
              <a:rPr lang="en-US" dirty="0"/>
              <a:t> auf der </a:t>
            </a:r>
            <a:r>
              <a:rPr lang="en-US" dirty="0" err="1"/>
              <a:t>Liste</a:t>
            </a:r>
            <a:r>
              <a:rPr lang="en-US" dirty="0"/>
              <a:t> der </a:t>
            </a:r>
            <a:r>
              <a:rPr lang="en-US" dirty="0" err="1"/>
              <a:t>Theologiestudierenden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sz="1800" dirty="0" err="1"/>
              <a:t>Gesamt</a:t>
            </a:r>
            <a:r>
              <a:rPr lang="en-US" sz="1800" dirty="0"/>
              <a:t>: </a:t>
            </a:r>
            <a:r>
              <a:rPr lang="en-US" sz="1800" dirty="0" err="1"/>
              <a:t>Gesamtanzahl</a:t>
            </a:r>
            <a:r>
              <a:rPr lang="en-US" sz="1800" dirty="0"/>
              <a:t> der </a:t>
            </a:r>
            <a:r>
              <a:rPr lang="en-US" sz="1800" dirty="0" err="1"/>
              <a:t>eingetragenen</a:t>
            </a:r>
            <a:r>
              <a:rPr lang="en-US" sz="1800" dirty="0"/>
              <a:t> </a:t>
            </a:r>
            <a:r>
              <a:rPr lang="en-US" sz="1800" dirty="0" err="1"/>
              <a:t>Personen</a:t>
            </a:r>
            <a:r>
              <a:rPr lang="en-US" sz="1800" dirty="0"/>
              <a:t> pro </a:t>
            </a:r>
            <a:r>
              <a:rPr lang="en-US" sz="1800" dirty="0" err="1"/>
              <a:t>Jahr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Neueinträge</a:t>
            </a:r>
            <a:r>
              <a:rPr lang="en-US" sz="1800" dirty="0"/>
              <a:t>: </a:t>
            </a:r>
            <a:r>
              <a:rPr lang="en-US" sz="1800" dirty="0" err="1"/>
              <a:t>Anzahl</a:t>
            </a:r>
            <a:r>
              <a:rPr lang="en-US" sz="1800" dirty="0"/>
              <a:t> </a:t>
            </a:r>
            <a:r>
              <a:rPr lang="en-US" sz="1800" dirty="0" err="1"/>
              <a:t>Personen</a:t>
            </a:r>
            <a:r>
              <a:rPr lang="en-US" sz="1800" dirty="0"/>
              <a:t>, die pro </a:t>
            </a:r>
            <a:r>
              <a:rPr lang="en-US" sz="1800" dirty="0" err="1"/>
              <a:t>Jahr</a:t>
            </a:r>
            <a:r>
              <a:rPr lang="en-US" sz="1800" dirty="0"/>
              <a:t> neu in die </a:t>
            </a:r>
            <a:r>
              <a:rPr lang="en-US" sz="1800" dirty="0" err="1"/>
              <a:t>Liste</a:t>
            </a:r>
            <a:r>
              <a:rPr lang="en-US" sz="1800" dirty="0"/>
              <a:t> </a:t>
            </a:r>
            <a:r>
              <a:rPr lang="en-US" sz="1800" dirty="0" err="1"/>
              <a:t>aufgenommen</a:t>
            </a:r>
            <a:r>
              <a:rPr lang="en-US" sz="1800" dirty="0"/>
              <a:t> </a:t>
            </a:r>
            <a:r>
              <a:rPr lang="en-US" sz="1800" dirty="0" err="1"/>
              <a:t>wurden</a:t>
            </a:r>
            <a:endParaRPr lang="en-US" sz="18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00788" y="6597650"/>
            <a:ext cx="1341437" cy="1444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" y="6597650"/>
            <a:ext cx="5616575" cy="1444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 dirty="0"/>
              <a:t>Evangelischer Oberkirchenrat, </a:t>
            </a:r>
            <a:r>
              <a:rPr lang="de-DE" sz="300" dirty="0" err="1"/>
              <a:t>Ref</a:t>
            </a:r>
            <a:r>
              <a:rPr lang="de-DE" sz="300" dirty="0"/>
              <a:t>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113" y="6524625"/>
            <a:ext cx="1116012" cy="21748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900"/>
              <a:t>Seite </a:t>
            </a:r>
            <a:fld id="{D29C624F-4FB5-4A81-8C74-10FB0653CB53}" type="slidenum">
              <a:rPr lang="de-DE" sz="9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13</a:t>
            </a:fld>
            <a:endParaRPr lang="de-DE" sz="900"/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48F7167A-0469-4D89-9233-3EDE00C27A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5757471"/>
              </p:ext>
            </p:extLst>
          </p:nvPr>
        </p:nvGraphicFramePr>
        <p:xfrm>
          <a:off x="179388" y="1887364"/>
          <a:ext cx="7997899" cy="3557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334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 wrap="square" anchor="ctr">
            <a:normAutofit fontScale="90000"/>
          </a:bodyPr>
          <a:lstStyle/>
          <a:p>
            <a:r>
              <a:rPr lang="de-DE" dirty="0"/>
              <a:t>Vikar*innen und Pfarrer*innen im </a:t>
            </a:r>
            <a:r>
              <a:rPr lang="de-DE" dirty="0" err="1"/>
              <a:t>UDipf</a:t>
            </a:r>
            <a:endParaRPr lang="de-DE" dirty="0"/>
          </a:p>
        </p:txBody>
      </p:sp>
      <p:sp>
        <p:nvSpPr>
          <p:cNvPr id="4104" name="Text Placeholder 2">
            <a:extLst>
              <a:ext uri="{FF2B5EF4-FFF2-40B4-BE49-F238E27FC236}">
                <a16:creationId xmlns:a16="http://schemas.microsoft.com/office/drawing/2014/main" id="{15FC96FD-1180-753B-031F-4C71B7BDCC3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79388" y="1412875"/>
            <a:ext cx="8569076" cy="4968875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err="1"/>
              <a:t>Vikar</a:t>
            </a:r>
            <a:r>
              <a:rPr lang="en-US" sz="2600" dirty="0"/>
              <a:t>*</a:t>
            </a:r>
            <a:r>
              <a:rPr lang="en-US" sz="2600" dirty="0" err="1"/>
              <a:t>innen</a:t>
            </a:r>
            <a:r>
              <a:rPr lang="en-US" sz="2600" dirty="0"/>
              <a:t> und </a:t>
            </a:r>
            <a:r>
              <a:rPr lang="en-US" sz="2600" dirty="0" err="1"/>
              <a:t>Pfarrer</a:t>
            </a:r>
            <a:r>
              <a:rPr lang="en-US" sz="2600" dirty="0"/>
              <a:t>*</a:t>
            </a:r>
            <a:r>
              <a:rPr lang="en-US" sz="2600" dirty="0" err="1"/>
              <a:t>innen</a:t>
            </a:r>
            <a:r>
              <a:rPr lang="en-US" sz="2600" dirty="0"/>
              <a:t> im </a:t>
            </a:r>
            <a:r>
              <a:rPr lang="en-US" sz="2600" dirty="0" err="1"/>
              <a:t>Probedienst</a:t>
            </a: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de-DE" sz="2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Stichtag 31.12.2022:</a:t>
            </a:r>
          </a:p>
          <a:p>
            <a:pPr marL="0" indent="0">
              <a:buNone/>
            </a:pPr>
            <a:endParaRPr lang="de-DE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de-DE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146 Personen im Probedienst (83 Frauen und 63 Männer)</a:t>
            </a:r>
            <a:endParaRPr lang="de-DE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de-DE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107 Personen im Vikariat (62 Frauen und 45 Männer)</a:t>
            </a:r>
            <a:endParaRPr lang="de-DE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00788" y="6597650"/>
            <a:ext cx="1341437" cy="1444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" y="6597650"/>
            <a:ext cx="5616575" cy="1444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 dirty="0"/>
              <a:t>Evangelischer Oberkirchenrat, </a:t>
            </a:r>
            <a:r>
              <a:rPr lang="de-DE" sz="300" dirty="0" err="1"/>
              <a:t>Ref</a:t>
            </a:r>
            <a:r>
              <a:rPr lang="de-DE" sz="300" dirty="0"/>
              <a:t>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113" y="6524625"/>
            <a:ext cx="1116012" cy="21748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900"/>
              <a:t>Seite </a:t>
            </a:r>
            <a:fld id="{D29C624F-4FB5-4A81-8C74-10FB0653CB53}" type="slidenum">
              <a:rPr lang="de-DE" sz="9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14</a:t>
            </a:fld>
            <a:endParaRPr lang="de-DE" sz="900"/>
          </a:p>
        </p:txBody>
      </p:sp>
    </p:spTree>
    <p:extLst>
      <p:ext uri="{BB962C8B-B14F-4D97-AF65-F5344CB8AC3E}">
        <p14:creationId xmlns:p14="http://schemas.microsoft.com/office/powerpoint/2010/main" val="4002801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 wrap="square" anchor="ctr">
            <a:normAutofit/>
          </a:bodyPr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CD0A2F-18D3-43FC-94A3-C76AF7765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412875"/>
            <a:ext cx="8641084" cy="4968875"/>
          </a:xfrm>
        </p:spPr>
        <p:txBody>
          <a:bodyPr wrap="square" anchor="t">
            <a:normAutofit lnSpcReduction="10000"/>
          </a:bodyPr>
          <a:lstStyle/>
          <a:p>
            <a:pPr indent="-28575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DE" sz="2600" dirty="0"/>
              <a:t>Die aufgezeigten Entwicklungen (Personen, Gemeindeglieder, Finanzen) erfordert eine Anpassung der Zahl der Pfarrstellen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6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de-DE" sz="2600" b="1" dirty="0" err="1"/>
              <a:t>PfarrPlan</a:t>
            </a:r>
            <a:endParaRPr lang="de-DE" sz="2600" b="1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2600" dirty="0"/>
          </a:p>
          <a:p>
            <a:pPr indent="-28575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DE" sz="2600" dirty="0"/>
              <a:t>Der Verzicht auf den </a:t>
            </a:r>
            <a:r>
              <a:rPr lang="de-DE" sz="2600" dirty="0" err="1"/>
              <a:t>PfarrPlan</a:t>
            </a:r>
            <a:r>
              <a:rPr lang="de-DE" sz="2600" dirty="0"/>
              <a:t> würde zum Anstieg der Zahl der vakanten Pfarrstellen führen</a:t>
            </a:r>
          </a:p>
          <a:p>
            <a:pPr indent="-28575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de-DE" sz="2600" dirty="0"/>
          </a:p>
          <a:p>
            <a:pPr indent="-28575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DE" sz="2600" dirty="0"/>
              <a:t>Die Zahl der Gemeindeglieder entwickelt sich regional unterschiedlich</a:t>
            </a:r>
          </a:p>
          <a:p>
            <a:pPr indent="-28575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de-DE" sz="16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de-DE" sz="2600" b="1" dirty="0"/>
              <a:t>Kürzungs- und Umverteilungserfordernis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500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500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500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500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500" dirty="0"/>
          </a:p>
          <a:p>
            <a:pPr marL="628650" lvl="1" indent="-171450" eaLnBrk="1" hangingPunct="1">
              <a:lnSpc>
                <a:spcPct val="90000"/>
              </a:lnSpc>
            </a:pPr>
            <a:endParaRPr lang="de-DE" sz="1200" dirty="0"/>
          </a:p>
          <a:p>
            <a:pPr marL="228600" indent="-171450" eaLnBrk="1" hangingPunct="1">
              <a:lnSpc>
                <a:spcPct val="90000"/>
              </a:lnSpc>
            </a:pPr>
            <a:endParaRPr lang="de-DE" sz="1100" b="1" dirty="0">
              <a:solidFill>
                <a:srgbClr val="FF0000"/>
              </a:solidFill>
            </a:endParaRPr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100" b="1" dirty="0">
              <a:solidFill>
                <a:srgbClr val="FF0000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09328" y="6545814"/>
            <a:ext cx="1341437" cy="217488"/>
          </a:xfrm>
        </p:spPr>
        <p:txBody>
          <a:bodyPr wrap="square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" y="6597650"/>
            <a:ext cx="5616575" cy="1444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113" y="6524625"/>
            <a:ext cx="1116012" cy="21748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900"/>
              <a:t>Seite </a:t>
            </a:r>
            <a:fld id="{D29C624F-4FB5-4A81-8C74-10FB0653CB53}" type="slidenum">
              <a:rPr lang="de-DE" sz="9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15</a:t>
            </a:fld>
            <a:endParaRPr lang="de-DE" sz="900"/>
          </a:p>
        </p:txBody>
      </p:sp>
    </p:spTree>
    <p:extLst>
      <p:ext uri="{BB962C8B-B14F-4D97-AF65-F5344CB8AC3E}">
        <p14:creationId xmlns:p14="http://schemas.microsoft.com/office/powerpoint/2010/main" val="1429799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/>
              <a:t>13.01.2023</a:t>
            </a:r>
            <a:endParaRPr lang="de-DE" dirty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785100" cy="4968875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de-DE" sz="2600" b="1" dirty="0">
                <a:solidFill>
                  <a:srgbClr val="FF0000"/>
                </a:solidFill>
              </a:rPr>
              <a:t>Was ist der </a:t>
            </a:r>
            <a:r>
              <a:rPr lang="de-DE" sz="2600" b="1" dirty="0" err="1">
                <a:solidFill>
                  <a:srgbClr val="FF0000"/>
                </a:solidFill>
              </a:rPr>
              <a:t>PfarrPlan</a:t>
            </a:r>
            <a:r>
              <a:rPr lang="de-DE" sz="2600" b="1" dirty="0">
                <a:solidFill>
                  <a:srgbClr val="FF0000"/>
                </a:solidFill>
              </a:rPr>
              <a:t>?</a:t>
            </a:r>
          </a:p>
          <a:p>
            <a:pPr marL="533400" indent="-533400" eaLnBrk="1" hangingPunct="1">
              <a:buNone/>
            </a:pPr>
            <a:endParaRPr lang="de-DE" sz="2600" b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sz="2600" dirty="0"/>
              <a:t>Der </a:t>
            </a:r>
            <a:r>
              <a:rPr lang="de-DE" sz="2600" dirty="0" err="1"/>
              <a:t>PfarrPlan</a:t>
            </a:r>
            <a:r>
              <a:rPr lang="de-DE" sz="2600" dirty="0"/>
              <a:t> ist ein bewährtes und differenziertes Planungsinstrument, um verschiedene Entwicklungen stellenmäßig nachvollziehen zu können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sz="2600" dirty="0"/>
              <a:t>Auf der Grundlage eines Berechnungssystem erfolgt eine gerechte (Um-)Verteilung der zur Verfügung stehenden Pfarrstellen in unserer Landeskirche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sz="2600" dirty="0"/>
              <a:t>Der </a:t>
            </a:r>
            <a:r>
              <a:rPr lang="de-DE" sz="2600" dirty="0" err="1"/>
              <a:t>PfarrPlan</a:t>
            </a:r>
            <a:r>
              <a:rPr lang="de-DE" sz="2600" dirty="0"/>
              <a:t> ist kein Spar-Instrument </a:t>
            </a:r>
          </a:p>
          <a:p>
            <a:pPr marL="457200" lvl="1" indent="0" eaLnBrk="1" hangingPunct="1">
              <a:buNone/>
            </a:pPr>
            <a:endParaRPr lang="de-DE" sz="2200" dirty="0"/>
          </a:p>
          <a:p>
            <a:pPr marL="533400" indent="-533400" eaLnBrk="1" hangingPunct="1">
              <a:buFont typeface="+mj-lt"/>
              <a:buAutoNum type="arabicPeriod"/>
            </a:pPr>
            <a:endParaRPr lang="de-DE" sz="1000" dirty="0"/>
          </a:p>
          <a:p>
            <a:pPr marL="457200" lvl="1" indent="0" eaLnBrk="1" hangingPunct="1">
              <a:buNone/>
            </a:pPr>
            <a:endParaRPr lang="de-DE" b="1" dirty="0"/>
          </a:p>
          <a:p>
            <a:pPr marL="1828800" lvl="4" indent="0" eaLnBrk="1" hangingPunct="1">
              <a:buNone/>
            </a:pPr>
            <a:r>
              <a:rPr lang="de-DE" dirty="0"/>
              <a:t>	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endParaRPr lang="de-DE" dirty="0"/>
          </a:p>
          <a:p>
            <a:pPr marL="1295400" lvl="2" indent="-381000" eaLnBrk="1" hangingPunct="1">
              <a:buFontTx/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Seite</a:t>
            </a:r>
            <a:r>
              <a:rPr lang="de-DE" sz="1400" dirty="0"/>
              <a:t> </a:t>
            </a:r>
            <a:fld id="{D29C624F-4FB5-4A81-8C74-10FB0653CB53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6467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>
                <a:solidFill>
                  <a:srgbClr val="000000"/>
                </a:solidFill>
              </a:rPr>
              <a:t>Evangelischer Oberkirchenrat, Ref. 3.1, Tanja Förster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>
                <a:solidFill>
                  <a:srgbClr val="000000"/>
                </a:solidFill>
              </a:rPr>
              <a:t>13.01.2023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>
                <a:solidFill>
                  <a:srgbClr val="000000"/>
                </a:solidFill>
              </a:rPr>
              <a:t>Seite </a:t>
            </a:r>
            <a:fld id="{94CB5447-F669-40C3-9937-F1B1F481A4FB}" type="slidenum">
              <a:rPr lang="de-DE" smtClean="0">
                <a:solidFill>
                  <a:srgbClr val="000000"/>
                </a:solidFill>
              </a:rPr>
              <a:pPr/>
              <a:t>17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91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/>
              <a:t>13.01.2023</a:t>
            </a:r>
            <a:endParaRPr lang="de-DE" dirty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785100" cy="4968875"/>
          </a:xfrm>
        </p:spPr>
        <p:txBody>
          <a:bodyPr/>
          <a:lstStyle/>
          <a:p>
            <a:pPr marL="533400" indent="-533400" eaLnBrk="1" hangingPunct="1">
              <a:buNone/>
            </a:pPr>
            <a:r>
              <a:rPr lang="de-DE" sz="2600" b="1" dirty="0">
                <a:solidFill>
                  <a:srgbClr val="FF0000"/>
                </a:solidFill>
              </a:rPr>
              <a:t>Was ist der </a:t>
            </a:r>
            <a:r>
              <a:rPr lang="de-DE" sz="2600" b="1" dirty="0" err="1">
                <a:solidFill>
                  <a:srgbClr val="FF0000"/>
                </a:solidFill>
              </a:rPr>
              <a:t>PfarrPlan</a:t>
            </a:r>
            <a:r>
              <a:rPr lang="de-DE" sz="2600" b="1" dirty="0">
                <a:solidFill>
                  <a:srgbClr val="FF0000"/>
                </a:solidFill>
              </a:rPr>
              <a:t>?</a:t>
            </a:r>
          </a:p>
          <a:p>
            <a:pPr marL="533400" indent="-533400" eaLnBrk="1" hangingPunct="1">
              <a:buNone/>
            </a:pPr>
            <a:endParaRPr lang="de-DE" sz="2600" b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sz="2600" dirty="0"/>
              <a:t>Der </a:t>
            </a:r>
            <a:r>
              <a:rPr lang="de-DE" sz="2600" dirty="0" err="1"/>
              <a:t>PfarrPlan</a:t>
            </a:r>
            <a:r>
              <a:rPr lang="de-DE" sz="2600" dirty="0"/>
              <a:t> ist ein bewährtes und differenziertes Planungsinstrument, um verschiedene Entwicklungen stellenmäßig nachvollziehen zu können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sz="2600" dirty="0"/>
              <a:t>Auf der Grundlage eines Berechnungssystem erfolgt eine gerechte (Um-)Verteilung der zur Verfügung stehenden Pfarrstellen in unserer Landeskirche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sz="2600" dirty="0"/>
              <a:t>Der </a:t>
            </a:r>
            <a:r>
              <a:rPr lang="de-DE" sz="2600" dirty="0" err="1"/>
              <a:t>PfarrPlan</a:t>
            </a:r>
            <a:r>
              <a:rPr lang="de-DE" sz="2600" dirty="0"/>
              <a:t> ist kein Sparinstrument </a:t>
            </a:r>
          </a:p>
          <a:p>
            <a:pPr marL="457200" lvl="1" indent="0" eaLnBrk="1" hangingPunct="1">
              <a:buNone/>
            </a:pPr>
            <a:endParaRPr lang="de-DE" sz="2200" dirty="0"/>
          </a:p>
          <a:p>
            <a:pPr marL="533400" indent="-533400" eaLnBrk="1" hangingPunct="1">
              <a:buFont typeface="+mj-lt"/>
              <a:buAutoNum type="arabicPeriod"/>
            </a:pPr>
            <a:endParaRPr lang="de-DE" sz="1000" dirty="0"/>
          </a:p>
          <a:p>
            <a:pPr marL="457200" lvl="1" indent="0" eaLnBrk="1" hangingPunct="1">
              <a:buNone/>
            </a:pPr>
            <a:endParaRPr lang="de-DE" b="1" dirty="0"/>
          </a:p>
          <a:p>
            <a:pPr marL="1828800" lvl="4" indent="0" eaLnBrk="1" hangingPunct="1">
              <a:buNone/>
            </a:pPr>
            <a:r>
              <a:rPr lang="de-DE" dirty="0"/>
              <a:t>	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endParaRPr lang="de-DE" dirty="0"/>
          </a:p>
          <a:p>
            <a:pPr marL="1295400" lvl="2" indent="-381000" eaLnBrk="1" hangingPunct="1">
              <a:buFontTx/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Seite</a:t>
            </a:r>
            <a:r>
              <a:rPr lang="de-DE" sz="1400" dirty="0"/>
              <a:t> </a:t>
            </a:r>
            <a:fld id="{D29C624F-4FB5-4A81-8C74-10FB0653CB53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/>
              <a:t>13.01.2023</a:t>
            </a:r>
            <a:endParaRPr lang="de-DE" dirty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12875"/>
            <a:ext cx="8856984" cy="4680421"/>
          </a:xfrm>
        </p:spPr>
        <p:txBody>
          <a:bodyPr/>
          <a:lstStyle/>
          <a:p>
            <a:pPr marL="57150" indent="0" eaLnBrk="1" hangingPunct="1">
              <a:buNone/>
            </a:pPr>
            <a:r>
              <a:rPr lang="de-DE" sz="3000" b="1" dirty="0">
                <a:solidFill>
                  <a:srgbClr val="FF0000"/>
                </a:solidFill>
              </a:rPr>
              <a:t>Wozu braucht es den </a:t>
            </a:r>
            <a:r>
              <a:rPr lang="de-DE" sz="3000" b="1" dirty="0" err="1">
                <a:solidFill>
                  <a:srgbClr val="FF0000"/>
                </a:solidFill>
              </a:rPr>
              <a:t>PfarrPlan</a:t>
            </a:r>
            <a:r>
              <a:rPr lang="de-DE" sz="3000" b="1" dirty="0">
                <a:solidFill>
                  <a:srgbClr val="FF0000"/>
                </a:solidFill>
              </a:rPr>
              <a:t>?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eaLnBrk="1" hangingPunct="1">
              <a:buNone/>
            </a:pPr>
            <a:r>
              <a:rPr lang="de-DE" sz="3000" dirty="0"/>
              <a:t>Entwicklungen:</a:t>
            </a:r>
          </a:p>
          <a:p>
            <a:pPr marL="514350" indent="-457200" eaLnBrk="1" hangingPunct="1">
              <a:buFont typeface="Wingdings" panose="05000000000000000000" pitchFamily="2" charset="2"/>
              <a:buChar char="§"/>
            </a:pPr>
            <a:r>
              <a:rPr lang="de-DE" sz="3000" dirty="0"/>
              <a:t>Anzahl der Pfarrpersonen ist rückläufig</a:t>
            </a:r>
          </a:p>
          <a:p>
            <a:pPr marL="514350" indent="-457200" eaLnBrk="1" hangingPunct="1">
              <a:buFont typeface="Wingdings" panose="05000000000000000000" pitchFamily="2" charset="2"/>
              <a:buChar char="§"/>
            </a:pPr>
            <a:r>
              <a:rPr lang="de-DE" sz="3000" dirty="0"/>
              <a:t>Anzahl der Kirchengemeindeglieder geht zurück</a:t>
            </a:r>
          </a:p>
          <a:p>
            <a:pPr marL="514350" indent="-457200" eaLnBrk="1" hangingPunct="1">
              <a:buFont typeface="Wingdings" panose="05000000000000000000" pitchFamily="2" charset="2"/>
              <a:buChar char="§"/>
            </a:pPr>
            <a:r>
              <a:rPr lang="de-DE" sz="3000" dirty="0"/>
              <a:t>Finanzkraft der Landeskirche sinkt</a:t>
            </a:r>
            <a:endParaRPr lang="de-DE" sz="1800" dirty="0"/>
          </a:p>
          <a:p>
            <a:pPr marL="1828800" lvl="4" indent="0" eaLnBrk="1" hangingPunct="1">
              <a:buNone/>
            </a:pPr>
            <a:r>
              <a:rPr lang="de-DE" dirty="0"/>
              <a:t>	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de-DE" dirty="0"/>
              <a:t>					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202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 wrap="square" anchor="ctr">
            <a:normAutofit fontScale="90000"/>
          </a:bodyPr>
          <a:lstStyle/>
          <a:p>
            <a:r>
              <a:rPr lang="de-DE" sz="3200" dirty="0"/>
              <a:t>Entwicklung Personen</a:t>
            </a:r>
            <a:br>
              <a:rPr lang="de-DE" sz="3200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CD0A2F-18D3-43FC-94A3-C76AF7765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4625" y="1308720"/>
            <a:ext cx="8641084" cy="4968875"/>
          </a:xfrm>
        </p:spPr>
        <p:txBody>
          <a:bodyPr wrap="square" anchor="t">
            <a:normAutofit/>
          </a:bodyPr>
          <a:lstStyle/>
          <a:p>
            <a:pPr marL="57150" indent="0" eaLnBrk="1" hangingPunct="1">
              <a:lnSpc>
                <a:spcPct val="90000"/>
              </a:lnSpc>
              <a:buNone/>
            </a:pPr>
            <a:r>
              <a:rPr lang="de-DE" sz="3000" dirty="0"/>
              <a:t>Altersaufbau der Pfarrer*innen im ständigen und unständigen Dienst: 31.12.2021 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30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00788" y="6597650"/>
            <a:ext cx="1341437" cy="144463"/>
          </a:xfrm>
        </p:spPr>
        <p:txBody>
          <a:bodyPr wrap="square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" y="6597650"/>
            <a:ext cx="5616575" cy="1444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 dirty="0"/>
              <a:t>Evangelischer Oberkirchenrat, </a:t>
            </a:r>
            <a:r>
              <a:rPr lang="de-DE" sz="300" dirty="0" err="1"/>
              <a:t>Ref</a:t>
            </a:r>
            <a:r>
              <a:rPr lang="de-DE" sz="300" dirty="0"/>
              <a:t>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113" y="6524625"/>
            <a:ext cx="1116012" cy="21748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900"/>
              <a:t>Seite </a:t>
            </a:r>
            <a:fld id="{D29C624F-4FB5-4A81-8C74-10FB0653CB53}" type="slidenum">
              <a:rPr lang="de-DE" sz="9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de-DE" sz="900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9966B004-3203-446D-AB36-C5D83F378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30941"/>
            <a:ext cx="7416824" cy="391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62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 wrap="square" anchor="ctr">
            <a:normAutofit fontScale="90000"/>
          </a:bodyPr>
          <a:lstStyle/>
          <a:p>
            <a:r>
              <a:rPr lang="de-DE" sz="3200" dirty="0"/>
              <a:t>Entwicklung Personen</a:t>
            </a:r>
            <a:br>
              <a:rPr lang="de-DE" sz="3200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CD0A2F-18D3-43FC-94A3-C76AF7765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4625" y="1308720"/>
            <a:ext cx="8641084" cy="4968875"/>
          </a:xfrm>
        </p:spPr>
        <p:txBody>
          <a:bodyPr wrap="square" anchor="t">
            <a:normAutofit/>
          </a:bodyPr>
          <a:lstStyle/>
          <a:p>
            <a:pPr marL="57150" indent="0" eaLnBrk="1" hangingPunct="1">
              <a:lnSpc>
                <a:spcPct val="90000"/>
              </a:lnSpc>
              <a:buNone/>
            </a:pPr>
            <a:r>
              <a:rPr lang="de-DE" sz="3000" dirty="0"/>
              <a:t>Entwicklung Pfarrpersonen: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30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00788" y="6597650"/>
            <a:ext cx="1341437" cy="144463"/>
          </a:xfrm>
        </p:spPr>
        <p:txBody>
          <a:bodyPr wrap="square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" y="6597650"/>
            <a:ext cx="5616575" cy="1444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 dirty="0"/>
              <a:t>Evangelischer Oberkirchenrat, </a:t>
            </a:r>
            <a:r>
              <a:rPr lang="de-DE" sz="300" dirty="0" err="1"/>
              <a:t>Ref</a:t>
            </a:r>
            <a:r>
              <a:rPr lang="de-DE" sz="300" dirty="0"/>
              <a:t>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113" y="6524625"/>
            <a:ext cx="1116012" cy="21748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900"/>
              <a:t>Seite </a:t>
            </a:r>
            <a:fld id="{D29C624F-4FB5-4A81-8C74-10FB0653CB53}" type="slidenum">
              <a:rPr lang="de-DE" sz="9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de-DE" sz="900"/>
          </a:p>
        </p:txBody>
      </p:sp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B7863178-9472-4C27-9740-4F6206891B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16167"/>
              </p:ext>
            </p:extLst>
          </p:nvPr>
        </p:nvGraphicFramePr>
        <p:xfrm>
          <a:off x="467544" y="2132856"/>
          <a:ext cx="6628581" cy="396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069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Entwicklung Gemeindeglieder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CD0A2F-18D3-43FC-94A3-C76AF7765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Entwicklung Gemeindeglieder 2010 – 2021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88650962-7FBE-414C-8688-73E4971FC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5" y="1954384"/>
            <a:ext cx="6840761" cy="442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Entwicklung Gemeindeglieder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CD0A2F-18D3-43FC-94A3-C76AF7765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268760"/>
            <a:ext cx="8713787" cy="5112991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Entwicklung Gemeindeglieder 2010 – 2021(</a:t>
            </a:r>
            <a:r>
              <a:rPr lang="de-DE" dirty="0" err="1"/>
              <a:t>jährl</a:t>
            </a:r>
            <a:r>
              <a:rPr lang="de-DE" dirty="0"/>
              <a:t>. Veränderung)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942B10F-6CD6-4958-90E9-A0E274F53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876" y="2264646"/>
            <a:ext cx="6471753" cy="418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13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Entwicklung Gemeindeglieder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CD0A2F-18D3-43FC-94A3-C76AF7765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Entwicklung Gemeindeglieder 2021 - 2061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55A23F97-B6D7-4449-BECD-399FC571B8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552380"/>
              </p:ext>
            </p:extLst>
          </p:nvPr>
        </p:nvGraphicFramePr>
        <p:xfrm>
          <a:off x="1403648" y="2348880"/>
          <a:ext cx="5688632" cy="3484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095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8AD6-527A-461B-80D1-8B53CDD2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 wrap="square" anchor="ctr">
            <a:normAutofit/>
          </a:bodyPr>
          <a:lstStyle/>
          <a:p>
            <a:r>
              <a:rPr lang="de-DE" dirty="0"/>
              <a:t>Finanzentwicklung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CD0A2F-18D3-43FC-94A3-C76AF7765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412875"/>
            <a:ext cx="8641084" cy="4968875"/>
          </a:xfrm>
        </p:spPr>
        <p:txBody>
          <a:bodyPr wrap="square" anchor="t">
            <a:normAutofit/>
          </a:bodyPr>
          <a:lstStyle/>
          <a:p>
            <a:pPr marL="57150" indent="0" eaLnBrk="1" hangingPunct="1">
              <a:lnSpc>
                <a:spcPct val="90000"/>
              </a:lnSpc>
              <a:buNone/>
            </a:pPr>
            <a:endParaRPr lang="de-DE" sz="1500" dirty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de-DE" sz="15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C2EEA-C7F8-4AAA-86E5-6FCA7398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00788" y="6597650"/>
            <a:ext cx="1341437" cy="144463"/>
          </a:xfrm>
        </p:spPr>
        <p:txBody>
          <a:bodyPr wrap="square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2D84D6-2473-4AF1-8901-89A7FBD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850" y="6597650"/>
            <a:ext cx="5616575" cy="1444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300" dirty="0"/>
              <a:t>Evangelischer Oberkirchenrat, </a:t>
            </a:r>
            <a:r>
              <a:rPr lang="de-DE" sz="300" dirty="0" err="1"/>
              <a:t>Ref</a:t>
            </a:r>
            <a:r>
              <a:rPr lang="de-DE" sz="300" dirty="0"/>
              <a:t>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099B60-E7A0-4D91-BC7E-66C64E57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113" y="6524625"/>
            <a:ext cx="1116012" cy="21748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de-DE" sz="900"/>
              <a:t>Seite </a:t>
            </a:r>
            <a:fld id="{D29C624F-4FB5-4A81-8C74-10FB0653CB53}" type="slidenum">
              <a:rPr lang="de-DE" sz="900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de-DE" sz="90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4C3A453-7D2F-4576-AFDE-5CC0AB93A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634" y="1412875"/>
            <a:ext cx="6972765" cy="453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72739"/>
      </p:ext>
    </p:extLst>
  </p:cSld>
  <p:clrMapOvr>
    <a:masterClrMapping/>
  </p:clrMapOvr>
</p:sld>
</file>

<file path=ppt/theme/theme1.xml><?xml version="1.0" encoding="utf-8"?>
<a:theme xmlns:a="http://schemas.openxmlformats.org/drawingml/2006/main" name="OKR-Vorlage_OhneRand">
  <a:themeElements>
    <a:clrScheme name="OKR-Vorlage_OhneRa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KR-Vorlage_OhneR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KR-Vorlage_OhneR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-Vorlage_OhneR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-Vorlage_OhneR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-Vorlage_OhneR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-Vorlage_OhneR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-Vorlage_OhneR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räsentation_Landeskirche">
  <a:themeElements>
    <a:clrScheme name="2009-02-23 Dekanevonvent Strategische Planung - Folienvortrag Rupp - Endfassu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9-02-23 Dekanevonvent Strategische Planung - Folienvortrag Rupp - Endfassu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009-02-23 Dekanevonvent Strategische Planung - Folienvortrag Rupp - Endfassu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-02-23 Dekanevonvent Strategische Planung - Folienvortrag Rupp - Endfassu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-02-23 Dekanevonvent Strategische Planung - Folienvortrag Rupp - Endfassu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-02-23 Dekanevonvent Strategische Planung - Folienvortrag Rupp - Endfassu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-02-23 Dekanevonvent Strategische Planung - Folienvortrag Rupp - Endfassu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-02-23 Dekanevonvent Strategische Planung - Folienvortrag Rupp - Endfassu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-02-23 Dekanevonvent Strategische Planung - Folienvortrag Rupp - Endfassu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-02-23 Dekanevonvent Strategische Planung - Folienvortrag Rupp - Endfassu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-02-23 Dekanevonvent Strategische Planung - Folienvortrag Rupp - Endfassu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-02-23 Dekanevonvent Strategische Planung - Folienvortrag Rupp - Endfassu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-02-23 Dekanevonvent Strategische Planung - Folienvortrag Rupp - Endfassu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-02-23 Dekanevonvent Strategische Planung - Folienvortrag Rupp - Endfassu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580</Words>
  <Application>Microsoft Office PowerPoint</Application>
  <PresentationFormat>Bildschirmpräsentation (4:3)</PresentationFormat>
  <Paragraphs>147</Paragraphs>
  <Slides>17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17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Wingdings</vt:lpstr>
      <vt:lpstr>OKR-Vorlage_OhneRand</vt:lpstr>
      <vt:lpstr>Benutzerdefiniertes Design</vt:lpstr>
      <vt:lpstr>Präsentation_Landeskirche</vt:lpstr>
      <vt:lpstr>PfarrPlan 2030  </vt:lpstr>
      <vt:lpstr>PowerPoint-Präsentation</vt:lpstr>
      <vt:lpstr>PowerPoint-Präsentation</vt:lpstr>
      <vt:lpstr>Entwicklung Personen </vt:lpstr>
      <vt:lpstr>Entwicklung Personen </vt:lpstr>
      <vt:lpstr>Entwicklung Gemeindeglieder</vt:lpstr>
      <vt:lpstr>Entwicklung Gemeindeglieder</vt:lpstr>
      <vt:lpstr>Entwicklung Gemeindeglieder</vt:lpstr>
      <vt:lpstr>Finanzentwicklung</vt:lpstr>
      <vt:lpstr>Finanzentwicklung</vt:lpstr>
      <vt:lpstr>Pastorationsdichte </vt:lpstr>
      <vt:lpstr>Pastorationsdichte</vt:lpstr>
      <vt:lpstr>Studierende</vt:lpstr>
      <vt:lpstr>Vikar*innen und Pfarrer*innen im UDipf</vt:lpstr>
      <vt:lpstr>PowerPoint-Präsentation</vt:lpstr>
      <vt:lpstr>PowerPoint-Präsentation</vt:lpstr>
      <vt:lpstr>PowerPoint-Präsentation</vt:lpstr>
    </vt:vector>
  </TitlesOfParts>
  <Company>OKR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foerster</dc:creator>
  <cp:lastModifiedBy>Vallon, Ulrich</cp:lastModifiedBy>
  <cp:revision>404</cp:revision>
  <cp:lastPrinted>2022-05-20T13:11:39Z</cp:lastPrinted>
  <dcterms:created xsi:type="dcterms:W3CDTF">2007-06-25T07:33:55Z</dcterms:created>
  <dcterms:modified xsi:type="dcterms:W3CDTF">2023-01-13T13:49:55Z</dcterms:modified>
</cp:coreProperties>
</file>