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7.xml" ContentType="application/vnd.openxmlformats-officedocument.themeOverride+xml"/>
  <Override PartName="/ppt/theme/themeOverride8.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7" r:id="rId2"/>
    <p:sldId id="258" r:id="rId3"/>
    <p:sldId id="259" r:id="rId4"/>
    <p:sldId id="260" r:id="rId5"/>
    <p:sldId id="263" r:id="rId6"/>
    <p:sldId id="265" r:id="rId7"/>
    <p:sldId id="266" r:id="rId8"/>
    <p:sldId id="264" r:id="rId9"/>
    <p:sldId id="267" r:id="rId10"/>
    <p:sldId id="284" r:id="rId11"/>
    <p:sldId id="268" r:id="rId12"/>
    <p:sldId id="269" r:id="rId13"/>
    <p:sldId id="270" r:id="rId14"/>
    <p:sldId id="271" r:id="rId15"/>
    <p:sldId id="272" r:id="rId16"/>
    <p:sldId id="282" r:id="rId17"/>
    <p:sldId id="273" r:id="rId18"/>
    <p:sldId id="274" r:id="rId19"/>
    <p:sldId id="278" r:id="rId20"/>
    <p:sldId id="280" r:id="rId21"/>
    <p:sldId id="285" r:id="rId22"/>
    <p:sldId id="276" r:id="rId23"/>
    <p:sldId id="287" r:id="rId24"/>
    <p:sldId id="275" r:id="rId25"/>
    <p:sldId id="277" r:id="rId26"/>
    <p:sldId id="286" r:id="rId27"/>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972" autoAdjust="0"/>
    <p:restoredTop sz="94660" autoAdjust="0"/>
  </p:normalViewPr>
  <p:slideViewPr>
    <p:cSldViewPr>
      <p:cViewPr>
        <p:scale>
          <a:sx n="100" d="100"/>
          <a:sy n="100" d="100"/>
        </p:scale>
        <p:origin x="-1956" y="-372"/>
      </p:cViewPr>
      <p:guideLst>
        <p:guide orient="horz" pos="2160"/>
        <p:guide pos="2880"/>
      </p:guideLst>
    </p:cSldViewPr>
  </p:slideViewPr>
  <p:outlineViewPr>
    <p:cViewPr>
      <p:scale>
        <a:sx n="33" d="100"/>
        <a:sy n="33" d="100"/>
      </p:scale>
      <p:origin x="0" y="82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5576A2C-317F-42A4-859C-7DC4AE6B2145}" type="datetimeFigureOut">
              <a:rPr lang="de-DE" smtClean="0"/>
              <a:t>28.05.2014</a:t>
            </a:fld>
            <a:endParaRPr lang="de-DE"/>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881EAB5-6621-4810-B898-40AA90BA45B7}" type="slidenum">
              <a:rPr lang="de-DE" smtClean="0"/>
              <a:t>‹Nr.›</a:t>
            </a:fld>
            <a:endParaRPr lang="de-DE"/>
          </a:p>
        </p:txBody>
      </p:sp>
    </p:spTree>
    <p:extLst>
      <p:ext uri="{BB962C8B-B14F-4D97-AF65-F5344CB8AC3E}">
        <p14:creationId xmlns:p14="http://schemas.microsoft.com/office/powerpoint/2010/main" val="4250213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373F310-D00F-46FB-A144-4F8BCED302E3}" type="datetimeFigureOut">
              <a:rPr lang="de-DE" smtClean="0"/>
              <a:t>28.05.2014</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7CC754E-E3FF-42FC-9BFE-4361D1E82940}" type="slidenum">
              <a:rPr lang="de-DE" smtClean="0"/>
              <a:t>‹Nr.›</a:t>
            </a:fld>
            <a:endParaRPr lang="de-DE"/>
          </a:p>
        </p:txBody>
      </p:sp>
    </p:spTree>
    <p:extLst>
      <p:ext uri="{BB962C8B-B14F-4D97-AF65-F5344CB8AC3E}">
        <p14:creationId xmlns:p14="http://schemas.microsoft.com/office/powerpoint/2010/main" val="13122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Altersgeld Versorgungslastenteilung</a:t>
            </a:r>
          </a:p>
          <a:p>
            <a:endParaRPr lang="de-DE" dirty="0" smtClean="0"/>
          </a:p>
          <a:p>
            <a:r>
              <a:rPr lang="de-DE" dirty="0" smtClean="0"/>
              <a:t>Zur 45-jäh­rigen Dienstzeit zählen Dienstzeiten im Beamtenverhältnis und vergleichbare Zeiten, Wehr- und Zivildienst, be­stimmte Vordienstzeiten bis zu fünf Jahren, Pflegezeiten so­wie Zeiten der Erzie­hung von Kindern bis zum 10. Lebensjahr. Zeiten einer Teilzeit­beschäftigung werden in vollem Umfang angerechnet.</a:t>
            </a:r>
          </a:p>
          <a:p>
            <a:endParaRPr lang="de-DE" dirty="0" smtClean="0"/>
          </a:p>
          <a:p>
            <a:endParaRPr lang="de-DE" dirty="0"/>
          </a:p>
        </p:txBody>
      </p:sp>
      <p:sp>
        <p:nvSpPr>
          <p:cNvPr id="4" name="Foliennummernplatzhalter 3"/>
          <p:cNvSpPr>
            <a:spLocks noGrp="1"/>
          </p:cNvSpPr>
          <p:nvPr>
            <p:ph type="sldNum" sz="quarter" idx="10"/>
          </p:nvPr>
        </p:nvSpPr>
        <p:spPr/>
        <p:txBody>
          <a:bodyPr/>
          <a:lstStyle/>
          <a:p>
            <a:fld id="{AF873684-9AAD-4E7A-B3C4-1C287241D1FB}" type="slidenum">
              <a:rPr lang="de-DE" smtClean="0">
                <a:solidFill>
                  <a:prstClr val="black"/>
                </a:solidFill>
              </a:rPr>
              <a:pPr/>
              <a:t>12</a:t>
            </a:fld>
            <a:endParaRPr lang="de-DE">
              <a:solidFill>
                <a:prstClr val="black"/>
              </a:solidFill>
            </a:endParaRPr>
          </a:p>
        </p:txBody>
      </p:sp>
    </p:spTree>
    <p:extLst>
      <p:ext uri="{BB962C8B-B14F-4D97-AF65-F5344CB8AC3E}">
        <p14:creationId xmlns:p14="http://schemas.microsoft.com/office/powerpoint/2010/main" val="3605965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AF873684-9AAD-4E7A-B3C4-1C287241D1FB}" type="slidenum">
              <a:rPr lang="de-DE" smtClean="0">
                <a:solidFill>
                  <a:prstClr val="black"/>
                </a:solidFill>
              </a:rPr>
              <a:pPr/>
              <a:t>13</a:t>
            </a:fld>
            <a:endParaRPr lang="de-DE">
              <a:solidFill>
                <a:prstClr val="black"/>
              </a:solidFill>
            </a:endParaRPr>
          </a:p>
        </p:txBody>
      </p:sp>
    </p:spTree>
    <p:extLst>
      <p:ext uri="{BB962C8B-B14F-4D97-AF65-F5344CB8AC3E}">
        <p14:creationId xmlns:p14="http://schemas.microsoft.com/office/powerpoint/2010/main" val="1125682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AF873684-9AAD-4E7A-B3C4-1C287241D1FB}" type="slidenum">
              <a:rPr lang="de-DE" smtClean="0">
                <a:solidFill>
                  <a:prstClr val="black"/>
                </a:solidFill>
              </a:rPr>
              <a:pPr/>
              <a:t>15</a:t>
            </a:fld>
            <a:endParaRPr lang="de-DE">
              <a:solidFill>
                <a:prstClr val="black"/>
              </a:solidFill>
            </a:endParaRPr>
          </a:p>
        </p:txBody>
      </p:sp>
    </p:spTree>
    <p:extLst>
      <p:ext uri="{BB962C8B-B14F-4D97-AF65-F5344CB8AC3E}">
        <p14:creationId xmlns:p14="http://schemas.microsoft.com/office/powerpoint/2010/main" val="12301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0F39B25-6256-4D3D-B211-DF98654E83ED}" type="datetimeFigureOut">
              <a:rPr lang="de-DE" smtClean="0"/>
              <a:t>28.05.2014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ABD8DB1-2D75-432A-BEA4-E4724B07A8B8}" type="slidenum">
              <a:rPr lang="de-DE" smtClean="0"/>
              <a:t>‹Nr.›</a:t>
            </a:fld>
            <a:endParaRPr lang="de-DE"/>
          </a:p>
        </p:txBody>
      </p:sp>
    </p:spTree>
    <p:extLst>
      <p:ext uri="{BB962C8B-B14F-4D97-AF65-F5344CB8AC3E}">
        <p14:creationId xmlns:p14="http://schemas.microsoft.com/office/powerpoint/2010/main" val="4159507955"/>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0F39B25-6256-4D3D-B211-DF98654E83ED}" type="datetimeFigureOut">
              <a:rPr lang="de-DE" smtClean="0"/>
              <a:t>28.05.2014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ABD8DB1-2D75-432A-BEA4-E4724B07A8B8}" type="slidenum">
              <a:rPr lang="de-DE" smtClean="0"/>
              <a:t>‹Nr.›</a:t>
            </a:fld>
            <a:endParaRPr lang="de-DE"/>
          </a:p>
        </p:txBody>
      </p:sp>
    </p:spTree>
    <p:extLst>
      <p:ext uri="{BB962C8B-B14F-4D97-AF65-F5344CB8AC3E}">
        <p14:creationId xmlns:p14="http://schemas.microsoft.com/office/powerpoint/2010/main" val="3713873800"/>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0F39B25-6256-4D3D-B211-DF98654E83ED}" type="datetimeFigureOut">
              <a:rPr lang="de-DE" smtClean="0"/>
              <a:t>28.05.2014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ABD8DB1-2D75-432A-BEA4-E4724B07A8B8}" type="slidenum">
              <a:rPr lang="de-DE" smtClean="0"/>
              <a:t>‹Nr.›</a:t>
            </a:fld>
            <a:endParaRPr lang="de-DE"/>
          </a:p>
        </p:txBody>
      </p:sp>
    </p:spTree>
    <p:extLst>
      <p:ext uri="{BB962C8B-B14F-4D97-AF65-F5344CB8AC3E}">
        <p14:creationId xmlns:p14="http://schemas.microsoft.com/office/powerpoint/2010/main" val="1490344714"/>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0F39B25-6256-4D3D-B211-DF98654E83ED}" type="datetimeFigureOut">
              <a:rPr lang="de-DE" smtClean="0"/>
              <a:t>28.05.2014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ABD8DB1-2D75-432A-BEA4-E4724B07A8B8}" type="slidenum">
              <a:rPr lang="de-DE" smtClean="0"/>
              <a:t>‹Nr.›</a:t>
            </a:fld>
            <a:endParaRPr lang="de-DE"/>
          </a:p>
        </p:txBody>
      </p:sp>
    </p:spTree>
    <p:extLst>
      <p:ext uri="{BB962C8B-B14F-4D97-AF65-F5344CB8AC3E}">
        <p14:creationId xmlns:p14="http://schemas.microsoft.com/office/powerpoint/2010/main" val="1828853343"/>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10F39B25-6256-4D3D-B211-DF98654E83ED}" type="datetimeFigureOut">
              <a:rPr lang="de-DE" smtClean="0"/>
              <a:t>28.05.2014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ABD8DB1-2D75-432A-BEA4-E4724B07A8B8}" type="slidenum">
              <a:rPr lang="de-DE" smtClean="0"/>
              <a:t>‹Nr.›</a:t>
            </a:fld>
            <a:endParaRPr lang="de-DE"/>
          </a:p>
        </p:txBody>
      </p:sp>
    </p:spTree>
    <p:extLst>
      <p:ext uri="{BB962C8B-B14F-4D97-AF65-F5344CB8AC3E}">
        <p14:creationId xmlns:p14="http://schemas.microsoft.com/office/powerpoint/2010/main" val="3354064109"/>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0F39B25-6256-4D3D-B211-DF98654E83ED}" type="datetimeFigureOut">
              <a:rPr lang="de-DE" smtClean="0"/>
              <a:t>28.05.2014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ABD8DB1-2D75-432A-BEA4-E4724B07A8B8}" type="slidenum">
              <a:rPr lang="de-DE" smtClean="0"/>
              <a:t>‹Nr.›</a:t>
            </a:fld>
            <a:endParaRPr lang="de-DE"/>
          </a:p>
        </p:txBody>
      </p:sp>
    </p:spTree>
    <p:extLst>
      <p:ext uri="{BB962C8B-B14F-4D97-AF65-F5344CB8AC3E}">
        <p14:creationId xmlns:p14="http://schemas.microsoft.com/office/powerpoint/2010/main" val="687280284"/>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0F39B25-6256-4D3D-B211-DF98654E83ED}" type="datetimeFigureOut">
              <a:rPr lang="de-DE" smtClean="0"/>
              <a:t>28.05.2014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ABD8DB1-2D75-432A-BEA4-E4724B07A8B8}" type="slidenum">
              <a:rPr lang="de-DE" smtClean="0"/>
              <a:t>‹Nr.›</a:t>
            </a:fld>
            <a:endParaRPr lang="de-DE"/>
          </a:p>
        </p:txBody>
      </p:sp>
    </p:spTree>
    <p:extLst>
      <p:ext uri="{BB962C8B-B14F-4D97-AF65-F5344CB8AC3E}">
        <p14:creationId xmlns:p14="http://schemas.microsoft.com/office/powerpoint/2010/main" val="3808895311"/>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0F39B25-6256-4D3D-B211-DF98654E83ED}" type="datetimeFigureOut">
              <a:rPr lang="de-DE" smtClean="0"/>
              <a:t>28.05.2014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ABD8DB1-2D75-432A-BEA4-E4724B07A8B8}" type="slidenum">
              <a:rPr lang="de-DE" smtClean="0"/>
              <a:t>‹Nr.›</a:t>
            </a:fld>
            <a:endParaRPr lang="de-DE"/>
          </a:p>
        </p:txBody>
      </p:sp>
    </p:spTree>
    <p:extLst>
      <p:ext uri="{BB962C8B-B14F-4D97-AF65-F5344CB8AC3E}">
        <p14:creationId xmlns:p14="http://schemas.microsoft.com/office/powerpoint/2010/main" val="912260614"/>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0F39B25-6256-4D3D-B211-DF98654E83ED}" type="datetimeFigureOut">
              <a:rPr lang="de-DE" smtClean="0"/>
              <a:t>28.05.2014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ABD8DB1-2D75-432A-BEA4-E4724B07A8B8}" type="slidenum">
              <a:rPr lang="de-DE" smtClean="0"/>
              <a:t>‹Nr.›</a:t>
            </a:fld>
            <a:endParaRPr lang="de-DE"/>
          </a:p>
        </p:txBody>
      </p:sp>
    </p:spTree>
    <p:extLst>
      <p:ext uri="{BB962C8B-B14F-4D97-AF65-F5344CB8AC3E}">
        <p14:creationId xmlns:p14="http://schemas.microsoft.com/office/powerpoint/2010/main" val="3716389279"/>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0F39B25-6256-4D3D-B211-DF98654E83ED}" type="datetimeFigureOut">
              <a:rPr lang="de-DE" smtClean="0"/>
              <a:t>28.05.2014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ABD8DB1-2D75-432A-BEA4-E4724B07A8B8}" type="slidenum">
              <a:rPr lang="de-DE" smtClean="0"/>
              <a:t>‹Nr.›</a:t>
            </a:fld>
            <a:endParaRPr lang="de-DE"/>
          </a:p>
        </p:txBody>
      </p:sp>
    </p:spTree>
    <p:extLst>
      <p:ext uri="{BB962C8B-B14F-4D97-AF65-F5344CB8AC3E}">
        <p14:creationId xmlns:p14="http://schemas.microsoft.com/office/powerpoint/2010/main" val="3661052171"/>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0F39B25-6256-4D3D-B211-DF98654E83ED}" type="datetimeFigureOut">
              <a:rPr lang="de-DE" smtClean="0"/>
              <a:t>28.05.2014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ABD8DB1-2D75-432A-BEA4-E4724B07A8B8}" type="slidenum">
              <a:rPr lang="de-DE" smtClean="0"/>
              <a:t>‹Nr.›</a:t>
            </a:fld>
            <a:endParaRPr lang="de-DE"/>
          </a:p>
        </p:txBody>
      </p:sp>
    </p:spTree>
    <p:extLst>
      <p:ext uri="{BB962C8B-B14F-4D97-AF65-F5344CB8AC3E}">
        <p14:creationId xmlns:p14="http://schemas.microsoft.com/office/powerpoint/2010/main" val="3007847906"/>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39B25-6256-4D3D-B211-DF98654E83ED}" type="datetimeFigureOut">
              <a:rPr lang="de-DE" smtClean="0"/>
              <a:t>28.05.2014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BD8DB1-2D75-432A-BEA4-E4724B07A8B8}" type="slidenum">
              <a:rPr lang="de-DE" smtClean="0"/>
              <a:t>‹Nr.›</a:t>
            </a:fld>
            <a:endParaRPr lang="de-DE"/>
          </a:p>
        </p:txBody>
      </p:sp>
    </p:spTree>
    <p:extLst>
      <p:ext uri="{BB962C8B-B14F-4D97-AF65-F5344CB8AC3E}">
        <p14:creationId xmlns:p14="http://schemas.microsoft.com/office/powerpoint/2010/main" val="2542438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2880320"/>
          </a:xfrm>
        </p:spPr>
        <p:txBody>
          <a:bodyPr/>
          <a:lstStyle/>
          <a:p>
            <a:r>
              <a:rPr lang="de-DE" dirty="0" smtClean="0"/>
              <a:t>Dienstrechtsreform</a:t>
            </a:r>
            <a:br>
              <a:rPr lang="de-DE" dirty="0" smtClean="0"/>
            </a:br>
            <a:r>
              <a:rPr lang="de-DE" dirty="0" smtClean="0"/>
              <a:t>§§</a:t>
            </a:r>
            <a:endParaRPr lang="de-DE" dirty="0"/>
          </a:p>
        </p:txBody>
      </p:sp>
      <p:sp>
        <p:nvSpPr>
          <p:cNvPr id="3" name="Untertitel 2"/>
          <p:cNvSpPr>
            <a:spLocks noGrp="1"/>
          </p:cNvSpPr>
          <p:nvPr>
            <p:ph type="subTitle" idx="1"/>
          </p:nvPr>
        </p:nvSpPr>
        <p:spPr>
          <a:xfrm>
            <a:off x="1371600" y="4149080"/>
            <a:ext cx="6400800" cy="1270992"/>
          </a:xfrm>
        </p:spPr>
        <p:txBody>
          <a:bodyPr>
            <a:normAutofit/>
          </a:bodyPr>
          <a:lstStyle/>
          <a:p>
            <a:r>
              <a:rPr lang="de-DE" dirty="0" smtClean="0"/>
              <a:t>Überblick über die Auswirkungen im kirchlichen Dienstverhältnis</a:t>
            </a:r>
            <a:endParaRPr lang="de-DE" dirty="0"/>
          </a:p>
        </p:txBody>
      </p:sp>
      <p:pic>
        <p:nvPicPr>
          <p:cNvPr id="1027" name="Picture 3" descr="C:\Users\Burg\AppData\Local\Microsoft\Windows\Temporary Internet Files\Content.IE5\X36B81HB\MM900285263[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000500" y="2833687"/>
            <a:ext cx="114300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886108"/>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Änderung der Besoldungsgruppe - Auswirkung auf Besoldungsstufen</a:t>
            </a:r>
            <a:endParaRPr lang="de-DE" b="1" dirty="0"/>
          </a:p>
        </p:txBody>
      </p:sp>
      <p:sp>
        <p:nvSpPr>
          <p:cNvPr id="3" name="Inhaltsplatzhalter 2"/>
          <p:cNvSpPr>
            <a:spLocks noGrp="1"/>
          </p:cNvSpPr>
          <p:nvPr>
            <p:ph idx="1"/>
          </p:nvPr>
        </p:nvSpPr>
        <p:spPr>
          <a:xfrm>
            <a:off x="457200" y="1600200"/>
            <a:ext cx="8229600" cy="4853136"/>
          </a:xfrm>
        </p:spPr>
        <p:txBody>
          <a:bodyPr>
            <a:normAutofit fontScale="62500" lnSpcReduction="20000"/>
          </a:bodyPr>
          <a:lstStyle/>
          <a:p>
            <a:r>
              <a:rPr lang="de-DE" dirty="0" smtClean="0"/>
              <a:t>Änderung der Besoldungsgruppe wirkt sich auf die Stufe i.d.R. </a:t>
            </a:r>
            <a:r>
              <a:rPr lang="de-DE" b="1" dirty="0" smtClean="0"/>
              <a:t>nicht</a:t>
            </a:r>
            <a:r>
              <a:rPr lang="de-DE" dirty="0" smtClean="0"/>
              <a:t> aus.</a:t>
            </a:r>
          </a:p>
          <a:p>
            <a:pPr marL="0" indent="0">
              <a:buNone/>
            </a:pPr>
            <a:endParaRPr lang="de-DE" dirty="0" smtClean="0"/>
          </a:p>
          <a:p>
            <a:pPr marL="0" indent="0">
              <a:buNone/>
            </a:pPr>
            <a:r>
              <a:rPr lang="de-DE" i="1" dirty="0" smtClean="0"/>
              <a:t>Seltene Sonderfälle:</a:t>
            </a:r>
          </a:p>
          <a:p>
            <a:r>
              <a:rPr lang="de-DE" i="1" dirty="0" smtClean="0"/>
              <a:t>Existiert bisherige Stufe in neuer Besoldungsgruppe nicht: Zuordnung zu Anfangsstufe (Der Beginn des Stufenaufstiegs wird zum Wechselzeitpunkt neu festgesetzt)</a:t>
            </a:r>
          </a:p>
          <a:p>
            <a:r>
              <a:rPr lang="de-DE" i="1" dirty="0" smtClean="0"/>
              <a:t>Wechsel aus Endstufe in höhere Besoldungsgruppe mit weiterer Stufe: Stufenzuordnung erfolgt unter Berücksichtigung aller Erfahrungszeiten, Beginn Stufenaufstieg bleibt.</a:t>
            </a:r>
          </a:p>
          <a:p>
            <a:r>
              <a:rPr lang="de-DE" i="1" dirty="0" smtClean="0"/>
              <a:t>Wechsel aus Endstufe in niedrigere Besoldungsgruppe mit weniger Stufen: Zahlung des neuen Endgrundgehalts.</a:t>
            </a:r>
          </a:p>
          <a:p>
            <a:pPr marL="0" indent="0">
              <a:buNone/>
            </a:pPr>
            <a:endParaRPr lang="de-DE" dirty="0"/>
          </a:p>
          <a:p>
            <a:pPr marL="0" indent="0">
              <a:buNone/>
            </a:pPr>
            <a:r>
              <a:rPr lang="de-DE" dirty="0" smtClean="0"/>
              <a:t>Die Entscheidung des EuGH über eine mögliche Altersdiskriminierung durch eine Stufenzuordnung nach dem alten Besoldungsdienstalterssystem und die Überleitung in das neue Erfahrungsstufensystem steht noch aus und wird erst für 2015 erwartet. Die möglichen Folgen sind noch nicht abschließend geklärt.</a:t>
            </a:r>
            <a:endParaRPr lang="de-DE" dirty="0"/>
          </a:p>
        </p:txBody>
      </p:sp>
    </p:spTree>
    <p:extLst>
      <p:ext uri="{BB962C8B-B14F-4D97-AF65-F5344CB8AC3E}">
        <p14:creationId xmlns:p14="http://schemas.microsoft.com/office/powerpoint/2010/main" val="847267168"/>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88640"/>
            <a:ext cx="8229600" cy="864096"/>
          </a:xfrm>
        </p:spPr>
        <p:txBody>
          <a:bodyPr/>
          <a:lstStyle/>
          <a:p>
            <a:r>
              <a:rPr lang="de-DE" b="1" dirty="0" smtClean="0">
                <a:effectLst>
                  <a:outerShdw blurRad="38100" dist="38100" dir="2700000" algn="tl">
                    <a:srgbClr val="000000">
                      <a:alpha val="43137"/>
                    </a:srgbClr>
                  </a:outerShdw>
                </a:effectLst>
              </a:rPr>
              <a:t>Aufstieg (Laufbahnwechsel)</a:t>
            </a:r>
            <a:endParaRPr lang="de-DE" b="1" dirty="0">
              <a:effectLst>
                <a:outerShdw blurRad="38100" dist="38100" dir="2700000" algn="tl">
                  <a:srgbClr val="000000">
                    <a:alpha val="43137"/>
                  </a:srgbClr>
                </a:outerShdw>
              </a:effectLst>
            </a:endParaRPr>
          </a:p>
        </p:txBody>
      </p:sp>
      <p:sp>
        <p:nvSpPr>
          <p:cNvPr id="3" name="Inhaltsplatzhalter 2"/>
          <p:cNvSpPr>
            <a:spLocks noGrp="1"/>
          </p:cNvSpPr>
          <p:nvPr>
            <p:ph idx="1"/>
          </p:nvPr>
        </p:nvSpPr>
        <p:spPr>
          <a:xfrm>
            <a:off x="457200" y="1124744"/>
            <a:ext cx="8229600" cy="5400600"/>
          </a:xfrm>
        </p:spPr>
        <p:txBody>
          <a:bodyPr>
            <a:normAutofit fontScale="85000" lnSpcReduction="20000"/>
          </a:bodyPr>
          <a:lstStyle/>
          <a:p>
            <a:pPr marL="0" indent="0">
              <a:buNone/>
            </a:pPr>
            <a:r>
              <a:rPr lang="de-DE" sz="1800" b="1" i="1" u="sng" dirty="0" smtClean="0"/>
              <a:t>LBG:</a:t>
            </a:r>
            <a:r>
              <a:rPr lang="de-DE" sz="1800" i="1" dirty="0" smtClean="0"/>
              <a:t>	Die </a:t>
            </a:r>
            <a:r>
              <a:rPr lang="de-DE" sz="1800" i="1" dirty="0"/>
              <a:t>Zulassung zum Aufstieg orientiert sich jetzt weniger an formellen </a:t>
            </a:r>
            <a:r>
              <a:rPr lang="de-DE" sz="1800" i="1" dirty="0" smtClean="0"/>
              <a:t> Kriterien 	</a:t>
            </a:r>
          </a:p>
          <a:p>
            <a:pPr marL="0" indent="0">
              <a:buNone/>
            </a:pPr>
            <a:r>
              <a:rPr lang="de-DE" sz="1800" i="1" dirty="0"/>
              <a:t>	</a:t>
            </a:r>
            <a:r>
              <a:rPr lang="de-DE" sz="1800" i="1" dirty="0" smtClean="0"/>
              <a:t>(</a:t>
            </a:r>
            <a:r>
              <a:rPr lang="de-DE" sz="1800" i="1" dirty="0"/>
              <a:t>wie </a:t>
            </a:r>
            <a:r>
              <a:rPr lang="de-DE" sz="1800" i="1" dirty="0" smtClean="0"/>
              <a:t>bisher an Lebensalter </a:t>
            </a:r>
            <a:r>
              <a:rPr lang="de-DE" sz="1800" i="1" dirty="0"/>
              <a:t>und Mindestdienstzeiten), sondern am </a:t>
            </a:r>
            <a:r>
              <a:rPr lang="de-DE" sz="1800" i="1" dirty="0" smtClean="0"/>
              <a:t>Erwerb </a:t>
            </a:r>
            <a:r>
              <a:rPr lang="de-DE" sz="1800" i="1" dirty="0"/>
              <a:t>der für </a:t>
            </a:r>
            <a:r>
              <a:rPr lang="de-DE" sz="1800" i="1" dirty="0" smtClean="0"/>
              <a:t>die  	nächsthöhere Laufbahn befähigenden </a:t>
            </a:r>
            <a:r>
              <a:rPr lang="de-DE" sz="1800" i="1" dirty="0"/>
              <a:t>Kenntnisse und </a:t>
            </a:r>
            <a:r>
              <a:rPr lang="de-DE" sz="1800" i="1" dirty="0" smtClean="0"/>
              <a:t>Fähigkeiten </a:t>
            </a:r>
            <a:r>
              <a:rPr lang="de-DE" sz="1800" i="1" dirty="0"/>
              <a:t>durch </a:t>
            </a:r>
            <a:r>
              <a:rPr lang="de-DE" sz="1800" i="1" dirty="0" smtClean="0"/>
              <a:t>entsprechende 	Berufserfah­rung </a:t>
            </a:r>
            <a:r>
              <a:rPr lang="de-DE" sz="1800" i="1" dirty="0"/>
              <a:t>und </a:t>
            </a:r>
            <a:r>
              <a:rPr lang="de-DE" sz="1800" i="1" dirty="0" smtClean="0"/>
              <a:t>Weiter­bildung, </a:t>
            </a:r>
            <a:r>
              <a:rPr lang="de-DE" sz="1800" dirty="0" smtClean="0"/>
              <a:t>vgl. </a:t>
            </a:r>
            <a:r>
              <a:rPr lang="de-DE" sz="1800" i="1" dirty="0" smtClean="0"/>
              <a:t>§ 22 LBG. Die </a:t>
            </a:r>
            <a:r>
              <a:rPr lang="de-DE" sz="1800" i="1" dirty="0"/>
              <a:t>Ministerien </a:t>
            </a:r>
            <a:r>
              <a:rPr lang="de-DE" sz="1800" i="1" dirty="0" smtClean="0"/>
              <a:t>sind ermächtigt</a:t>
            </a:r>
            <a:r>
              <a:rPr lang="de-DE" sz="1800" i="1" dirty="0"/>
              <a:t>, </a:t>
            </a:r>
            <a:r>
              <a:rPr lang="de-DE" sz="1800" i="1" dirty="0" smtClean="0"/>
              <a:t>	</a:t>
            </a:r>
            <a:r>
              <a:rPr lang="de-DE" sz="1800" i="1" u="sng" dirty="0" smtClean="0"/>
              <a:t>besondere </a:t>
            </a:r>
            <a:r>
              <a:rPr lang="de-DE" sz="1800" i="1" u="sng" dirty="0" err="1" smtClean="0"/>
              <a:t>Aufstiegsvor­ausset­zungen</a:t>
            </a:r>
            <a:r>
              <a:rPr lang="de-DE" sz="1800" i="1" u="sng" dirty="0" smtClean="0"/>
              <a:t> </a:t>
            </a:r>
            <a:r>
              <a:rPr lang="de-DE" sz="1800" i="1" dirty="0"/>
              <a:t>in ihren </a:t>
            </a:r>
            <a:r>
              <a:rPr lang="de-DE" sz="1800" i="1" dirty="0" smtClean="0"/>
              <a:t>	laufbahngestaltenden Vorschriften zu regeln 	oder standardisierte </a:t>
            </a:r>
            <a:r>
              <a:rPr lang="de-DE" sz="1800" i="1" dirty="0"/>
              <a:t>Verfah­ren </a:t>
            </a:r>
            <a:r>
              <a:rPr lang="de-DE" sz="1800" i="1" dirty="0" smtClean="0"/>
              <a:t>zur 	Feststellung </a:t>
            </a:r>
            <a:r>
              <a:rPr lang="de-DE" sz="1800" i="1" dirty="0"/>
              <a:t>der Eignung für </a:t>
            </a:r>
            <a:r>
              <a:rPr lang="de-DE" sz="1800" i="1" dirty="0" smtClean="0"/>
              <a:t>den Aufstieg einzuführen </a:t>
            </a:r>
          </a:p>
          <a:p>
            <a:pPr marL="0" indent="0">
              <a:buNone/>
            </a:pPr>
            <a:r>
              <a:rPr lang="de-DE" sz="1800" i="1" dirty="0"/>
              <a:t>	</a:t>
            </a:r>
            <a:r>
              <a:rPr lang="de-DE" sz="1800" i="1" dirty="0" smtClean="0"/>
              <a:t>(§ 22 Absatz </a:t>
            </a:r>
            <a:r>
              <a:rPr lang="de-DE" sz="1800" i="1" dirty="0"/>
              <a:t>4 </a:t>
            </a:r>
            <a:r>
              <a:rPr lang="de-DE" sz="1800" i="1" dirty="0" smtClean="0"/>
              <a:t>LBG</a:t>
            </a:r>
            <a:r>
              <a:rPr lang="de-DE" sz="1800" i="1" dirty="0"/>
              <a:t>). </a:t>
            </a:r>
            <a:r>
              <a:rPr lang="de-DE" sz="1800" i="1" dirty="0" smtClean="0"/>
              <a:t>Aufgaben der nächsthöheren Laufbahn können zunächst ohne 	Laufbahnwechsel und damit nur probeweise übertragen werden.</a:t>
            </a:r>
          </a:p>
          <a:p>
            <a:pPr marL="0" indent="0">
              <a:buNone/>
            </a:pPr>
            <a:endParaRPr lang="de-DE" sz="1800" dirty="0"/>
          </a:p>
          <a:p>
            <a:pPr marL="0" indent="0">
              <a:buNone/>
            </a:pPr>
            <a:r>
              <a:rPr lang="de-DE" sz="1800" b="1" u="sng" dirty="0" smtClean="0"/>
              <a:t>Kirche: </a:t>
            </a:r>
            <a:r>
              <a:rPr lang="de-DE" sz="1800" dirty="0" smtClean="0"/>
              <a:t>	Die erforderliche Weiterqualifizierung </a:t>
            </a:r>
            <a:r>
              <a:rPr lang="de-DE" sz="1800" dirty="0"/>
              <a:t>soll die Fähigkeit vermitteln, die ganze </a:t>
            </a:r>
            <a:r>
              <a:rPr lang="de-DE" sz="1800" dirty="0" smtClean="0"/>
              <a:t>Band­breite 	der Aufgaben </a:t>
            </a:r>
            <a:r>
              <a:rPr lang="de-DE" sz="1800" dirty="0"/>
              <a:t>der nächsthöheren Laufbahn wahrzunehmen. </a:t>
            </a:r>
            <a:endParaRPr lang="de-DE" sz="1800" dirty="0" smtClean="0"/>
          </a:p>
          <a:p>
            <a:pPr marL="0" indent="0">
              <a:buNone/>
            </a:pPr>
            <a:r>
              <a:rPr lang="de-DE" sz="1800" dirty="0"/>
              <a:t>	</a:t>
            </a:r>
            <a:r>
              <a:rPr lang="de-DE" sz="1800" dirty="0" smtClean="0"/>
              <a:t>Die Landeskirche regelt den Aufstieg samt zeitlicher </a:t>
            </a:r>
            <a:r>
              <a:rPr lang="de-DE" sz="1800" dirty="0"/>
              <a:t>Abfolge von </a:t>
            </a:r>
            <a:r>
              <a:rPr lang="de-DE" sz="1800" dirty="0" smtClean="0"/>
              <a:t> Aufgabenwahrnehmung 	und </a:t>
            </a:r>
            <a:r>
              <a:rPr lang="de-DE" sz="1800" dirty="0"/>
              <a:t>Weiterqualifizierung </a:t>
            </a:r>
            <a:r>
              <a:rPr lang="de-DE" sz="1800" dirty="0" smtClean="0"/>
              <a:t> in </a:t>
            </a:r>
            <a:r>
              <a:rPr lang="de-DE" sz="1800" dirty="0" smtClean="0">
                <a:solidFill>
                  <a:srgbClr val="FF0000"/>
                </a:solidFill>
              </a:rPr>
              <a:t>§ 15 Abs. 4-6 RS 652. </a:t>
            </a:r>
          </a:p>
          <a:p>
            <a:pPr>
              <a:buFont typeface="Wingdings" panose="05000000000000000000" pitchFamily="2" charset="2"/>
              <a:buChar char="Ø"/>
            </a:pPr>
            <a:r>
              <a:rPr lang="de-DE" sz="1800" dirty="0">
                <a:solidFill>
                  <a:srgbClr val="FF0000"/>
                </a:solidFill>
              </a:rPr>
              <a:t>	</a:t>
            </a:r>
            <a:r>
              <a:rPr lang="de-DE" sz="1800" dirty="0" smtClean="0">
                <a:solidFill>
                  <a:srgbClr val="FF0000"/>
                </a:solidFill>
              </a:rPr>
              <a:t>Erforderlich sind in der Regel </a:t>
            </a:r>
            <a:r>
              <a:rPr lang="de-DE" sz="1800" b="1" dirty="0" smtClean="0">
                <a:solidFill>
                  <a:srgbClr val="FF0000"/>
                </a:solidFill>
              </a:rPr>
              <a:t>zwei Regelbeurteilungen mit dem Ergebnis „übertrifft 	erheblich“ </a:t>
            </a:r>
            <a:r>
              <a:rPr lang="de-DE" sz="1800" dirty="0" smtClean="0">
                <a:solidFill>
                  <a:srgbClr val="FF0000"/>
                </a:solidFill>
              </a:rPr>
              <a:t>sowie</a:t>
            </a:r>
          </a:p>
          <a:p>
            <a:pPr>
              <a:buFont typeface="Wingdings" panose="05000000000000000000" pitchFamily="2" charset="2"/>
              <a:buChar char="Ø"/>
            </a:pPr>
            <a:r>
              <a:rPr lang="de-DE" sz="1800" dirty="0" smtClean="0"/>
              <a:t>	</a:t>
            </a:r>
            <a:r>
              <a:rPr lang="de-DE" sz="1800" b="1" dirty="0" smtClean="0"/>
              <a:t>Kolloquium</a:t>
            </a:r>
            <a:r>
              <a:rPr lang="de-DE" sz="1800" dirty="0" smtClean="0"/>
              <a:t> (Zulassung ab A 12 möglich) und </a:t>
            </a:r>
            <a:r>
              <a:rPr lang="de-DE" sz="1800" b="1" dirty="0" smtClean="0"/>
              <a:t>1 Jahr erfolgreiche Wahrnehmung von 	Aufgaben der nächsthöheren Laufbahn </a:t>
            </a:r>
            <a:r>
              <a:rPr lang="de-DE" sz="1800" dirty="0" smtClean="0"/>
              <a:t>nach dem bestandenen Kolloquium. </a:t>
            </a:r>
          </a:p>
          <a:p>
            <a:pPr marL="0" indent="0">
              <a:buNone/>
            </a:pPr>
            <a:r>
              <a:rPr lang="de-DE" sz="1800" b="1" dirty="0" smtClean="0"/>
              <a:t>Alternativ:</a:t>
            </a:r>
            <a:r>
              <a:rPr lang="de-DE" sz="1800" dirty="0" smtClean="0"/>
              <a:t>	vom </a:t>
            </a:r>
            <a:r>
              <a:rPr lang="de-DE" sz="1800" b="1" dirty="0" smtClean="0"/>
              <a:t>OKR anerkannter  </a:t>
            </a:r>
            <a:r>
              <a:rPr lang="de-DE" sz="1800" dirty="0" smtClean="0"/>
              <a:t>berufsbegleitend erworbener </a:t>
            </a:r>
            <a:r>
              <a:rPr lang="de-DE" sz="1800" b="1" dirty="0" smtClean="0"/>
              <a:t>Masterabschluss </a:t>
            </a:r>
            <a:r>
              <a:rPr lang="de-DE" sz="1800" dirty="0" smtClean="0"/>
              <a:t>und </a:t>
            </a:r>
            <a:r>
              <a:rPr lang="de-DE" sz="1800" dirty="0" smtClean="0">
                <a:solidFill>
                  <a:prstClr val="black"/>
                </a:solidFill>
              </a:rPr>
              <a:t>anschließend</a:t>
            </a:r>
            <a:r>
              <a:rPr lang="de-DE" sz="1800" b="1" dirty="0" smtClean="0">
                <a:solidFill>
                  <a:prstClr val="black"/>
                </a:solidFill>
              </a:rPr>
              <a:t> 1 	Jahr erfolgreiche </a:t>
            </a:r>
            <a:r>
              <a:rPr lang="de-DE" sz="1800" b="1" dirty="0">
                <a:solidFill>
                  <a:prstClr val="black"/>
                </a:solidFill>
              </a:rPr>
              <a:t>Wahrnehmung von Aufgaben der </a:t>
            </a:r>
            <a:r>
              <a:rPr lang="de-DE" sz="1800" b="1" dirty="0" smtClean="0">
                <a:solidFill>
                  <a:prstClr val="black"/>
                </a:solidFill>
              </a:rPr>
              <a:t>nächsthöheren Laufbahn</a:t>
            </a:r>
            <a:r>
              <a:rPr lang="de-DE" sz="1800" dirty="0" smtClean="0">
                <a:solidFill>
                  <a:prstClr val="black"/>
                </a:solidFill>
              </a:rPr>
              <a:t>.</a:t>
            </a:r>
          </a:p>
          <a:p>
            <a:pPr marL="0" indent="0">
              <a:buNone/>
            </a:pPr>
            <a:r>
              <a:rPr lang="de-DE" sz="1800" dirty="0" smtClean="0"/>
              <a:t>	Für eine </a:t>
            </a:r>
            <a:r>
              <a:rPr lang="de-DE" sz="1800" u="sng" dirty="0" smtClean="0"/>
              <a:t>fachspezifischen Anerkennung</a:t>
            </a:r>
            <a:r>
              <a:rPr lang="de-DE" sz="1800" dirty="0" smtClean="0"/>
              <a:t> des Masterabschlusses durch den Oberkirchenrat, 	wird viel Wert auf Module gelegt, die die Vertiefung von Rechtskenntnissen belegen.</a:t>
            </a:r>
          </a:p>
          <a:p>
            <a:pPr marL="0" indent="0">
              <a:buNone/>
            </a:pPr>
            <a:endParaRPr lang="de-DE" sz="1800" dirty="0"/>
          </a:p>
          <a:p>
            <a:pPr marL="0" indent="0">
              <a:buNone/>
            </a:pPr>
            <a:r>
              <a:rPr lang="de-DE" sz="1800" dirty="0" smtClean="0"/>
              <a:t>	Parallel wurde abweichend vom Landesrecht eine Möglichkeit geschaffen, im 	gehobenen Dienst (also </a:t>
            </a:r>
            <a:r>
              <a:rPr lang="de-DE" sz="1800" dirty="0"/>
              <a:t>o</a:t>
            </a:r>
            <a:r>
              <a:rPr lang="de-DE" sz="1800" dirty="0" smtClean="0"/>
              <a:t>hne Laufbahnwechsel) bis in ein nach A 14 besoldetes Amt 	befördert zu werden.</a:t>
            </a:r>
            <a:endParaRPr lang="de-DE" sz="1600" dirty="0"/>
          </a:p>
        </p:txBody>
      </p:sp>
    </p:spTree>
    <p:extLst>
      <p:ext uri="{BB962C8B-B14F-4D97-AF65-F5344CB8AC3E}">
        <p14:creationId xmlns:p14="http://schemas.microsoft.com/office/powerpoint/2010/main" val="3750455830"/>
      </p:ext>
    </p:extLst>
  </p:cSld>
  <p:clrMapOvr>
    <a:overrideClrMapping bg1="lt1" tx1="dk1" bg2="lt2" tx2="dk2" accent1="accent1" accent2="accent2" accent3="accent3" accent4="accent4" accent5="accent5" accent6="accent6" hlink="hlink" folHlink="folHlink"/>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5660" y="188640"/>
            <a:ext cx="8229600" cy="649814"/>
          </a:xfrm>
        </p:spPr>
        <p:txBody>
          <a:bodyPr>
            <a:normAutofit fontScale="90000"/>
          </a:bodyPr>
          <a:lstStyle/>
          <a:p>
            <a:r>
              <a:rPr lang="de-DE" b="1" dirty="0" smtClean="0">
                <a:effectLst>
                  <a:outerShdw blurRad="38100" dist="38100" dir="2700000" algn="tl">
                    <a:srgbClr val="000000">
                      <a:alpha val="43137"/>
                    </a:srgbClr>
                  </a:outerShdw>
                </a:effectLst>
              </a:rPr>
              <a:t>Ruhestand</a:t>
            </a:r>
            <a:endParaRPr lang="de-DE" b="1" dirty="0">
              <a:effectLst>
                <a:outerShdw blurRad="38100" dist="38100" dir="2700000" algn="tl">
                  <a:srgbClr val="000000">
                    <a:alpha val="43137"/>
                  </a:srgbClr>
                </a:outerShdw>
              </a:effectLst>
            </a:endParaRPr>
          </a:p>
        </p:txBody>
      </p:sp>
      <p:sp>
        <p:nvSpPr>
          <p:cNvPr id="5" name="Rectangle 1"/>
          <p:cNvSpPr>
            <a:spLocks noChangeArrowheads="1"/>
          </p:cNvSpPr>
          <p:nvPr/>
        </p:nvSpPr>
        <p:spPr bwMode="auto">
          <a:xfrm>
            <a:off x="341437" y="1269341"/>
            <a:ext cx="8413823"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de-DE" sz="1400" u="sng" dirty="0" err="1" smtClean="0">
                <a:solidFill>
                  <a:prstClr val="black"/>
                </a:solidFill>
                <a:latin typeface="Arial" pitchFamily="34" charset="0"/>
                <a:ea typeface="Times New Roman" pitchFamily="18" charset="0"/>
                <a:cs typeface="Times New Roman" pitchFamily="18" charset="0"/>
              </a:rPr>
              <a:t>Ruhe­standseintritt</a:t>
            </a:r>
            <a:r>
              <a:rPr lang="de-DE" sz="1400" u="sng" dirty="0" smtClean="0">
                <a:solidFill>
                  <a:prstClr val="black"/>
                </a:solidFill>
                <a:latin typeface="Arial" pitchFamily="34" charset="0"/>
                <a:ea typeface="Times New Roman" pitchFamily="18" charset="0"/>
                <a:cs typeface="Times New Roman" pitchFamily="18" charset="0"/>
              </a:rPr>
              <a:t> </a:t>
            </a:r>
            <a:r>
              <a:rPr lang="de-DE" sz="1400" u="sng" dirty="0">
                <a:solidFill>
                  <a:prstClr val="black"/>
                </a:solidFill>
                <a:latin typeface="Arial" pitchFamily="34" charset="0"/>
                <a:ea typeface="Times New Roman" pitchFamily="18" charset="0"/>
                <a:cs typeface="Times New Roman" pitchFamily="18" charset="0"/>
              </a:rPr>
              <a:t>kraft Gesetzes: </a:t>
            </a:r>
          </a:p>
          <a:p>
            <a:pPr algn="just" fontAlgn="base">
              <a:spcBef>
                <a:spcPct val="0"/>
              </a:spcBef>
              <a:spcAft>
                <a:spcPct val="0"/>
              </a:spcAft>
            </a:pPr>
            <a:r>
              <a:rPr lang="de-DE" sz="1400" b="1" dirty="0">
                <a:solidFill>
                  <a:prstClr val="black"/>
                </a:solidFill>
                <a:latin typeface="Arial" pitchFamily="34" charset="0"/>
                <a:ea typeface="Times New Roman" pitchFamily="18" charset="0"/>
                <a:cs typeface="Times New Roman" pitchFamily="18" charset="0"/>
              </a:rPr>
              <a:t>Anhebung der Altersgrenzen</a:t>
            </a:r>
            <a:r>
              <a:rPr lang="de-DE" sz="1400" dirty="0">
                <a:solidFill>
                  <a:prstClr val="black"/>
                </a:solidFill>
                <a:latin typeface="Arial" pitchFamily="34" charset="0"/>
                <a:ea typeface="Times New Roman" pitchFamily="18" charset="0"/>
                <a:cs typeface="Times New Roman" pitchFamily="18" charset="0"/>
              </a:rPr>
              <a:t>, zumeist um zwei </a:t>
            </a:r>
            <a:r>
              <a:rPr lang="de-DE" sz="1400" dirty="0" smtClean="0">
                <a:solidFill>
                  <a:prstClr val="black"/>
                </a:solidFill>
                <a:latin typeface="Arial" pitchFamily="34" charset="0"/>
                <a:ea typeface="Times New Roman" pitchFamily="18" charset="0"/>
                <a:cs typeface="Times New Roman" pitchFamily="18" charset="0"/>
              </a:rPr>
              <a:t>Jahre, im KBG.EKD bereits umgesetzt. </a:t>
            </a:r>
            <a:endParaRPr lang="de-DE" sz="1400" dirty="0">
              <a:solidFill>
                <a:prstClr val="black"/>
              </a:solidFill>
              <a:latin typeface="Arial" pitchFamily="34" charset="0"/>
              <a:ea typeface="Times New Roman" pitchFamily="18" charset="0"/>
              <a:cs typeface="Times New Roman" pitchFamily="18" charset="0"/>
            </a:endParaRPr>
          </a:p>
          <a:p>
            <a:pPr algn="just" eaLnBrk="0" fontAlgn="base" hangingPunct="0">
              <a:spcBef>
                <a:spcPct val="0"/>
              </a:spcBef>
              <a:spcAft>
                <a:spcPct val="0"/>
              </a:spcAft>
            </a:pPr>
            <a:r>
              <a:rPr lang="de-DE" sz="1400" dirty="0" smtClean="0">
                <a:solidFill>
                  <a:prstClr val="black"/>
                </a:solidFill>
                <a:latin typeface="Arial" pitchFamily="34" charset="0"/>
                <a:ea typeface="Times New Roman" pitchFamily="18" charset="0"/>
                <a:cs typeface="Times New Roman" pitchFamily="18" charset="0"/>
              </a:rPr>
              <a:t>Diese </a:t>
            </a:r>
            <a:r>
              <a:rPr lang="de-DE" sz="1400" dirty="0">
                <a:solidFill>
                  <a:prstClr val="black"/>
                </a:solidFill>
                <a:latin typeface="Arial" pitchFamily="34" charset="0"/>
                <a:ea typeface="Times New Roman" pitchFamily="18" charset="0"/>
                <a:cs typeface="Times New Roman" pitchFamily="18" charset="0"/>
              </a:rPr>
              <a:t>Altersgrenzen greifen erst ab dem Jahr 2029 (Jahrgang 1962); bis da­hin (ab Jahrgang 1947) gelten </a:t>
            </a:r>
            <a:r>
              <a:rPr lang="de-DE" sz="1400" dirty="0" err="1">
                <a:solidFill>
                  <a:prstClr val="black"/>
                </a:solidFill>
                <a:latin typeface="Arial" pitchFamily="34" charset="0"/>
                <a:ea typeface="Times New Roman" pitchFamily="18" charset="0"/>
                <a:cs typeface="Times New Roman" pitchFamily="18" charset="0"/>
              </a:rPr>
              <a:t>Übergangsvor­schriften</a:t>
            </a:r>
            <a:r>
              <a:rPr lang="de-DE" sz="1400" dirty="0">
                <a:solidFill>
                  <a:prstClr val="black"/>
                </a:solidFill>
                <a:latin typeface="Arial" pitchFamily="34" charset="0"/>
                <a:ea typeface="Times New Roman" pitchFamily="18" charset="0"/>
                <a:cs typeface="Times New Roman" pitchFamily="18" charset="0"/>
              </a:rPr>
              <a:t> für die schrittweise Erhöhung der Altersgrenzen, </a:t>
            </a:r>
            <a:r>
              <a:rPr lang="de-DE" sz="1400" b="1" dirty="0">
                <a:solidFill>
                  <a:prstClr val="black"/>
                </a:solidFill>
                <a:latin typeface="Arial" pitchFamily="34" charset="0"/>
                <a:ea typeface="Times New Roman" pitchFamily="18" charset="0"/>
                <a:cs typeface="Times New Roman" pitchFamily="18" charset="0"/>
              </a:rPr>
              <a:t>vgl. §§ 66ff. </a:t>
            </a:r>
            <a:r>
              <a:rPr lang="de-DE" sz="1400" b="1" dirty="0" smtClean="0">
                <a:solidFill>
                  <a:prstClr val="black"/>
                </a:solidFill>
                <a:latin typeface="Arial" pitchFamily="34" charset="0"/>
                <a:ea typeface="Times New Roman" pitchFamily="18" charset="0"/>
                <a:cs typeface="Times New Roman" pitchFamily="18" charset="0"/>
              </a:rPr>
              <a:t>KBG.EKD</a:t>
            </a:r>
            <a:r>
              <a:rPr lang="de-DE" sz="1400" dirty="0" smtClean="0">
                <a:solidFill>
                  <a:prstClr val="black"/>
                </a:solidFill>
                <a:latin typeface="Arial" pitchFamily="34" charset="0"/>
                <a:ea typeface="Times New Roman" pitchFamily="18" charset="0"/>
                <a:cs typeface="Times New Roman" pitchFamily="18" charset="0"/>
              </a:rPr>
              <a:t>.</a:t>
            </a:r>
            <a:endParaRPr lang="de-DE" sz="1400" dirty="0">
              <a:solidFill>
                <a:prstClr val="black"/>
              </a:solidFill>
              <a:latin typeface="Arial" pitchFamily="34" charset="0"/>
              <a:ea typeface="Times New Roman" pitchFamily="18" charset="0"/>
              <a:cs typeface="Times New Roman" pitchFamily="18" charset="0"/>
            </a:endParaRPr>
          </a:p>
          <a:p>
            <a:pPr algn="just" eaLnBrk="0" fontAlgn="base" hangingPunct="0">
              <a:spcBef>
                <a:spcPct val="0"/>
              </a:spcBef>
              <a:spcAft>
                <a:spcPct val="0"/>
              </a:spcAft>
            </a:pPr>
            <a:endParaRPr lang="de-DE" sz="1400" dirty="0">
              <a:solidFill>
                <a:prstClr val="black"/>
              </a:solidFill>
              <a:latin typeface="Arial" pitchFamily="34" charset="0"/>
              <a:ea typeface="Times New Roman" pitchFamily="18" charset="0"/>
              <a:cs typeface="Times New Roman" pitchFamily="18" charset="0"/>
            </a:endParaRPr>
          </a:p>
          <a:p>
            <a:pPr algn="just" fontAlgn="base">
              <a:spcBef>
                <a:spcPct val="0"/>
              </a:spcBef>
              <a:spcAft>
                <a:spcPct val="0"/>
              </a:spcAft>
            </a:pPr>
            <a:r>
              <a:rPr lang="de-DE" sz="1400" dirty="0" smtClean="0">
                <a:solidFill>
                  <a:prstClr val="black"/>
                </a:solidFill>
                <a:latin typeface="Arial" pitchFamily="34" charset="0"/>
              </a:rPr>
              <a:t>Laufbahnbeamte </a:t>
            </a:r>
            <a:r>
              <a:rPr lang="de-DE" sz="1400" dirty="0">
                <a:solidFill>
                  <a:prstClr val="black"/>
                </a:solidFill>
                <a:latin typeface="Arial" pitchFamily="34" charset="0"/>
              </a:rPr>
              <a:t>mit </a:t>
            </a:r>
            <a:r>
              <a:rPr lang="de-DE" sz="1400" dirty="0" err="1">
                <a:solidFill>
                  <a:prstClr val="black"/>
                </a:solidFill>
                <a:latin typeface="Arial" pitchFamily="34" charset="0"/>
              </a:rPr>
              <a:t>allgem</a:t>
            </a:r>
            <a:r>
              <a:rPr lang="de-DE" sz="1400" dirty="0">
                <a:solidFill>
                  <a:prstClr val="black"/>
                </a:solidFill>
                <a:latin typeface="Arial" pitchFamily="34" charset="0"/>
              </a:rPr>
              <a:t>. Altersgrenze:		</a:t>
            </a:r>
            <a:r>
              <a:rPr lang="de-DE" sz="1400" b="1" dirty="0">
                <a:solidFill>
                  <a:prstClr val="black"/>
                </a:solidFill>
                <a:latin typeface="Arial" pitchFamily="34" charset="0"/>
              </a:rPr>
              <a:t>67.</a:t>
            </a:r>
            <a:r>
              <a:rPr lang="de-DE" sz="1400" dirty="0">
                <a:solidFill>
                  <a:prstClr val="black"/>
                </a:solidFill>
                <a:latin typeface="Arial" pitchFamily="34" charset="0"/>
              </a:rPr>
              <a:t> Lebensjahr </a:t>
            </a:r>
            <a:r>
              <a:rPr lang="de-DE" sz="1400" dirty="0" smtClean="0">
                <a:solidFill>
                  <a:prstClr val="black"/>
                </a:solidFill>
                <a:latin typeface="Arial" pitchFamily="34" charset="0"/>
              </a:rPr>
              <a:t>	(</a:t>
            </a:r>
            <a:r>
              <a:rPr lang="de-DE" sz="1400" dirty="0">
                <a:solidFill>
                  <a:prstClr val="black"/>
                </a:solidFill>
                <a:latin typeface="Arial" pitchFamily="34" charset="0"/>
              </a:rPr>
              <a:t>bisher 65. LJ.)</a:t>
            </a:r>
          </a:p>
          <a:p>
            <a:pPr algn="just" fontAlgn="base">
              <a:spcBef>
                <a:spcPct val="0"/>
              </a:spcBef>
              <a:spcAft>
                <a:spcPct val="0"/>
              </a:spcAft>
            </a:pPr>
            <a:r>
              <a:rPr lang="de-DE" sz="1400" dirty="0">
                <a:solidFill>
                  <a:prstClr val="black"/>
                </a:solidFill>
                <a:latin typeface="Arial" pitchFamily="34" charset="0"/>
              </a:rPr>
              <a:t>Lehrer (mit Ablauf des Schuljahres):		</a:t>
            </a:r>
            <a:r>
              <a:rPr lang="de-DE" sz="1400" b="1" dirty="0">
                <a:solidFill>
                  <a:prstClr val="black"/>
                </a:solidFill>
                <a:latin typeface="Arial" pitchFamily="34" charset="0"/>
              </a:rPr>
              <a:t>66.</a:t>
            </a:r>
            <a:r>
              <a:rPr lang="de-DE" sz="1400" dirty="0">
                <a:solidFill>
                  <a:prstClr val="black"/>
                </a:solidFill>
                <a:latin typeface="Arial" pitchFamily="34" charset="0"/>
              </a:rPr>
              <a:t> Lebensjahr </a:t>
            </a:r>
            <a:r>
              <a:rPr lang="de-DE" sz="1400" dirty="0" smtClean="0">
                <a:solidFill>
                  <a:prstClr val="black"/>
                </a:solidFill>
                <a:latin typeface="Arial" pitchFamily="34" charset="0"/>
              </a:rPr>
              <a:t>	(</a:t>
            </a:r>
            <a:r>
              <a:rPr lang="de-DE" sz="1400" dirty="0">
                <a:solidFill>
                  <a:prstClr val="black"/>
                </a:solidFill>
                <a:latin typeface="Arial" pitchFamily="34" charset="0"/>
              </a:rPr>
              <a:t>bisher 64. LJ.)</a:t>
            </a:r>
          </a:p>
          <a:p>
            <a:pPr algn="just" fontAlgn="base">
              <a:spcBef>
                <a:spcPct val="0"/>
              </a:spcBef>
              <a:spcAft>
                <a:spcPct val="0"/>
              </a:spcAft>
            </a:pPr>
            <a:endParaRPr lang="de-DE" sz="1400" dirty="0">
              <a:solidFill>
                <a:prstClr val="black"/>
              </a:solidFill>
              <a:latin typeface="Arial" pitchFamily="34" charset="0"/>
            </a:endParaRPr>
          </a:p>
          <a:p>
            <a:pPr algn="just" fontAlgn="base">
              <a:spcBef>
                <a:spcPct val="0"/>
              </a:spcBef>
              <a:spcAft>
                <a:spcPct val="0"/>
              </a:spcAft>
            </a:pPr>
            <a:r>
              <a:rPr lang="de-DE" sz="1400" dirty="0">
                <a:solidFill>
                  <a:prstClr val="black"/>
                </a:solidFill>
                <a:latin typeface="Arial" pitchFamily="34" charset="0"/>
              </a:rPr>
              <a:t>Die </a:t>
            </a:r>
            <a:r>
              <a:rPr lang="de-DE" sz="1400" u="sng" dirty="0">
                <a:solidFill>
                  <a:prstClr val="black"/>
                </a:solidFill>
                <a:latin typeface="Arial" pitchFamily="34" charset="0"/>
              </a:rPr>
              <a:t>Antragsaltersgrenzen</a:t>
            </a:r>
            <a:r>
              <a:rPr lang="de-DE" sz="1400" dirty="0">
                <a:solidFill>
                  <a:prstClr val="black"/>
                </a:solidFill>
                <a:latin typeface="Arial" pitchFamily="34" charset="0"/>
              </a:rPr>
              <a:t> wurden (teilweise) angehoben:</a:t>
            </a:r>
          </a:p>
          <a:p>
            <a:pPr algn="just" fontAlgn="base">
              <a:spcBef>
                <a:spcPct val="0"/>
              </a:spcBef>
              <a:spcAft>
                <a:spcPct val="0"/>
              </a:spcAft>
            </a:pPr>
            <a:r>
              <a:rPr lang="de-DE" sz="1400" dirty="0">
                <a:solidFill>
                  <a:prstClr val="black"/>
                </a:solidFill>
                <a:latin typeface="Arial" pitchFamily="34" charset="0"/>
              </a:rPr>
              <a:t> Allgemeine Antragsaltersgrenze:			63. Lebensjahr (</a:t>
            </a:r>
            <a:r>
              <a:rPr lang="de-DE" sz="1400" b="1" dirty="0">
                <a:solidFill>
                  <a:prstClr val="black"/>
                </a:solidFill>
                <a:latin typeface="Arial" pitchFamily="34" charset="0"/>
              </a:rPr>
              <a:t>unverändert</a:t>
            </a:r>
            <a:r>
              <a:rPr lang="de-DE" sz="1400" dirty="0">
                <a:solidFill>
                  <a:prstClr val="black"/>
                </a:solidFill>
                <a:latin typeface="Arial" pitchFamily="34" charset="0"/>
              </a:rPr>
              <a:t>)</a:t>
            </a:r>
          </a:p>
          <a:p>
            <a:pPr algn="just" fontAlgn="base">
              <a:spcBef>
                <a:spcPct val="0"/>
              </a:spcBef>
              <a:spcAft>
                <a:spcPct val="0"/>
              </a:spcAft>
            </a:pPr>
            <a:r>
              <a:rPr lang="de-DE" sz="1400" dirty="0">
                <a:solidFill>
                  <a:prstClr val="black"/>
                </a:solidFill>
                <a:latin typeface="Arial" pitchFamily="34" charset="0"/>
              </a:rPr>
              <a:t>Antragsaltersgrenze für Schwerbehinderte:		</a:t>
            </a:r>
            <a:r>
              <a:rPr lang="de-DE" sz="1400" b="1" dirty="0">
                <a:solidFill>
                  <a:prstClr val="black"/>
                </a:solidFill>
                <a:latin typeface="Arial" pitchFamily="34" charset="0"/>
              </a:rPr>
              <a:t>62. </a:t>
            </a:r>
            <a:r>
              <a:rPr lang="de-DE" sz="1400" dirty="0">
                <a:solidFill>
                  <a:prstClr val="black"/>
                </a:solidFill>
                <a:latin typeface="Arial" pitchFamily="34" charset="0"/>
              </a:rPr>
              <a:t>Lebensjahr (bisher 60. LJ</a:t>
            </a:r>
            <a:r>
              <a:rPr lang="de-DE" sz="1400" dirty="0" smtClean="0">
                <a:solidFill>
                  <a:prstClr val="black"/>
                </a:solidFill>
                <a:latin typeface="Arial" pitchFamily="34" charset="0"/>
              </a:rPr>
              <a:t>.) </a:t>
            </a:r>
          </a:p>
          <a:p>
            <a:pPr algn="just" fontAlgn="base">
              <a:spcBef>
                <a:spcPct val="0"/>
              </a:spcBef>
              <a:spcAft>
                <a:spcPct val="0"/>
              </a:spcAft>
            </a:pPr>
            <a:r>
              <a:rPr lang="de-DE" sz="1400" b="1" dirty="0" smtClean="0">
                <a:solidFill>
                  <a:srgbClr val="FF0000"/>
                </a:solidFill>
                <a:latin typeface="Arial" pitchFamily="34" charset="0"/>
              </a:rPr>
              <a:t>(hier nach dem KBG.EKD Umsetzung entsprechend Regelung Bund, ab Jahrgang 1964, bis dahin Übergangsvorschriften)</a:t>
            </a:r>
            <a:endParaRPr lang="de-DE" sz="1400" b="1" dirty="0">
              <a:solidFill>
                <a:srgbClr val="FF0000"/>
              </a:solidFill>
              <a:latin typeface="Arial" pitchFamily="34" charset="0"/>
            </a:endParaRPr>
          </a:p>
          <a:p>
            <a:pPr algn="just" fontAlgn="base">
              <a:spcBef>
                <a:spcPct val="0"/>
              </a:spcBef>
              <a:spcAft>
                <a:spcPct val="0"/>
              </a:spcAft>
            </a:pPr>
            <a:r>
              <a:rPr lang="de-DE" sz="1400" b="1" dirty="0">
                <a:solidFill>
                  <a:prstClr val="black"/>
                </a:solidFill>
                <a:latin typeface="Arial" pitchFamily="34" charset="0"/>
              </a:rPr>
              <a:t> </a:t>
            </a:r>
          </a:p>
          <a:p>
            <a:pPr algn="just" fontAlgn="base">
              <a:spcBef>
                <a:spcPct val="0"/>
              </a:spcBef>
              <a:spcAft>
                <a:spcPct val="0"/>
              </a:spcAft>
            </a:pPr>
            <a:r>
              <a:rPr lang="de-DE" sz="1400" dirty="0">
                <a:solidFill>
                  <a:prstClr val="black"/>
                </a:solidFill>
                <a:latin typeface="Arial" pitchFamily="34" charset="0"/>
              </a:rPr>
              <a:t>Bei einer vorzeitigen Zurruhesetzung ergeben sich nach dem KBVG </a:t>
            </a:r>
            <a:r>
              <a:rPr lang="de-DE" sz="1400" dirty="0" err="1">
                <a:solidFill>
                  <a:prstClr val="black"/>
                </a:solidFill>
                <a:latin typeface="Arial" pitchFamily="34" charset="0"/>
              </a:rPr>
              <a:t>i.V.m</a:t>
            </a:r>
            <a:r>
              <a:rPr lang="de-DE" sz="1400" dirty="0">
                <a:solidFill>
                  <a:prstClr val="black"/>
                </a:solidFill>
                <a:latin typeface="Arial" pitchFamily="34" charset="0"/>
              </a:rPr>
              <a:t>. </a:t>
            </a:r>
            <a:r>
              <a:rPr lang="de-DE" sz="1400" dirty="0" err="1">
                <a:solidFill>
                  <a:prstClr val="black"/>
                </a:solidFill>
                <a:latin typeface="Arial" pitchFamily="34" charset="0"/>
              </a:rPr>
              <a:t>LBeamtVG</a:t>
            </a:r>
            <a:r>
              <a:rPr lang="de-DE" sz="1400" dirty="0">
                <a:solidFill>
                  <a:prstClr val="black"/>
                </a:solidFill>
                <a:latin typeface="Arial" pitchFamily="34" charset="0"/>
              </a:rPr>
              <a:t> BW ab 1.1.2012 folgende (entsprechend erhöhten) max. </a:t>
            </a:r>
            <a:r>
              <a:rPr lang="de-DE" sz="1400" b="1" dirty="0">
                <a:solidFill>
                  <a:prstClr val="black"/>
                </a:solidFill>
                <a:latin typeface="Arial" pitchFamily="34" charset="0"/>
              </a:rPr>
              <a:t>Versorgungsabschläge:</a:t>
            </a:r>
          </a:p>
          <a:p>
            <a:pPr algn="just" fontAlgn="base">
              <a:spcBef>
                <a:spcPct val="0"/>
              </a:spcBef>
              <a:spcAft>
                <a:spcPct val="0"/>
              </a:spcAft>
            </a:pPr>
            <a:endParaRPr lang="de-DE" sz="1400" dirty="0">
              <a:solidFill>
                <a:prstClr val="black"/>
              </a:solidFill>
              <a:latin typeface="Arial" pitchFamily="34" charset="0"/>
            </a:endParaRPr>
          </a:p>
          <a:p>
            <a:pPr algn="just" fontAlgn="base">
              <a:spcBef>
                <a:spcPct val="0"/>
              </a:spcBef>
              <a:spcAft>
                <a:spcPct val="0"/>
              </a:spcAft>
            </a:pPr>
            <a:r>
              <a:rPr lang="de-DE" sz="1400" dirty="0">
                <a:solidFill>
                  <a:prstClr val="black"/>
                </a:solidFill>
                <a:latin typeface="Arial" pitchFamily="34" charset="0"/>
              </a:rPr>
              <a:t>Inanspruchnahme der allg.  Antragsaltersgrenze: 	</a:t>
            </a:r>
            <a:r>
              <a:rPr lang="de-DE" sz="1400" dirty="0" smtClean="0">
                <a:solidFill>
                  <a:prstClr val="black"/>
                </a:solidFill>
                <a:latin typeface="Arial" pitchFamily="34" charset="0"/>
              </a:rPr>
              <a:t>bis 14,4 </a:t>
            </a:r>
            <a:r>
              <a:rPr lang="de-DE" sz="1400" dirty="0">
                <a:solidFill>
                  <a:prstClr val="black"/>
                </a:solidFill>
                <a:latin typeface="Arial" pitchFamily="34" charset="0"/>
              </a:rPr>
              <a:t>v. H.</a:t>
            </a:r>
          </a:p>
          <a:p>
            <a:pPr algn="just" fontAlgn="base">
              <a:spcBef>
                <a:spcPct val="0"/>
              </a:spcBef>
              <a:spcAft>
                <a:spcPct val="0"/>
              </a:spcAft>
            </a:pPr>
            <a:r>
              <a:rPr lang="de-DE" sz="1400" dirty="0">
                <a:solidFill>
                  <a:prstClr val="black"/>
                </a:solidFill>
                <a:latin typeface="Arial" pitchFamily="34" charset="0"/>
              </a:rPr>
              <a:t>Schwerbehinderung und Dienstunfähigkeit:		</a:t>
            </a:r>
            <a:r>
              <a:rPr lang="de-DE" sz="1400" dirty="0" smtClean="0">
                <a:solidFill>
                  <a:prstClr val="black"/>
                </a:solidFill>
                <a:latin typeface="Arial" pitchFamily="34" charset="0"/>
              </a:rPr>
              <a:t>bis 10,8 </a:t>
            </a:r>
            <a:r>
              <a:rPr lang="de-DE" sz="1400" dirty="0">
                <a:solidFill>
                  <a:prstClr val="black"/>
                </a:solidFill>
                <a:latin typeface="Arial" pitchFamily="34" charset="0"/>
              </a:rPr>
              <a:t>v. H.</a:t>
            </a:r>
          </a:p>
          <a:p>
            <a:pPr algn="just" fontAlgn="base">
              <a:spcBef>
                <a:spcPct val="0"/>
              </a:spcBef>
              <a:spcAft>
                <a:spcPct val="0"/>
              </a:spcAft>
            </a:pPr>
            <a:endParaRPr lang="de-DE" sz="1400" dirty="0">
              <a:solidFill>
                <a:prstClr val="black"/>
              </a:solidFill>
              <a:latin typeface="Arial" pitchFamily="34" charset="0"/>
            </a:endParaRPr>
          </a:p>
          <a:p>
            <a:pPr algn="just" fontAlgn="base">
              <a:spcBef>
                <a:spcPct val="0"/>
              </a:spcBef>
              <a:spcAft>
                <a:spcPct val="0"/>
              </a:spcAft>
            </a:pPr>
            <a:r>
              <a:rPr lang="de-DE" sz="1400" dirty="0" smtClean="0">
                <a:solidFill>
                  <a:prstClr val="black"/>
                </a:solidFill>
                <a:latin typeface="Arial" pitchFamily="34" charset="0"/>
              </a:rPr>
              <a:t>Beamte </a:t>
            </a:r>
            <a:r>
              <a:rPr lang="de-DE" sz="1400" dirty="0">
                <a:solidFill>
                  <a:prstClr val="black"/>
                </a:solidFill>
                <a:latin typeface="Arial" pitchFamily="34" charset="0"/>
              </a:rPr>
              <a:t>auf Lebenszeit, die das 65. Lebensjahr vollendet und eine näher definierte Dienstzeit von 45 Lebensjahren (lange Dienstzeit) erreicht haben, können auf Antrag ohne Versorgungsabschlag in den Ruhestand versetzt werden.</a:t>
            </a:r>
          </a:p>
          <a:p>
            <a:pPr algn="ctr" fontAlgn="base">
              <a:spcBef>
                <a:spcPct val="0"/>
              </a:spcBef>
              <a:spcAft>
                <a:spcPct val="0"/>
              </a:spcAft>
            </a:pPr>
            <a:r>
              <a:rPr lang="de-DE" sz="1400" i="1" dirty="0" smtClean="0">
                <a:solidFill>
                  <a:srgbClr val="FF0000"/>
                </a:solidFill>
                <a:latin typeface="Arial" pitchFamily="34" charset="0"/>
              </a:rPr>
              <a:t>Übergangsregelungen beachten!</a:t>
            </a:r>
            <a:endParaRPr lang="de-DE" sz="1400" i="1" dirty="0">
              <a:solidFill>
                <a:srgbClr val="FF0000"/>
              </a:solidFill>
              <a:latin typeface="Arial" pitchFamily="34" charset="0"/>
            </a:endParaRPr>
          </a:p>
        </p:txBody>
      </p:sp>
    </p:spTree>
    <p:extLst>
      <p:ext uri="{BB962C8B-B14F-4D97-AF65-F5344CB8AC3E}">
        <p14:creationId xmlns:p14="http://schemas.microsoft.com/office/powerpoint/2010/main" val="1157459516"/>
      </p:ext>
    </p:extLst>
  </p:cSld>
  <p:clrMapOvr>
    <a:masterClrMapping/>
  </p:clrMapOvr>
  <p:transition spd="slow">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38138"/>
          </a:xfrm>
        </p:spPr>
        <p:txBody>
          <a:bodyPr>
            <a:normAutofit fontScale="90000"/>
          </a:bodyPr>
          <a:lstStyle/>
          <a:p>
            <a:r>
              <a:rPr lang="de-DE" sz="4900" b="1" dirty="0" smtClean="0"/>
              <a:t>Ruhestand</a:t>
            </a:r>
            <a:r>
              <a:rPr lang="de-DE" dirty="0" smtClean="0"/>
              <a:t/>
            </a:r>
            <a:br>
              <a:rPr lang="de-DE" dirty="0" smtClean="0"/>
            </a:br>
            <a:r>
              <a:rPr lang="de-DE" sz="3600" dirty="0" smtClean="0"/>
              <a:t>- freiwilliges Hinausschieben</a:t>
            </a:r>
            <a:endParaRPr lang="de-DE" sz="3600" dirty="0"/>
          </a:p>
        </p:txBody>
      </p:sp>
      <p:sp>
        <p:nvSpPr>
          <p:cNvPr id="3" name="Inhaltsplatzhalter 2"/>
          <p:cNvSpPr>
            <a:spLocks noGrp="1"/>
          </p:cNvSpPr>
          <p:nvPr>
            <p:ph idx="1"/>
          </p:nvPr>
        </p:nvSpPr>
        <p:spPr>
          <a:xfrm>
            <a:off x="457200" y="1556792"/>
            <a:ext cx="8229600" cy="4896544"/>
          </a:xfrm>
        </p:spPr>
        <p:txBody>
          <a:bodyPr>
            <a:noAutofit/>
          </a:bodyPr>
          <a:lstStyle/>
          <a:p>
            <a:pPr marL="0" indent="0">
              <a:buNone/>
            </a:pPr>
            <a:r>
              <a:rPr lang="de-DE" sz="1600" b="1" i="1" u="sng" dirty="0" smtClean="0"/>
              <a:t>Staat:</a:t>
            </a:r>
            <a:r>
              <a:rPr lang="de-DE" sz="1600" i="1" u="sng" dirty="0" smtClean="0"/>
              <a:t> </a:t>
            </a:r>
            <a:r>
              <a:rPr lang="de-DE" sz="1600" dirty="0" smtClean="0"/>
              <a:t>	</a:t>
            </a:r>
            <a:r>
              <a:rPr lang="de-DE" sz="1600" i="1" dirty="0" smtClean="0"/>
              <a:t>Hinausschieben des Ruhestandseintritts bis zu einem Jahr </a:t>
            </a:r>
            <a:r>
              <a:rPr lang="de-DE" sz="1600" i="1" dirty="0"/>
              <a:t>auf </a:t>
            </a:r>
            <a:r>
              <a:rPr lang="de-DE" sz="1600" i="1" dirty="0" smtClean="0"/>
              <a:t>Antrag (sechs Mo­nate  	vor Erreichen der Altersgrenze, keine Ausschlussfrist).</a:t>
            </a:r>
          </a:p>
          <a:p>
            <a:pPr marL="0" indent="0">
              <a:buNone/>
            </a:pPr>
            <a:r>
              <a:rPr lang="de-DE" sz="1600" i="1" dirty="0"/>
              <a:t>	</a:t>
            </a:r>
            <a:r>
              <a:rPr lang="de-DE" sz="1600" i="1" dirty="0" smtClean="0"/>
              <a:t>Mehrmaliges </a:t>
            </a:r>
            <a:r>
              <a:rPr lang="de-DE" sz="1600" i="1" dirty="0"/>
              <a:t>Hi­n­ausschiebung ist möglich, jedoch nicht län­ger als </a:t>
            </a:r>
            <a:r>
              <a:rPr lang="de-DE" sz="1600" b="1" i="1" dirty="0" smtClean="0"/>
              <a:t>bis </a:t>
            </a:r>
            <a:r>
              <a:rPr lang="de-DE" sz="1600" b="1" i="1" dirty="0"/>
              <a:t>zur </a:t>
            </a:r>
            <a:r>
              <a:rPr lang="de-DE" sz="1600" b="1" i="1" dirty="0" smtClean="0"/>
              <a:t>	Vollendung des 68.Lebens­jahrs</a:t>
            </a:r>
            <a:r>
              <a:rPr lang="de-DE" sz="1600" i="1" dirty="0" smtClean="0"/>
              <a:t>. </a:t>
            </a:r>
          </a:p>
          <a:p>
            <a:pPr marL="0" indent="0">
              <a:buNone/>
            </a:pPr>
            <a:r>
              <a:rPr lang="de-DE" sz="1600" i="1" dirty="0"/>
              <a:t>	</a:t>
            </a:r>
            <a:r>
              <a:rPr lang="de-DE" sz="1600" i="1" dirty="0" smtClean="0"/>
              <a:t>Voraussetzung : Vorliegen </a:t>
            </a:r>
            <a:r>
              <a:rPr lang="de-DE" sz="1600" b="1" i="1" dirty="0" smtClean="0"/>
              <a:t>dienstlichen </a:t>
            </a:r>
            <a:r>
              <a:rPr lang="de-DE" sz="1600" b="1" i="1" dirty="0"/>
              <a:t>Inte­resses</a:t>
            </a:r>
            <a:r>
              <a:rPr lang="de-DE" sz="1600" i="1" dirty="0"/>
              <a:t>. </a:t>
            </a:r>
            <a:endParaRPr lang="de-DE" sz="1600" i="1" dirty="0" smtClean="0"/>
          </a:p>
          <a:p>
            <a:pPr marL="0" indent="0">
              <a:buNone/>
            </a:pPr>
            <a:r>
              <a:rPr lang="de-DE" sz="1600" i="1" dirty="0"/>
              <a:t>	</a:t>
            </a:r>
            <a:r>
              <a:rPr lang="de-DE" sz="1600" i="1" dirty="0" smtClean="0"/>
              <a:t>In </a:t>
            </a:r>
            <a:r>
              <a:rPr lang="de-DE" sz="1600" i="1" dirty="0"/>
              <a:t>der Übergangszeit, solange die </a:t>
            </a:r>
            <a:r>
              <a:rPr lang="de-DE" sz="1600" i="1" dirty="0" smtClean="0"/>
              <a:t>Altersgrenzen </a:t>
            </a:r>
            <a:r>
              <a:rPr lang="de-DE" sz="1600" i="1" dirty="0"/>
              <a:t>angehoben werden, </a:t>
            </a:r>
            <a:r>
              <a:rPr lang="de-DE" sz="1600" i="1" dirty="0" smtClean="0"/>
              <a:t>be­steht ein 	Rechtsanspruch </a:t>
            </a:r>
            <a:r>
              <a:rPr lang="de-DE" sz="1600" i="1" dirty="0"/>
              <a:t>auf </a:t>
            </a:r>
            <a:r>
              <a:rPr lang="de-DE" sz="1600" i="1" dirty="0" smtClean="0"/>
              <a:t>Genehmigung</a:t>
            </a:r>
            <a:r>
              <a:rPr lang="de-DE" sz="1600" i="1" dirty="0"/>
              <a:t>, </a:t>
            </a:r>
            <a:r>
              <a:rPr lang="de-DE" sz="1600" i="1" dirty="0" smtClean="0"/>
              <a:t>soweit dienstliche Interessen </a:t>
            </a:r>
            <a:r>
              <a:rPr lang="de-DE" sz="1600" i="1" dirty="0"/>
              <a:t>nicht </a:t>
            </a:r>
            <a:r>
              <a:rPr lang="de-DE" sz="1600" i="1" dirty="0" err="1"/>
              <a:t>ent</a:t>
            </a:r>
            <a:r>
              <a:rPr lang="de-DE" sz="1600" i="1" dirty="0" smtClean="0"/>
              <a:t>­	gegenstehen (Art</a:t>
            </a:r>
            <a:r>
              <a:rPr lang="de-DE" sz="1600" i="1" dirty="0"/>
              <a:t>. 62 </a:t>
            </a:r>
            <a:r>
              <a:rPr lang="de-DE" sz="1600" i="1" dirty="0" smtClean="0"/>
              <a:t>§</a:t>
            </a:r>
            <a:r>
              <a:rPr lang="de-DE" sz="1600" i="1" dirty="0"/>
              <a:t> 3 Abs. 1 DRG</a:t>
            </a:r>
            <a:r>
              <a:rPr lang="de-DE" sz="1600" i="1" dirty="0" smtClean="0"/>
              <a:t>). </a:t>
            </a:r>
          </a:p>
          <a:p>
            <a:pPr marL="0" indent="0">
              <a:buNone/>
            </a:pPr>
            <a:endParaRPr lang="de-DE" sz="1600" i="1" dirty="0" smtClean="0"/>
          </a:p>
          <a:p>
            <a:pPr marL="0" indent="0">
              <a:buNone/>
            </a:pPr>
            <a:r>
              <a:rPr lang="de-DE" sz="1800" b="1" dirty="0" smtClean="0"/>
              <a:t>Kirche:</a:t>
            </a:r>
            <a:r>
              <a:rPr lang="de-DE" sz="1800" dirty="0" smtClean="0"/>
              <a:t>	§ 66 Abs. 5 KBG.EKD : Bei dienstlichem Interesse kann OKR den 	Ruhestandseintritt mit Zustimmung des / der Betreffenden hinausschieben 	(Ermessen). Auch eine </a:t>
            </a:r>
            <a:r>
              <a:rPr lang="de-DE" sz="1800" dirty="0"/>
              <a:t>Weiterarbeit in Teilzeit </a:t>
            </a:r>
            <a:r>
              <a:rPr lang="de-DE" sz="1800" dirty="0" smtClean="0"/>
              <a:t>ist möglich</a:t>
            </a:r>
            <a:r>
              <a:rPr lang="de-DE" sz="1800" dirty="0"/>
              <a:t>. </a:t>
            </a:r>
          </a:p>
          <a:p>
            <a:pPr marL="0" indent="0">
              <a:buNone/>
            </a:pPr>
            <a:endParaRPr lang="de-DE" sz="1800" dirty="0" smtClean="0"/>
          </a:p>
          <a:p>
            <a:pPr marL="0" indent="0">
              <a:buNone/>
            </a:pPr>
            <a:r>
              <a:rPr lang="de-DE" sz="1800" dirty="0" smtClean="0"/>
              <a:t>Für </a:t>
            </a:r>
            <a:r>
              <a:rPr lang="de-DE" sz="1800" dirty="0"/>
              <a:t>die Zeit, um welche die Altersgrenze hin­ausgeschoben ist, </a:t>
            </a:r>
            <a:r>
              <a:rPr lang="de-DE" sz="1800" dirty="0" smtClean="0"/>
              <a:t>wird ein nicht ruhegehaltfähiger </a:t>
            </a:r>
            <a:r>
              <a:rPr lang="de-DE" sz="1800" b="1" dirty="0" smtClean="0"/>
              <a:t>Zuschlag</a:t>
            </a:r>
            <a:r>
              <a:rPr lang="de-DE" sz="1800" dirty="0" smtClean="0"/>
              <a:t> </a:t>
            </a:r>
            <a:r>
              <a:rPr lang="de-DE" sz="1800" dirty="0"/>
              <a:t>zur Besoldung nach </a:t>
            </a:r>
            <a:r>
              <a:rPr lang="de-DE" sz="1800" dirty="0" smtClean="0"/>
              <a:t>§ 1 KBVG </a:t>
            </a:r>
            <a:r>
              <a:rPr lang="de-DE" sz="1800" dirty="0" err="1" smtClean="0"/>
              <a:t>i.V.m</a:t>
            </a:r>
            <a:r>
              <a:rPr lang="de-DE" sz="1800" dirty="0" smtClean="0"/>
              <a:t>. </a:t>
            </a:r>
            <a:r>
              <a:rPr lang="de-DE" sz="1800" dirty="0"/>
              <a:t>§§ 73, 74 </a:t>
            </a:r>
            <a:r>
              <a:rPr lang="de-DE" sz="1800" dirty="0" err="1" smtClean="0"/>
              <a:t>LBesGBW</a:t>
            </a:r>
            <a:r>
              <a:rPr lang="de-DE" sz="1800" dirty="0" smtClean="0"/>
              <a:t> gezahlt, </a:t>
            </a:r>
            <a:r>
              <a:rPr lang="de-DE" sz="1800" dirty="0"/>
              <a:t>so­weit die Zeit nicht versorgungswirksam wird, d.h. </a:t>
            </a:r>
            <a:r>
              <a:rPr lang="de-DE" sz="1800" b="1" dirty="0"/>
              <a:t>wenn der </a:t>
            </a:r>
            <a:r>
              <a:rPr lang="de-DE" sz="1800" b="1" dirty="0" smtClean="0"/>
              <a:t>Höchstversorgungssatz </a:t>
            </a:r>
            <a:r>
              <a:rPr lang="de-DE" sz="1800" b="1" dirty="0"/>
              <a:t>für die Be­rechnung des Ruhegehalts </a:t>
            </a:r>
            <a:r>
              <a:rPr lang="de-DE" sz="1800" b="1" dirty="0" smtClean="0"/>
              <a:t>bereits erreicht </a:t>
            </a:r>
            <a:r>
              <a:rPr lang="de-DE" sz="1800" b="1" dirty="0"/>
              <a:t>ist</a:t>
            </a:r>
            <a:r>
              <a:rPr lang="de-DE" sz="1800" dirty="0"/>
              <a:t>. </a:t>
            </a:r>
          </a:p>
        </p:txBody>
      </p:sp>
    </p:spTree>
    <p:extLst>
      <p:ext uri="{BB962C8B-B14F-4D97-AF65-F5344CB8AC3E}">
        <p14:creationId xmlns:p14="http://schemas.microsoft.com/office/powerpoint/2010/main" val="1907789768"/>
      </p:ext>
    </p:extLst>
  </p:cSld>
  <p:clrMapOvr>
    <a:masterClrMapping/>
  </p:clrMapOvr>
  <p:transition spd="slow">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Wiedereingliederung</a:t>
            </a:r>
            <a:endParaRPr lang="de-DE" dirty="0"/>
          </a:p>
        </p:txBody>
      </p:sp>
      <p:sp>
        <p:nvSpPr>
          <p:cNvPr id="3" name="Inhaltsplatzhalter 2"/>
          <p:cNvSpPr>
            <a:spLocks noGrp="1"/>
          </p:cNvSpPr>
          <p:nvPr>
            <p:ph idx="1"/>
          </p:nvPr>
        </p:nvSpPr>
        <p:spPr>
          <a:xfrm>
            <a:off x="457200" y="1412776"/>
            <a:ext cx="8229600" cy="4896544"/>
          </a:xfrm>
        </p:spPr>
        <p:txBody>
          <a:bodyPr>
            <a:normAutofit fontScale="62500" lnSpcReduction="20000"/>
          </a:bodyPr>
          <a:lstStyle/>
          <a:p>
            <a:pPr marL="0" indent="0">
              <a:buNone/>
            </a:pPr>
            <a:r>
              <a:rPr lang="de-DE" b="1" i="1" u="sng" dirty="0" smtClean="0"/>
              <a:t>Staat: </a:t>
            </a:r>
            <a:r>
              <a:rPr lang="de-DE" dirty="0" smtClean="0"/>
              <a:t>	</a:t>
            </a:r>
            <a:r>
              <a:rPr lang="de-DE" b="1" i="1" dirty="0" smtClean="0"/>
              <a:t>§ 68 Absatz 3 LBG </a:t>
            </a:r>
            <a:r>
              <a:rPr lang="de-DE" i="1" dirty="0" smtClean="0"/>
              <a:t>schafft </a:t>
            </a:r>
            <a:r>
              <a:rPr lang="de-DE" i="1" dirty="0"/>
              <a:t>für Beamtinnen und Beamte die </a:t>
            </a:r>
            <a:r>
              <a:rPr lang="de-DE" i="1" dirty="0" smtClean="0"/>
              <a:t>	Möglichkeit </a:t>
            </a:r>
            <a:r>
              <a:rPr lang="de-DE" i="1" dirty="0"/>
              <a:t>einer </a:t>
            </a:r>
            <a:r>
              <a:rPr lang="de-DE" b="1" i="1" dirty="0"/>
              <a:t>stufenweisen Wie­der­eingliederung nach </a:t>
            </a:r>
            <a:r>
              <a:rPr lang="de-DE" b="1" i="1" dirty="0" smtClean="0"/>
              <a:t>	längerer </a:t>
            </a:r>
            <a:r>
              <a:rPr lang="de-DE" b="1" i="1" dirty="0"/>
              <a:t>krankheitsbedingter Dienstunfähigkeit</a:t>
            </a:r>
            <a:r>
              <a:rPr lang="de-DE" i="1" dirty="0"/>
              <a:t>. </a:t>
            </a:r>
            <a:endParaRPr lang="de-DE" i="1" dirty="0" smtClean="0"/>
          </a:p>
          <a:p>
            <a:pPr marL="0" indent="0">
              <a:buNone/>
            </a:pPr>
            <a:r>
              <a:rPr lang="de-DE" i="1" dirty="0"/>
              <a:t>	</a:t>
            </a:r>
            <a:r>
              <a:rPr lang="de-DE" i="1" dirty="0" smtClean="0"/>
              <a:t>Die Beamtinnen </a:t>
            </a:r>
            <a:r>
              <a:rPr lang="de-DE" i="1" dirty="0"/>
              <a:t>und Beamten können wieder langsam, in der </a:t>
            </a:r>
            <a:r>
              <a:rPr lang="de-DE" i="1" dirty="0" smtClean="0"/>
              <a:t>Regel 	stundenweise</a:t>
            </a:r>
            <a:r>
              <a:rPr lang="de-DE" i="1" dirty="0"/>
              <a:t>, an den Dienst herangeführt werden. Sie </a:t>
            </a:r>
            <a:r>
              <a:rPr lang="de-DE" i="1" dirty="0" smtClean="0"/>
              <a:t>gelten 	in 	diesen </a:t>
            </a:r>
            <a:r>
              <a:rPr lang="de-DE" i="1" dirty="0"/>
              <a:t>Fällen weiterhin als dienstunfähig und sind </a:t>
            </a:r>
            <a:r>
              <a:rPr lang="de-DE" i="1" dirty="0" smtClean="0"/>
              <a:t>insoweit </a:t>
            </a:r>
            <a:r>
              <a:rPr lang="de-DE" i="1" dirty="0"/>
              <a:t>zur </a:t>
            </a:r>
            <a:r>
              <a:rPr lang="de-DE" i="1" dirty="0" smtClean="0"/>
              <a:t>	Dienstleistung </a:t>
            </a:r>
            <a:r>
              <a:rPr lang="de-DE" i="1" dirty="0"/>
              <a:t>nicht ver­pflichtet, nehmen aber </a:t>
            </a:r>
            <a:r>
              <a:rPr lang="de-DE" i="1" dirty="0" smtClean="0"/>
              <a:t>probeweise </a:t>
            </a:r>
            <a:r>
              <a:rPr lang="de-DE" i="1" dirty="0"/>
              <a:t>wieder am </a:t>
            </a:r>
            <a:r>
              <a:rPr lang="de-DE" i="1" dirty="0" smtClean="0"/>
              <a:t>	Dienstbetrieb </a:t>
            </a:r>
            <a:r>
              <a:rPr lang="de-DE" i="1" dirty="0"/>
              <a:t>teil, indem sie freiwillig </a:t>
            </a:r>
            <a:r>
              <a:rPr lang="de-DE" i="1" dirty="0" smtClean="0"/>
              <a:t>ihre </a:t>
            </a:r>
            <a:r>
              <a:rPr lang="de-DE" i="1" dirty="0"/>
              <a:t>Arbeitskraft dem </a:t>
            </a:r>
            <a:r>
              <a:rPr lang="de-DE" i="1" dirty="0" smtClean="0"/>
              <a:t>	Dienstherrn </a:t>
            </a:r>
            <a:r>
              <a:rPr lang="de-DE" i="1" dirty="0"/>
              <a:t>zur Verfügung stellen. </a:t>
            </a:r>
            <a:r>
              <a:rPr lang="de-DE" i="1" dirty="0" smtClean="0"/>
              <a:t>Vor­aussetzung </a:t>
            </a:r>
            <a:r>
              <a:rPr lang="de-DE" i="1" dirty="0"/>
              <a:t>ist, dass dies nach </a:t>
            </a:r>
            <a:r>
              <a:rPr lang="de-DE" i="1" dirty="0" smtClean="0"/>
              <a:t>	ärztlicher </a:t>
            </a:r>
            <a:r>
              <a:rPr lang="de-DE" i="1" dirty="0"/>
              <a:t>Beurtei­lung möglich </a:t>
            </a:r>
            <a:r>
              <a:rPr lang="de-DE" i="1" dirty="0" smtClean="0"/>
              <a:t>ist </a:t>
            </a:r>
            <a:r>
              <a:rPr lang="de-DE" i="1" dirty="0"/>
              <a:t>und die vollständige Genesung </a:t>
            </a:r>
            <a:r>
              <a:rPr lang="de-DE" i="1" dirty="0" smtClean="0"/>
              <a:t>	nicht </a:t>
            </a:r>
            <a:r>
              <a:rPr lang="de-DE" i="1" dirty="0"/>
              <a:t>verzögert oder </a:t>
            </a:r>
            <a:r>
              <a:rPr lang="de-DE" i="1" dirty="0" smtClean="0"/>
              <a:t>verhindert</a:t>
            </a:r>
            <a:r>
              <a:rPr lang="de-DE" i="1" dirty="0"/>
              <a:t>. Dabei kann eine Arbeitszeiterfassung </a:t>
            </a:r>
            <a:r>
              <a:rPr lang="de-DE" i="1" dirty="0" smtClean="0"/>
              <a:t>	stattfinden</a:t>
            </a:r>
            <a:r>
              <a:rPr lang="de-DE" i="1" dirty="0"/>
              <a:t>, </a:t>
            </a:r>
            <a:r>
              <a:rPr lang="de-DE" i="1" dirty="0" smtClean="0"/>
              <a:t> jedoch </a:t>
            </a:r>
            <a:r>
              <a:rPr lang="de-DE" i="1" dirty="0"/>
              <a:t>nicht um Minderarbeitszeiten entste­hen zu </a:t>
            </a:r>
            <a:r>
              <a:rPr lang="de-DE" i="1" dirty="0" smtClean="0"/>
              <a:t>	lassen</a:t>
            </a:r>
            <a:r>
              <a:rPr lang="de-DE" i="1" dirty="0"/>
              <a:t>, </a:t>
            </a:r>
            <a:r>
              <a:rPr lang="de-DE" i="1" dirty="0" smtClean="0"/>
              <a:t> sondern </a:t>
            </a:r>
            <a:r>
              <a:rPr lang="de-DE" i="1" dirty="0"/>
              <a:t>die ärztlichen Maßgaben hinsicht­lich der zeitlichen </a:t>
            </a:r>
            <a:r>
              <a:rPr lang="de-DE" i="1" dirty="0" smtClean="0"/>
              <a:t>	Beanspru­chung </a:t>
            </a:r>
            <a:r>
              <a:rPr lang="de-DE" i="1" dirty="0"/>
              <a:t>zu dokumentieren. </a:t>
            </a:r>
            <a:endParaRPr lang="de-DE" i="1" dirty="0" smtClean="0"/>
          </a:p>
          <a:p>
            <a:pPr marL="0" indent="0">
              <a:buNone/>
            </a:pPr>
            <a:endParaRPr lang="de-DE" i="1" dirty="0" smtClean="0"/>
          </a:p>
          <a:p>
            <a:pPr marL="0" indent="0">
              <a:buNone/>
            </a:pPr>
            <a:r>
              <a:rPr lang="de-DE" b="1" dirty="0" smtClean="0"/>
              <a:t>Diese Regelung gilt im kirchlichen Bereich nicht unmittelbar, wird aber entsprechend praktiziert.</a:t>
            </a:r>
            <a:endParaRPr lang="de-DE" b="1" dirty="0"/>
          </a:p>
          <a:p>
            <a:pPr marL="0" indent="0">
              <a:buNone/>
            </a:pPr>
            <a:endParaRPr lang="de-DE" dirty="0"/>
          </a:p>
        </p:txBody>
      </p:sp>
    </p:spTree>
    <p:extLst>
      <p:ext uri="{BB962C8B-B14F-4D97-AF65-F5344CB8AC3E}">
        <p14:creationId xmlns:p14="http://schemas.microsoft.com/office/powerpoint/2010/main" val="1426852839"/>
      </p:ext>
    </p:extLst>
  </p:cSld>
  <p:clrMapOvr>
    <a:overrideClrMapping bg1="lt1" tx1="dk1" bg2="lt2" tx2="dk2" accent1="accent1" accent2="accent2" accent3="accent3" accent4="accent4" accent5="accent5" accent6="accent6" hlink="hlink" folHlink="folHlink"/>
  </p:clrMapOvr>
  <p:transition spd="slow">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b="1" dirty="0" smtClean="0">
                <a:effectLst>
                  <a:outerShdw blurRad="38100" dist="38100" dir="2700000" algn="tl">
                    <a:srgbClr val="000000">
                      <a:alpha val="43137"/>
                    </a:srgbClr>
                  </a:outerShdw>
                </a:effectLst>
              </a:rPr>
              <a:t>Teilzeit</a:t>
            </a:r>
            <a:endParaRPr lang="de-DE" b="1" dirty="0">
              <a:effectLst>
                <a:outerShdw blurRad="38100" dist="38100" dir="2700000" algn="tl">
                  <a:srgbClr val="000000">
                    <a:alpha val="43137"/>
                  </a:srgbClr>
                </a:outerShdw>
              </a:effectLst>
            </a:endParaRPr>
          </a:p>
        </p:txBody>
      </p:sp>
      <p:sp>
        <p:nvSpPr>
          <p:cNvPr id="3" name="Inhaltsplatzhalter 2"/>
          <p:cNvSpPr>
            <a:spLocks noGrp="1"/>
          </p:cNvSpPr>
          <p:nvPr>
            <p:ph idx="1"/>
          </p:nvPr>
        </p:nvSpPr>
        <p:spPr>
          <a:xfrm>
            <a:off x="457200" y="1124744"/>
            <a:ext cx="8229600" cy="5256584"/>
          </a:xfrm>
        </p:spPr>
        <p:txBody>
          <a:bodyPr>
            <a:normAutofit fontScale="55000" lnSpcReduction="20000"/>
          </a:bodyPr>
          <a:lstStyle/>
          <a:p>
            <a:endParaRPr lang="de-DE" b="1" dirty="0" smtClean="0"/>
          </a:p>
          <a:p>
            <a:r>
              <a:rPr lang="de-DE" sz="4400" b="1" dirty="0" smtClean="0"/>
              <a:t>Unterhälftige Teilzeit (z. Kinderbetreuung oder Pflege)</a:t>
            </a:r>
          </a:p>
          <a:p>
            <a:pPr marL="0" indent="0">
              <a:buNone/>
            </a:pPr>
            <a:r>
              <a:rPr lang="de-DE" sz="3800" dirty="0" smtClean="0"/>
              <a:t>	</a:t>
            </a:r>
          </a:p>
          <a:p>
            <a:pPr marL="0" indent="0">
              <a:buNone/>
            </a:pPr>
            <a:r>
              <a:rPr lang="de-DE" sz="3800" b="1" i="1" dirty="0"/>
              <a:t>	</a:t>
            </a:r>
            <a:r>
              <a:rPr lang="de-DE" sz="3800" b="1" i="1" u="sng" dirty="0" smtClean="0"/>
              <a:t>Staat:</a:t>
            </a:r>
            <a:r>
              <a:rPr lang="de-DE" sz="3800" b="1" i="1" dirty="0" smtClean="0"/>
              <a:t> </a:t>
            </a:r>
            <a:r>
              <a:rPr lang="de-DE" sz="3800" b="1" dirty="0" smtClean="0"/>
              <a:t>	</a:t>
            </a:r>
            <a:r>
              <a:rPr lang="de-DE" sz="3800" i="1" dirty="0" smtClean="0"/>
              <a:t>§ 69 Abs. 2, 3 LBG </a:t>
            </a:r>
            <a:r>
              <a:rPr lang="de-DE" sz="3800" b="1" i="1" dirty="0" smtClean="0"/>
              <a:t>– wenn dienstliche Belange 			nicht entgegenstehen, mind. 30 %</a:t>
            </a:r>
          </a:p>
          <a:p>
            <a:pPr marL="0" indent="0">
              <a:buNone/>
            </a:pPr>
            <a:endParaRPr lang="de-DE" sz="3800" b="1" i="1" dirty="0" smtClean="0"/>
          </a:p>
          <a:p>
            <a:pPr marL="0" indent="0">
              <a:buNone/>
            </a:pPr>
            <a:r>
              <a:rPr lang="de-DE" sz="3800" b="1" i="1" dirty="0" smtClean="0"/>
              <a:t>	</a:t>
            </a:r>
            <a:r>
              <a:rPr lang="de-DE" sz="3800" b="1" u="sng" dirty="0" smtClean="0"/>
              <a:t>Kirche:</a:t>
            </a:r>
            <a:r>
              <a:rPr lang="de-DE" sz="3800" b="1" dirty="0" smtClean="0"/>
              <a:t>	</a:t>
            </a:r>
            <a:r>
              <a:rPr lang="de-DE" sz="3800" dirty="0" smtClean="0"/>
              <a:t>§ 49 Abs. 3 KBG.EKD </a:t>
            </a:r>
            <a:r>
              <a:rPr lang="de-DE" sz="3800" b="1" dirty="0" smtClean="0"/>
              <a:t>– nach Maßgabe der 			Stellenplanung, 	im kirchlichen Interesse, für begrenzte 		Zeit</a:t>
            </a:r>
          </a:p>
          <a:p>
            <a:pPr marL="0" indent="0">
              <a:buNone/>
            </a:pPr>
            <a:endParaRPr lang="de-DE" sz="3800" b="1" dirty="0" smtClean="0"/>
          </a:p>
          <a:p>
            <a:r>
              <a:rPr lang="de-DE" sz="4400" b="1" dirty="0" err="1" smtClean="0"/>
              <a:t>Sabbathzeit</a:t>
            </a:r>
            <a:endParaRPr lang="de-DE" sz="4400" dirty="0" smtClean="0"/>
          </a:p>
          <a:p>
            <a:pPr marL="0" indent="0">
              <a:buNone/>
            </a:pPr>
            <a:r>
              <a:rPr lang="de-DE" sz="3800" b="1" dirty="0" smtClean="0"/>
              <a:t>	</a:t>
            </a:r>
          </a:p>
          <a:p>
            <a:pPr marL="0" indent="0">
              <a:buNone/>
            </a:pPr>
            <a:r>
              <a:rPr lang="de-DE" sz="3800" b="1" i="1" dirty="0"/>
              <a:t>	</a:t>
            </a:r>
            <a:r>
              <a:rPr lang="de-DE" sz="3800" b="1" i="1" u="sng" dirty="0" smtClean="0"/>
              <a:t>Staat:</a:t>
            </a:r>
            <a:r>
              <a:rPr lang="de-DE" sz="3800" i="1" dirty="0" smtClean="0"/>
              <a:t> 	§ 69 Abs. 5 ff. LBG</a:t>
            </a:r>
          </a:p>
          <a:p>
            <a:pPr marL="0" indent="0">
              <a:buNone/>
            </a:pPr>
            <a:r>
              <a:rPr lang="de-DE" sz="3800" b="1" i="1" dirty="0" smtClean="0"/>
              <a:t>	</a:t>
            </a:r>
          </a:p>
          <a:p>
            <a:pPr marL="0" indent="0">
              <a:buNone/>
            </a:pPr>
            <a:r>
              <a:rPr lang="de-DE" sz="3800" b="1" i="1" dirty="0"/>
              <a:t>	</a:t>
            </a:r>
            <a:r>
              <a:rPr lang="de-DE" sz="3800" b="1" i="1" u="sng" dirty="0" smtClean="0"/>
              <a:t>Kirche:</a:t>
            </a:r>
            <a:r>
              <a:rPr lang="de-DE" sz="3800" dirty="0" smtClean="0"/>
              <a:t> 	</a:t>
            </a:r>
            <a:r>
              <a:rPr lang="de-DE" sz="3800" b="1" dirty="0" smtClean="0"/>
              <a:t>eigene Regelung </a:t>
            </a:r>
            <a:r>
              <a:rPr lang="de-DE" sz="3800" dirty="0" smtClean="0"/>
              <a:t>in § 51 Abs. 2 KBG.EKD, 				§ 10 a AG KBG.EKD.</a:t>
            </a:r>
          </a:p>
        </p:txBody>
      </p:sp>
    </p:spTree>
    <p:extLst>
      <p:ext uri="{BB962C8B-B14F-4D97-AF65-F5344CB8AC3E}">
        <p14:creationId xmlns:p14="http://schemas.microsoft.com/office/powerpoint/2010/main" val="2409765893"/>
      </p:ext>
    </p:extLst>
  </p:cSld>
  <p:clrMapOvr>
    <a:overrideClrMapping bg1="lt1" tx1="dk1" bg2="lt2" tx2="dk2" accent1="accent1" accent2="accent2" accent3="accent3" accent4="accent4" accent5="accent5" accent6="accent6" hlink="hlink" folHlink="folHlink"/>
  </p:clrMapOvr>
  <p:transition spd="slow">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792088"/>
          </a:xfrm>
        </p:spPr>
        <p:txBody>
          <a:bodyPr>
            <a:normAutofit/>
          </a:bodyPr>
          <a:lstStyle/>
          <a:p>
            <a:r>
              <a:rPr lang="de-DE" b="1" dirty="0">
                <a:solidFill>
                  <a:prstClr val="black"/>
                </a:solidFill>
              </a:rPr>
              <a:t>Teilzeit</a:t>
            </a:r>
            <a:endParaRPr lang="de-DE" b="1" dirty="0"/>
          </a:p>
        </p:txBody>
      </p:sp>
      <p:sp>
        <p:nvSpPr>
          <p:cNvPr id="3" name="Inhaltsplatzhalter 2"/>
          <p:cNvSpPr>
            <a:spLocks noGrp="1"/>
          </p:cNvSpPr>
          <p:nvPr>
            <p:ph idx="1"/>
          </p:nvPr>
        </p:nvSpPr>
        <p:spPr>
          <a:xfrm>
            <a:off x="457200" y="980728"/>
            <a:ext cx="8229600" cy="5616624"/>
          </a:xfrm>
        </p:spPr>
        <p:txBody>
          <a:bodyPr>
            <a:normAutofit fontScale="55000" lnSpcReduction="20000"/>
          </a:bodyPr>
          <a:lstStyle/>
          <a:p>
            <a:pPr marL="0" indent="0">
              <a:buNone/>
            </a:pPr>
            <a:endParaRPr lang="de-DE" sz="3600" b="1" dirty="0" smtClean="0"/>
          </a:p>
          <a:p>
            <a:pPr marL="0" indent="0">
              <a:buNone/>
            </a:pPr>
            <a:r>
              <a:rPr lang="de-DE" sz="3600" b="1" dirty="0" smtClean="0"/>
              <a:t>Altersteilzeit </a:t>
            </a:r>
            <a:r>
              <a:rPr lang="de-DE" sz="3600" b="1" dirty="0"/>
              <a:t>für Schwerbehinderte </a:t>
            </a:r>
          </a:p>
          <a:p>
            <a:pPr marL="0" indent="0">
              <a:buNone/>
            </a:pPr>
            <a:r>
              <a:rPr lang="de-DE" dirty="0" smtClean="0"/>
              <a:t>	</a:t>
            </a:r>
          </a:p>
          <a:p>
            <a:pPr marL="0" indent="0">
              <a:buNone/>
            </a:pPr>
            <a:r>
              <a:rPr lang="de-DE" dirty="0"/>
              <a:t>	</a:t>
            </a:r>
            <a:r>
              <a:rPr lang="de-DE" sz="3500" dirty="0" smtClean="0"/>
              <a:t>existiert </a:t>
            </a:r>
            <a:r>
              <a:rPr lang="de-DE" sz="3500" dirty="0"/>
              <a:t>nach wie vor, (Verweis ins Landesrecht) wurde </a:t>
            </a:r>
            <a:r>
              <a:rPr lang="de-DE" sz="3500" dirty="0" smtClean="0"/>
              <a:t>	aber 	geringfügig </a:t>
            </a:r>
            <a:r>
              <a:rPr lang="de-DE" sz="3500" dirty="0"/>
              <a:t>verändert (60 % Dienstumfang statt </a:t>
            </a:r>
            <a:r>
              <a:rPr lang="de-DE" sz="3500" dirty="0" smtClean="0"/>
              <a:t>50</a:t>
            </a:r>
            <a:r>
              <a:rPr lang="de-DE" sz="3500" dirty="0"/>
              <a:t>%), § 51 </a:t>
            </a:r>
            <a:r>
              <a:rPr lang="de-DE" sz="3500" dirty="0" smtClean="0"/>
              <a:t>Abs</a:t>
            </a:r>
            <a:r>
              <a:rPr lang="de-DE" sz="3500" dirty="0"/>
              <a:t>. 4 </a:t>
            </a:r>
            <a:r>
              <a:rPr lang="de-DE" sz="3500" dirty="0" smtClean="0"/>
              <a:t>	KBG.EKD</a:t>
            </a:r>
            <a:r>
              <a:rPr lang="de-DE" sz="3500" dirty="0"/>
              <a:t>, § 11 AG KBG.EKD, 70 LBG. </a:t>
            </a:r>
          </a:p>
          <a:p>
            <a:pPr marL="0" indent="0">
              <a:buNone/>
            </a:pPr>
            <a:endParaRPr lang="de-DE" sz="3500" dirty="0" smtClean="0"/>
          </a:p>
          <a:p>
            <a:pPr marL="0" indent="0">
              <a:buNone/>
            </a:pPr>
            <a:r>
              <a:rPr lang="de-DE" sz="3500" dirty="0" smtClean="0"/>
              <a:t>	Ist </a:t>
            </a:r>
            <a:r>
              <a:rPr lang="de-DE" sz="3500" dirty="0"/>
              <a:t>Altersteilzeit vor </a:t>
            </a:r>
            <a:r>
              <a:rPr lang="de-DE" sz="3500" dirty="0" smtClean="0"/>
              <a:t>dem 1.1.2012 </a:t>
            </a:r>
            <a:r>
              <a:rPr lang="de-DE" sz="3500" dirty="0"/>
              <a:t>angetreten, gilt altes Recht bzgl. </a:t>
            </a:r>
            <a:r>
              <a:rPr lang="de-DE" sz="3500" dirty="0" smtClean="0"/>
              <a:t>	Zulagenberechnung</a:t>
            </a:r>
            <a:r>
              <a:rPr lang="de-DE" sz="3500" dirty="0"/>
              <a:t>.</a:t>
            </a:r>
          </a:p>
          <a:p>
            <a:pPr marL="0" indent="0">
              <a:buNone/>
            </a:pPr>
            <a:endParaRPr lang="de-DE" sz="3500" dirty="0" smtClean="0"/>
          </a:p>
          <a:p>
            <a:pPr marL="0" indent="0">
              <a:buNone/>
            </a:pPr>
            <a:r>
              <a:rPr lang="de-DE" sz="3500" dirty="0" smtClean="0"/>
              <a:t>	Ab 1.1.2012: Zuschlag in Höhe des Unterschiedsbetrags 	zwischen </a:t>
            </a:r>
          </a:p>
          <a:p>
            <a:pPr marL="0" indent="0">
              <a:buNone/>
            </a:pPr>
            <a:r>
              <a:rPr lang="de-DE" sz="3500" dirty="0"/>
              <a:t>	</a:t>
            </a:r>
            <a:r>
              <a:rPr lang="de-DE" sz="3500" dirty="0" smtClean="0"/>
              <a:t>a) Nettobesoldung aus entsprechend Ermäßigung der Arbeitszeit 	gekürzter Bruttobesoldung und </a:t>
            </a:r>
          </a:p>
          <a:p>
            <a:pPr marL="0" indent="0">
              <a:buNone/>
            </a:pPr>
            <a:r>
              <a:rPr lang="de-DE" sz="3500" dirty="0"/>
              <a:t>	</a:t>
            </a:r>
            <a:r>
              <a:rPr lang="de-DE" sz="3500" dirty="0" smtClean="0"/>
              <a:t>b) </a:t>
            </a:r>
            <a:r>
              <a:rPr lang="de-DE" sz="3500" b="1" dirty="0" smtClean="0"/>
              <a:t>80 %</a:t>
            </a:r>
            <a:r>
              <a:rPr lang="de-DE" sz="3500" dirty="0" smtClean="0"/>
              <a:t> der Nettobesoldung aus Bruttobesoldung nach	</a:t>
            </a:r>
            <a:r>
              <a:rPr lang="de-DE" sz="3500" b="1" dirty="0" smtClean="0"/>
              <a:t>bisheriger 	</a:t>
            </a:r>
            <a:r>
              <a:rPr lang="de-DE" sz="3500" dirty="0" smtClean="0"/>
              <a:t>Arbeitszeit (Steuerfreibeträge bleiben </a:t>
            </a:r>
            <a:r>
              <a:rPr lang="de-DE" sz="3500" b="1" dirty="0" smtClean="0"/>
              <a:t>unberücksichtigt</a:t>
            </a:r>
            <a:r>
              <a:rPr lang="de-DE" sz="3500" dirty="0" smtClean="0"/>
              <a:t>).</a:t>
            </a:r>
          </a:p>
          <a:p>
            <a:pPr marL="0" indent="0">
              <a:buNone/>
            </a:pPr>
            <a:endParaRPr lang="de-DE" sz="3500" dirty="0" smtClean="0"/>
          </a:p>
          <a:p>
            <a:pPr marL="0" indent="0">
              <a:buNone/>
            </a:pPr>
            <a:r>
              <a:rPr lang="de-DE" sz="3500" b="1" i="1" u="sng" dirty="0" smtClean="0"/>
              <a:t>Achtung</a:t>
            </a:r>
            <a:r>
              <a:rPr lang="de-DE" sz="3500" i="1" dirty="0" smtClean="0"/>
              <a:t>: Keine steuerlichen Freibeträge eintragen lassen, sie vermindern den Zuschlag ! (Notwendigkeit entsprechender Beratung).</a:t>
            </a:r>
            <a:endParaRPr lang="de-DE" sz="3500" i="1" dirty="0"/>
          </a:p>
        </p:txBody>
      </p:sp>
      <p:sp>
        <p:nvSpPr>
          <p:cNvPr id="4" name="Rechteck 3"/>
          <p:cNvSpPr/>
          <p:nvPr/>
        </p:nvSpPr>
        <p:spPr>
          <a:xfrm>
            <a:off x="467544" y="188640"/>
            <a:ext cx="8136904" cy="369332"/>
          </a:xfrm>
          <a:prstGeom prst="rect">
            <a:avLst/>
          </a:prstGeom>
        </p:spPr>
        <p:txBody>
          <a:bodyPr wrap="square">
            <a:spAutoFit/>
          </a:bodyPr>
          <a:lstStyle/>
          <a:p>
            <a:r>
              <a:rPr lang="de-DE" dirty="0" smtClean="0"/>
              <a:t>	</a:t>
            </a:r>
            <a:endParaRPr lang="de-DE" dirty="0"/>
          </a:p>
        </p:txBody>
      </p:sp>
    </p:spTree>
    <p:extLst>
      <p:ext uri="{BB962C8B-B14F-4D97-AF65-F5344CB8AC3E}">
        <p14:creationId xmlns:p14="http://schemas.microsoft.com/office/powerpoint/2010/main" val="3439090565"/>
      </p:ext>
    </p:extLst>
  </p:cSld>
  <p:clrMapOvr>
    <a:masterClrMapping/>
  </p:clrMapOvr>
  <p:transition spd="slow">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lstStyle/>
          <a:p>
            <a:r>
              <a:rPr lang="de-DE" b="1" dirty="0" smtClean="0">
                <a:effectLst>
                  <a:outerShdw blurRad="38100" dist="38100" dir="2700000" algn="tl">
                    <a:srgbClr val="000000">
                      <a:alpha val="43137"/>
                    </a:srgbClr>
                  </a:outerShdw>
                </a:effectLst>
              </a:rPr>
              <a:t>Sonstiges</a:t>
            </a:r>
            <a:endParaRPr lang="de-DE" b="1" dirty="0">
              <a:effectLst>
                <a:outerShdw blurRad="38100" dist="38100" dir="2700000" algn="tl">
                  <a:srgbClr val="000000">
                    <a:alpha val="43137"/>
                  </a:srgbClr>
                </a:outerShdw>
              </a:effectLst>
            </a:endParaRPr>
          </a:p>
        </p:txBody>
      </p:sp>
      <p:sp>
        <p:nvSpPr>
          <p:cNvPr id="3" name="Inhaltsplatzhalter 2"/>
          <p:cNvSpPr>
            <a:spLocks noGrp="1"/>
          </p:cNvSpPr>
          <p:nvPr>
            <p:ph idx="1"/>
          </p:nvPr>
        </p:nvSpPr>
        <p:spPr>
          <a:xfrm>
            <a:off x="457200" y="1052736"/>
            <a:ext cx="8229600" cy="5472608"/>
          </a:xfrm>
        </p:spPr>
        <p:txBody>
          <a:bodyPr>
            <a:normAutofit fontScale="40000" lnSpcReduction="20000"/>
          </a:bodyPr>
          <a:lstStyle/>
          <a:p>
            <a:r>
              <a:rPr lang="de-DE" sz="5900" b="1" dirty="0" smtClean="0"/>
              <a:t>Familiäre Pflege</a:t>
            </a:r>
          </a:p>
          <a:p>
            <a:pPr marL="0" indent="0">
              <a:buNone/>
            </a:pPr>
            <a:r>
              <a:rPr lang="de-DE" b="1" i="1" dirty="0" smtClean="0"/>
              <a:t>	</a:t>
            </a:r>
            <a:endParaRPr lang="de-DE" sz="3600" b="1" i="1" dirty="0" smtClean="0"/>
          </a:p>
          <a:p>
            <a:pPr marL="0" indent="0">
              <a:buNone/>
            </a:pPr>
            <a:r>
              <a:rPr lang="de-DE" sz="4200" b="1" i="1" u="sng" dirty="0" smtClean="0"/>
              <a:t>Staat: </a:t>
            </a:r>
            <a:r>
              <a:rPr lang="de-DE" sz="4200" dirty="0" smtClean="0"/>
              <a:t>	</a:t>
            </a:r>
            <a:r>
              <a:rPr lang="de-DE" sz="4200" i="1" dirty="0" smtClean="0"/>
              <a:t>§</a:t>
            </a:r>
            <a:r>
              <a:rPr lang="de-DE" sz="4200" i="1" dirty="0"/>
              <a:t> 74 LBG dient der Vereinbarkeit von familiärer Pflege </a:t>
            </a:r>
            <a:r>
              <a:rPr lang="de-DE" sz="4200" i="1" dirty="0" smtClean="0"/>
              <a:t>und Beruf 	angelehnt </a:t>
            </a:r>
            <a:r>
              <a:rPr lang="de-DE" sz="4200" i="1" dirty="0"/>
              <a:t>an die </a:t>
            </a:r>
            <a:r>
              <a:rPr lang="de-DE" sz="4200" i="1" dirty="0" smtClean="0"/>
              <a:t>Vor­schriften </a:t>
            </a:r>
            <a:r>
              <a:rPr lang="de-DE" sz="4200" i="1" dirty="0"/>
              <a:t>des </a:t>
            </a:r>
            <a:r>
              <a:rPr lang="de-DE" sz="4200" i="1" dirty="0" smtClean="0"/>
              <a:t>Pflegezeitgesetzes. </a:t>
            </a:r>
          </a:p>
          <a:p>
            <a:pPr marL="0" indent="0">
              <a:buNone/>
            </a:pPr>
            <a:endParaRPr lang="de-DE" sz="4200" i="1" dirty="0" smtClean="0"/>
          </a:p>
          <a:p>
            <a:pPr lvl="4"/>
            <a:r>
              <a:rPr lang="de-DE" sz="3400" i="1" dirty="0" smtClean="0"/>
              <a:t>Ferner </a:t>
            </a:r>
            <a:r>
              <a:rPr lang="de-DE" sz="3400" i="1" dirty="0" err="1" smtClean="0"/>
              <a:t>AzUVO</a:t>
            </a:r>
            <a:r>
              <a:rPr lang="de-DE" sz="3400" i="1" dirty="0" smtClean="0"/>
              <a:t>: Ohne </a:t>
            </a:r>
            <a:r>
              <a:rPr lang="de-DE" sz="3400" i="1" dirty="0"/>
              <a:t>Genehmigung ist ein </a:t>
            </a:r>
            <a:r>
              <a:rPr lang="de-DE" sz="3400" i="1" dirty="0" smtClean="0"/>
              <a:t>Fernbleiben </a:t>
            </a:r>
            <a:r>
              <a:rPr lang="de-DE" sz="3400" i="1" dirty="0"/>
              <a:t>vom Dienst unter Wegfall der Dienstbezüge möglich, um in einer akut aufgetretenen Pflegesituation eine bedarfsgerechte Pflege zu organisieren oder eine pflegerische Versorgung in dieser Zeit sicher zu stellen. </a:t>
            </a:r>
            <a:endParaRPr lang="de-DE" sz="3400" i="1" dirty="0" smtClean="0"/>
          </a:p>
          <a:p>
            <a:pPr lvl="4"/>
            <a:r>
              <a:rPr lang="de-DE" sz="3400" i="1" dirty="0" smtClean="0"/>
              <a:t>Für </a:t>
            </a:r>
            <a:r>
              <a:rPr lang="de-DE" sz="3400" i="1" dirty="0"/>
              <a:t>eine Dauer von bis zu 6 Monaten kann Pflegezeit, d. h. Urlaub </a:t>
            </a:r>
            <a:r>
              <a:rPr lang="de-DE" sz="3400" b="1" i="1" dirty="0"/>
              <a:t>ohne </a:t>
            </a:r>
            <a:r>
              <a:rPr lang="de-DE" sz="3400" i="1" dirty="0"/>
              <a:t>Dienstbezüge bewilligt </a:t>
            </a:r>
            <a:r>
              <a:rPr lang="de-DE" sz="3400" i="1" dirty="0" smtClean="0"/>
              <a:t>werden, um </a:t>
            </a:r>
            <a:r>
              <a:rPr lang="de-DE" sz="3400" i="1" dirty="0"/>
              <a:t>nahe Angehörige in häuslicher Umgebung zu </a:t>
            </a:r>
            <a:r>
              <a:rPr lang="de-DE" sz="3400" i="1" dirty="0" smtClean="0"/>
              <a:t>pflegen. </a:t>
            </a:r>
          </a:p>
          <a:p>
            <a:pPr lvl="1"/>
            <a:endParaRPr lang="de-DE" sz="4200" i="1" dirty="0" smtClean="0"/>
          </a:p>
          <a:p>
            <a:pPr marL="0" indent="0">
              <a:buNone/>
            </a:pPr>
            <a:r>
              <a:rPr lang="de-DE" sz="4200" b="1" u="sng" dirty="0" smtClean="0"/>
              <a:t>Kirche:</a:t>
            </a:r>
            <a:r>
              <a:rPr lang="de-DE" sz="4200" dirty="0" smtClean="0"/>
              <a:t> 	Anwendung über § 38 Abs. 2 KBG.EKD, § 8 AG KBG.EKD. Darüber hinausgehende 	Familienpflegezeitregelung ist derzeit in Vorbereitung.</a:t>
            </a:r>
            <a:endParaRPr lang="de-DE" sz="4200" dirty="0"/>
          </a:p>
          <a:p>
            <a:pPr marL="0" indent="0">
              <a:buNone/>
            </a:pPr>
            <a:endParaRPr lang="de-DE" dirty="0" smtClean="0"/>
          </a:p>
          <a:p>
            <a:r>
              <a:rPr lang="de-DE" sz="5900" b="1" dirty="0" smtClean="0"/>
              <a:t>Eigene Verjährungsregelung</a:t>
            </a:r>
            <a:r>
              <a:rPr lang="de-DE" sz="5900" dirty="0" smtClean="0"/>
              <a:t>: </a:t>
            </a:r>
          </a:p>
          <a:p>
            <a:pPr marL="0" indent="0">
              <a:buNone/>
            </a:pPr>
            <a:r>
              <a:rPr lang="de-DE" dirty="0" smtClean="0"/>
              <a:t>	</a:t>
            </a:r>
          </a:p>
          <a:p>
            <a:pPr marL="0" indent="0">
              <a:buNone/>
            </a:pPr>
            <a:r>
              <a:rPr lang="de-DE" sz="4500" dirty="0"/>
              <a:t>	</a:t>
            </a:r>
            <a:r>
              <a:rPr lang="de-DE" sz="4500" dirty="0" smtClean="0"/>
              <a:t>Ansprüche / Rückforderungsansprüche verjähren nach § 1 KBVG, § 6 	</a:t>
            </a:r>
            <a:r>
              <a:rPr lang="de-DE" sz="4500" dirty="0" err="1" smtClean="0"/>
              <a:t>LBesGBW</a:t>
            </a:r>
            <a:r>
              <a:rPr lang="de-DE" sz="4500" dirty="0" smtClean="0"/>
              <a:t> bzw. § 12 </a:t>
            </a:r>
            <a:r>
              <a:rPr lang="de-DE" sz="4500" dirty="0" err="1" smtClean="0"/>
              <a:t>LBeamtVGBW</a:t>
            </a:r>
            <a:r>
              <a:rPr lang="de-DE" sz="4500" dirty="0" smtClean="0"/>
              <a:t> in drei Jahren, beginnend mit dem Schluss 	des Jahres in dem Anspruch entstanden ist (abweichend vom BGB 	unabhängig von Kenntnis oder </a:t>
            </a:r>
            <a:r>
              <a:rPr lang="de-DE" sz="4500" dirty="0" err="1" smtClean="0"/>
              <a:t>Kennenmüssen</a:t>
            </a:r>
            <a:r>
              <a:rPr lang="de-DE" sz="4500" dirty="0" smtClean="0"/>
              <a:t> des Anspruchs</a:t>
            </a:r>
            <a:r>
              <a:rPr lang="de-DE" sz="4500" dirty="0"/>
              <a:t>). </a:t>
            </a:r>
            <a:r>
              <a:rPr lang="de-DE" sz="4500" dirty="0" smtClean="0"/>
              <a:t>Gilt </a:t>
            </a:r>
            <a:r>
              <a:rPr lang="de-DE" sz="4500" dirty="0"/>
              <a:t>nur für </a:t>
            </a:r>
            <a:r>
              <a:rPr lang="de-DE" sz="4500" dirty="0" smtClean="0"/>
              <a:t>	ab </a:t>
            </a:r>
            <a:r>
              <a:rPr lang="de-DE" sz="4500" dirty="0"/>
              <a:t>1.1.2012 </a:t>
            </a:r>
            <a:r>
              <a:rPr lang="de-DE" sz="4500" dirty="0" smtClean="0"/>
              <a:t>entstandene </a:t>
            </a:r>
            <a:r>
              <a:rPr lang="de-DE" sz="4500" dirty="0"/>
              <a:t>Ansprüche.</a:t>
            </a:r>
          </a:p>
        </p:txBody>
      </p:sp>
    </p:spTree>
    <p:extLst>
      <p:ext uri="{BB962C8B-B14F-4D97-AF65-F5344CB8AC3E}">
        <p14:creationId xmlns:p14="http://schemas.microsoft.com/office/powerpoint/2010/main" val="3968817086"/>
      </p:ext>
    </p:extLst>
  </p:cSld>
  <p:clrMapOvr>
    <a:masterClrMapping/>
  </p:clrMapOvr>
  <p:transition spd="slow">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a:solidFill>
            <a:schemeClr val="accent3">
              <a:lumMod val="20000"/>
              <a:lumOff val="80000"/>
            </a:schemeClr>
          </a:solidFill>
        </p:spPr>
        <p:txBody>
          <a:bodyPr/>
          <a:lstStyle/>
          <a:p>
            <a:r>
              <a:rPr lang="de-DE" b="1" dirty="0" smtClean="0"/>
              <a:t>Besoldung: Stufenaufstieg</a:t>
            </a:r>
            <a:endParaRPr lang="de-DE" b="1" dirty="0"/>
          </a:p>
        </p:txBody>
      </p:sp>
      <p:sp>
        <p:nvSpPr>
          <p:cNvPr id="3" name="Inhaltsplatzhalter 2"/>
          <p:cNvSpPr>
            <a:spLocks noGrp="1"/>
          </p:cNvSpPr>
          <p:nvPr>
            <p:ph idx="1"/>
          </p:nvPr>
        </p:nvSpPr>
        <p:spPr>
          <a:xfrm>
            <a:off x="457200" y="1340768"/>
            <a:ext cx="8229600" cy="4896544"/>
          </a:xfrm>
          <a:solidFill>
            <a:schemeClr val="accent3">
              <a:lumMod val="20000"/>
              <a:lumOff val="80000"/>
            </a:schemeClr>
          </a:solidFill>
        </p:spPr>
        <p:txBody>
          <a:bodyPr>
            <a:noAutofit/>
          </a:bodyPr>
          <a:lstStyle/>
          <a:p>
            <a:r>
              <a:rPr lang="de-DE" sz="2200" b="1" dirty="0" smtClean="0"/>
              <a:t>Bislang:</a:t>
            </a:r>
            <a:r>
              <a:rPr lang="de-DE" sz="2200" dirty="0" smtClean="0"/>
              <a:t> 	Dienstaltersstufen, beruhend auf 				Besoldungsdienstalter (weitgehend </a:t>
            </a:r>
            <a:r>
              <a:rPr lang="de-DE" sz="2200" dirty="0"/>
              <a:t>am Lebensalter </a:t>
            </a:r>
            <a:r>
              <a:rPr lang="de-DE" sz="2200" dirty="0" smtClean="0"/>
              <a:t>		orientiert), Regelbeginn: 21. Lebensjahr in Stufe 1.</a:t>
            </a:r>
          </a:p>
          <a:p>
            <a:pPr marL="0" indent="0">
              <a:buNone/>
            </a:pPr>
            <a:endParaRPr lang="de-DE" sz="2200" dirty="0" smtClean="0"/>
          </a:p>
          <a:p>
            <a:r>
              <a:rPr lang="de-DE" sz="2200" b="1" dirty="0" smtClean="0"/>
              <a:t>Neu:</a:t>
            </a:r>
            <a:r>
              <a:rPr lang="de-DE" sz="2200" dirty="0" smtClean="0"/>
              <a:t> 	</a:t>
            </a:r>
            <a:r>
              <a:rPr lang="de-DE" sz="2200" b="1" dirty="0" smtClean="0"/>
              <a:t>Erfahrungsstufen</a:t>
            </a:r>
            <a:r>
              <a:rPr lang="de-DE" sz="2200" dirty="0" smtClean="0"/>
              <a:t>, </a:t>
            </a:r>
            <a:r>
              <a:rPr lang="de-DE" sz="2200" dirty="0"/>
              <a:t>die sich an der Dienstzeit </a:t>
            </a:r>
            <a:r>
              <a:rPr lang="de-DE" sz="2200" dirty="0" smtClean="0"/>
              <a:t>			orientieren, vgl. §§ 31 ff. </a:t>
            </a:r>
            <a:r>
              <a:rPr lang="de-DE" sz="2200" dirty="0" err="1" smtClean="0"/>
              <a:t>LBeamtVGBW</a:t>
            </a:r>
            <a:r>
              <a:rPr lang="de-DE" sz="2200" dirty="0" smtClean="0"/>
              <a:t>. </a:t>
            </a:r>
          </a:p>
          <a:p>
            <a:pPr marL="0" indent="0">
              <a:buNone/>
            </a:pPr>
            <a:endParaRPr lang="de-DE" sz="2200" dirty="0"/>
          </a:p>
          <a:p>
            <a:pPr marL="0" indent="0">
              <a:buNone/>
            </a:pPr>
            <a:r>
              <a:rPr lang="de-DE" sz="2200" b="1" dirty="0" smtClean="0"/>
              <a:t>Anwendung </a:t>
            </a:r>
            <a:r>
              <a:rPr lang="de-DE" sz="2200" b="1" dirty="0"/>
              <a:t>auf Kirchenbeamte direkt über § 1 KBVG.</a:t>
            </a:r>
          </a:p>
          <a:p>
            <a:pPr marL="0" indent="0">
              <a:buNone/>
            </a:pPr>
            <a:r>
              <a:rPr lang="de-DE" sz="2200" dirty="0" smtClean="0"/>
              <a:t>Basis </a:t>
            </a:r>
            <a:r>
              <a:rPr lang="de-DE" sz="2200" dirty="0"/>
              <a:t>für die Einstufung und den Stufenaufstieg ist </a:t>
            </a:r>
            <a:r>
              <a:rPr lang="de-DE" sz="2200" dirty="0" smtClean="0"/>
              <a:t>damit der </a:t>
            </a:r>
            <a:r>
              <a:rPr lang="de-DE" sz="2200" b="1" dirty="0" smtClean="0"/>
              <a:t>tatsächliche Diensteintritt </a:t>
            </a:r>
            <a:r>
              <a:rPr lang="de-DE" sz="2200" dirty="0"/>
              <a:t>und die Zeiten </a:t>
            </a:r>
            <a:r>
              <a:rPr lang="de-DE" sz="2200" dirty="0" smtClean="0"/>
              <a:t>mit </a:t>
            </a:r>
            <a:r>
              <a:rPr lang="de-DE" sz="2200" dirty="0"/>
              <a:t>dienstlicher </a:t>
            </a:r>
            <a:r>
              <a:rPr lang="de-DE" sz="2200" dirty="0" smtClean="0"/>
              <a:t>Erfahrung </a:t>
            </a:r>
            <a:r>
              <a:rPr lang="de-DE" sz="2200" dirty="0"/>
              <a:t>(</a:t>
            </a:r>
            <a:r>
              <a:rPr lang="de-DE" sz="2200" dirty="0" smtClean="0"/>
              <a:t>Erfahrungszeiten).</a:t>
            </a:r>
          </a:p>
          <a:p>
            <a:pPr marL="0" indent="0">
              <a:buNone/>
            </a:pPr>
            <a:r>
              <a:rPr lang="de-DE" sz="2200" dirty="0" smtClean="0"/>
              <a:t>Der Stufenaufstieg erfolgt im selben Rhythmus wie bislang (bis 5. Stufe alle 2 Jahre, bis 	9. Stufe alle drei Jahre, bis 12. Stufe alle 4 Jahre).</a:t>
            </a:r>
          </a:p>
          <a:p>
            <a:pPr marL="0" indent="0">
              <a:buNone/>
            </a:pPr>
            <a:r>
              <a:rPr lang="de-DE" sz="2200" b="1" dirty="0" smtClean="0"/>
              <a:t>	</a:t>
            </a:r>
            <a:endParaRPr lang="de-DE" sz="2200" b="1" dirty="0"/>
          </a:p>
        </p:txBody>
      </p:sp>
    </p:spTree>
    <p:extLst>
      <p:ext uri="{BB962C8B-B14F-4D97-AF65-F5344CB8AC3E}">
        <p14:creationId xmlns:p14="http://schemas.microsoft.com/office/powerpoint/2010/main" val="3411212680"/>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792088"/>
          </a:xfrm>
        </p:spPr>
        <p:txBody>
          <a:bodyPr>
            <a:normAutofit/>
          </a:bodyPr>
          <a:lstStyle/>
          <a:p>
            <a:r>
              <a:rPr lang="de-DE" b="1" i="1" dirty="0" smtClean="0"/>
              <a:t>Beginn Stufenaufstieg</a:t>
            </a:r>
            <a:endParaRPr lang="de-DE" b="1" i="1" dirty="0"/>
          </a:p>
        </p:txBody>
      </p:sp>
      <p:sp>
        <p:nvSpPr>
          <p:cNvPr id="3" name="Inhaltsplatzhalter 2"/>
          <p:cNvSpPr>
            <a:spLocks noGrp="1"/>
          </p:cNvSpPr>
          <p:nvPr>
            <p:ph idx="1"/>
          </p:nvPr>
        </p:nvSpPr>
        <p:spPr>
          <a:xfrm>
            <a:off x="457200" y="836712"/>
            <a:ext cx="8229600" cy="5616624"/>
          </a:xfrm>
        </p:spPr>
        <p:txBody>
          <a:bodyPr>
            <a:noAutofit/>
          </a:bodyPr>
          <a:lstStyle/>
          <a:p>
            <a:pPr marL="0" indent="0">
              <a:buNone/>
            </a:pPr>
            <a:r>
              <a:rPr lang="de-DE" sz="1600" dirty="0" smtClean="0"/>
              <a:t>Berechnet und durch VA festgesetzt wird statt dem BDA künftig der </a:t>
            </a:r>
            <a:r>
              <a:rPr lang="de-DE" sz="1600" b="1" dirty="0" smtClean="0"/>
              <a:t>Beginn des Aufsteigens in den Stufen </a:t>
            </a:r>
            <a:r>
              <a:rPr lang="de-DE" sz="1600" dirty="0" smtClean="0"/>
              <a:t>(</a:t>
            </a:r>
            <a:r>
              <a:rPr lang="de-DE" sz="1600" b="1" dirty="0" smtClean="0"/>
              <a:t>Beginn Erfahrungszeit</a:t>
            </a:r>
            <a:r>
              <a:rPr lang="de-DE" sz="1600" dirty="0" smtClean="0"/>
              <a:t>):</a:t>
            </a:r>
          </a:p>
          <a:p>
            <a:pPr marL="0" indent="0">
              <a:buNone/>
            </a:pPr>
            <a:r>
              <a:rPr lang="de-DE" sz="1600" b="1" dirty="0" smtClean="0"/>
              <a:t>Erster des Monats</a:t>
            </a:r>
            <a:r>
              <a:rPr lang="de-DE" sz="1600" dirty="0" smtClean="0"/>
              <a:t>, in dem die </a:t>
            </a:r>
            <a:r>
              <a:rPr lang="de-DE" sz="1600" b="1" dirty="0" smtClean="0"/>
              <a:t>erste</a:t>
            </a:r>
            <a:r>
              <a:rPr lang="de-DE" sz="1600" dirty="0" smtClean="0"/>
              <a:t> </a:t>
            </a:r>
            <a:r>
              <a:rPr lang="de-DE" sz="1600" b="1" dirty="0" smtClean="0"/>
              <a:t>Ernennung</a:t>
            </a:r>
            <a:r>
              <a:rPr lang="de-DE" sz="1600" dirty="0" smtClean="0"/>
              <a:t> mit Anspruch auf Grundgehalt bei öffentlichem Dienstherrn im Geltungsbereich des Grundgesetzes erfolgt ist ( i.d.R. Probedienstverhältnis). </a:t>
            </a:r>
          </a:p>
          <a:p>
            <a:pPr marL="0" indent="0">
              <a:buNone/>
            </a:pPr>
            <a:r>
              <a:rPr lang="de-DE" sz="1600" dirty="0" smtClean="0"/>
              <a:t>In </a:t>
            </a:r>
            <a:r>
              <a:rPr lang="de-DE" sz="1600" b="1" dirty="0" smtClean="0"/>
              <a:t>welcher Stufe </a:t>
            </a:r>
            <a:r>
              <a:rPr lang="de-DE" sz="1600" dirty="0" smtClean="0"/>
              <a:t>man beginnt, richtet sich nach dem </a:t>
            </a:r>
            <a:r>
              <a:rPr lang="de-DE" sz="1600" b="1" dirty="0" smtClean="0"/>
              <a:t>Anfangsgrundgehalt der jeweiligen Besoldungsgruppe (i.d.R. Eingangsamt)</a:t>
            </a:r>
            <a:r>
              <a:rPr lang="de-DE" sz="1600" dirty="0" smtClean="0"/>
              <a:t>.</a:t>
            </a:r>
          </a:p>
          <a:p>
            <a:pPr marL="0" indent="0">
              <a:buNone/>
            </a:pPr>
            <a:r>
              <a:rPr lang="de-DE" sz="1600" i="1" dirty="0" smtClean="0"/>
              <a:t>(Bei </a:t>
            </a:r>
            <a:r>
              <a:rPr lang="de-DE" sz="1600" b="1" i="1" dirty="0" smtClean="0"/>
              <a:t>erneuter</a:t>
            </a:r>
            <a:r>
              <a:rPr lang="de-DE" sz="1600" i="1" dirty="0" smtClean="0"/>
              <a:t> </a:t>
            </a:r>
            <a:r>
              <a:rPr lang="de-DE" sz="1600" b="1" i="1" dirty="0" smtClean="0"/>
              <a:t>Begründung</a:t>
            </a:r>
            <a:r>
              <a:rPr lang="de-DE" sz="1600" i="1" dirty="0" smtClean="0"/>
              <a:t> eines Beamtenverhältnisses mit ggf. höherem Eingangsamt, vgl. § 31 Abs. 7 </a:t>
            </a:r>
            <a:r>
              <a:rPr lang="de-DE" sz="1600" i="1" dirty="0" err="1" smtClean="0"/>
              <a:t>LBesG</a:t>
            </a:r>
            <a:r>
              <a:rPr lang="de-DE" sz="1600" i="1" dirty="0" smtClean="0"/>
              <a:t>).</a:t>
            </a:r>
          </a:p>
          <a:p>
            <a:pPr marL="0" indent="0">
              <a:buNone/>
            </a:pPr>
            <a:r>
              <a:rPr lang="de-DE" sz="1600" b="1" dirty="0" smtClean="0"/>
              <a:t>Aber: </a:t>
            </a:r>
            <a:r>
              <a:rPr lang="de-DE" sz="1600" dirty="0" smtClean="0"/>
              <a:t>Dieser</a:t>
            </a:r>
            <a:r>
              <a:rPr lang="de-DE" sz="1600" b="1" dirty="0" smtClean="0"/>
              <a:t> </a:t>
            </a:r>
            <a:r>
              <a:rPr lang="de-DE" sz="1600" dirty="0" smtClean="0"/>
              <a:t>Zeitpunkt wird u.U. um berücksichtigungsfähige Zeiten </a:t>
            </a:r>
            <a:r>
              <a:rPr lang="de-DE" sz="1600" dirty="0"/>
              <a:t>nach </a:t>
            </a:r>
            <a:r>
              <a:rPr lang="de-DE" sz="1600" b="1" dirty="0">
                <a:solidFill>
                  <a:srgbClr val="FF0000"/>
                </a:solidFill>
              </a:rPr>
              <a:t>§ 32 Abs. 1 </a:t>
            </a:r>
            <a:r>
              <a:rPr lang="de-DE" sz="1600" dirty="0" err="1" smtClean="0">
                <a:solidFill>
                  <a:srgbClr val="FF0000"/>
                </a:solidFill>
              </a:rPr>
              <a:t>LBesGBW</a:t>
            </a:r>
            <a:r>
              <a:rPr lang="de-DE" sz="1600" dirty="0" smtClean="0">
                <a:solidFill>
                  <a:srgbClr val="FF0000"/>
                </a:solidFill>
              </a:rPr>
              <a:t> </a:t>
            </a:r>
            <a:r>
              <a:rPr lang="de-DE" sz="1600" b="1" u="sng" dirty="0" smtClean="0"/>
              <a:t>vor</a:t>
            </a:r>
            <a:r>
              <a:rPr lang="de-DE" sz="1600" b="1" dirty="0" smtClean="0"/>
              <a:t>verlegt.</a:t>
            </a:r>
            <a:r>
              <a:rPr lang="de-DE" sz="1600" b="1" dirty="0"/>
              <a:t> Die Summe dieser Zeiten </a:t>
            </a:r>
            <a:r>
              <a:rPr lang="de-DE" sz="1600" dirty="0" smtClean="0"/>
              <a:t>(nach Jahren und Tagen) </a:t>
            </a:r>
            <a:r>
              <a:rPr lang="de-DE" sz="1600" b="1" dirty="0" smtClean="0"/>
              <a:t>wird </a:t>
            </a:r>
            <a:r>
              <a:rPr lang="de-DE" sz="1600" b="1" dirty="0"/>
              <a:t>auf volle Monate </a:t>
            </a:r>
            <a:r>
              <a:rPr lang="de-DE" sz="1600" b="1" dirty="0" smtClean="0"/>
              <a:t>aufgerundet </a:t>
            </a:r>
            <a:r>
              <a:rPr lang="de-DE" sz="1600" dirty="0" smtClean="0"/>
              <a:t>(1 Monat = 30 Tage).</a:t>
            </a:r>
            <a:r>
              <a:rPr lang="de-DE" sz="1600" b="1" dirty="0" smtClean="0"/>
              <a:t> </a:t>
            </a:r>
            <a:r>
              <a:rPr lang="de-DE" sz="1600" dirty="0" smtClean="0"/>
              <a:t>Berücksichtigt werden:</a:t>
            </a:r>
          </a:p>
          <a:p>
            <a:r>
              <a:rPr lang="de-DE" sz="1600" dirty="0" smtClean="0"/>
              <a:t>hauptberufliche Tätigkeit als Kirchenbeamter oder Pfarrer (</a:t>
            </a:r>
            <a:r>
              <a:rPr lang="de-DE" sz="1600" b="1" dirty="0" smtClean="0"/>
              <a:t>nicht</a:t>
            </a:r>
            <a:r>
              <a:rPr lang="de-DE" sz="1600" dirty="0" smtClean="0"/>
              <a:t> Vorbereitungsdienst!)</a:t>
            </a:r>
          </a:p>
          <a:p>
            <a:r>
              <a:rPr lang="de-DE" sz="1600" dirty="0" smtClean="0"/>
              <a:t>hauptberufliche Tätigkeit als Arbeitnehmer bei öffentlich-rechtlichem Dienstherrn (soweit nicht Laufbahnvoraussetzung)</a:t>
            </a:r>
          </a:p>
          <a:p>
            <a:r>
              <a:rPr lang="de-DE" sz="1600" dirty="0" smtClean="0"/>
              <a:t>sonstige förderliche hauptberufliche Tätigkeit nach näherer Maßgabe </a:t>
            </a:r>
            <a:r>
              <a:rPr lang="de-DE" sz="1600" b="1" dirty="0" smtClean="0"/>
              <a:t>bis </a:t>
            </a:r>
            <a:r>
              <a:rPr lang="de-DE" sz="1600" b="1" dirty="0"/>
              <a:t>zu insgesamt zehn Jahren </a:t>
            </a:r>
            <a:endParaRPr lang="de-DE" sz="1600" dirty="0" smtClean="0"/>
          </a:p>
          <a:p>
            <a:r>
              <a:rPr lang="de-DE" sz="1600" dirty="0" smtClean="0"/>
              <a:t>Zeitsoldat oder Berufssoldat</a:t>
            </a:r>
          </a:p>
          <a:p>
            <a:r>
              <a:rPr lang="de-DE" sz="1600" dirty="0" smtClean="0"/>
              <a:t>Wehr- , Zivildienst , FSJ, etc. pp..</a:t>
            </a:r>
          </a:p>
          <a:p>
            <a:r>
              <a:rPr lang="de-DE" sz="1600" dirty="0" smtClean="0"/>
              <a:t>Eignungsübungen, Verfolgungszeiten</a:t>
            </a:r>
          </a:p>
          <a:p>
            <a:pPr marL="0" indent="0">
              <a:buNone/>
            </a:pPr>
            <a:r>
              <a:rPr lang="de-DE" sz="1600" dirty="0" smtClean="0"/>
              <a:t>(Diese berücksichtigungsfähigen Zeiten </a:t>
            </a:r>
            <a:r>
              <a:rPr lang="de-DE" sz="1600" b="1" dirty="0" smtClean="0"/>
              <a:t>werden durch privilegierte Unterbrechungszeiten nach </a:t>
            </a:r>
          </a:p>
          <a:p>
            <a:pPr marL="0" indent="0">
              <a:buNone/>
            </a:pPr>
            <a:r>
              <a:rPr lang="de-DE" sz="1600" b="1" dirty="0" smtClean="0">
                <a:solidFill>
                  <a:srgbClr val="FF0000"/>
                </a:solidFill>
              </a:rPr>
              <a:t>§ 32 Abs. 2 </a:t>
            </a:r>
            <a:r>
              <a:rPr lang="de-DE" sz="1600" b="1" dirty="0" err="1" smtClean="0">
                <a:solidFill>
                  <a:srgbClr val="FF0000"/>
                </a:solidFill>
              </a:rPr>
              <a:t>LBesG</a:t>
            </a:r>
            <a:r>
              <a:rPr lang="de-DE" sz="1600" b="1" dirty="0" smtClean="0">
                <a:solidFill>
                  <a:srgbClr val="FF0000"/>
                </a:solidFill>
              </a:rPr>
              <a:t> BW </a:t>
            </a:r>
            <a:r>
              <a:rPr lang="de-DE" sz="1600" b="1" dirty="0" smtClean="0"/>
              <a:t>nicht verringert.)</a:t>
            </a:r>
          </a:p>
          <a:p>
            <a:pPr marL="0" indent="0" algn="ctr">
              <a:buNone/>
            </a:pPr>
            <a:endParaRPr lang="de-DE" sz="1600" b="1" dirty="0" smtClean="0"/>
          </a:p>
        </p:txBody>
      </p:sp>
    </p:spTree>
    <p:extLst>
      <p:ext uri="{BB962C8B-B14F-4D97-AF65-F5344CB8AC3E}">
        <p14:creationId xmlns:p14="http://schemas.microsoft.com/office/powerpoint/2010/main" val="1077813946"/>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60648"/>
            <a:ext cx="8229600" cy="1143000"/>
          </a:xfrm>
        </p:spPr>
        <p:txBody>
          <a:bodyPr>
            <a:normAutofit fontScale="90000"/>
          </a:bodyPr>
          <a:lstStyle/>
          <a:p>
            <a:r>
              <a:rPr lang="de-DE" b="1" dirty="0" smtClean="0"/>
              <a:t>Rechtsquellen</a:t>
            </a:r>
            <a:r>
              <a:rPr lang="de-DE" b="1" dirty="0"/>
              <a:t/>
            </a:r>
            <a:br>
              <a:rPr lang="de-DE" b="1" dirty="0"/>
            </a:br>
            <a:r>
              <a:rPr lang="de-DE" b="1" dirty="0"/>
              <a:t>Statusrecht</a:t>
            </a:r>
          </a:p>
        </p:txBody>
      </p:sp>
      <p:sp>
        <p:nvSpPr>
          <p:cNvPr id="3" name="Inhaltsplatzhalter 2"/>
          <p:cNvSpPr>
            <a:spLocks noGrp="1"/>
          </p:cNvSpPr>
          <p:nvPr>
            <p:ph idx="1"/>
          </p:nvPr>
        </p:nvSpPr>
        <p:spPr>
          <a:xfrm>
            <a:off x="457200" y="1600200"/>
            <a:ext cx="8229600" cy="4925144"/>
          </a:xfrm>
        </p:spPr>
        <p:txBody>
          <a:bodyPr>
            <a:normAutofit fontScale="70000" lnSpcReduction="20000"/>
          </a:bodyPr>
          <a:lstStyle/>
          <a:p>
            <a:pPr marL="0" indent="0">
              <a:buNone/>
            </a:pPr>
            <a:r>
              <a:rPr lang="de-DE" sz="2900" dirty="0" smtClean="0"/>
              <a:t>Es gilt das </a:t>
            </a:r>
            <a:r>
              <a:rPr lang="de-DE" sz="2900" b="1" dirty="0" smtClean="0"/>
              <a:t>Kirchenbeamtengesetz </a:t>
            </a:r>
            <a:r>
              <a:rPr lang="de-DE" sz="2900" b="1" dirty="0"/>
              <a:t>der </a:t>
            </a:r>
            <a:r>
              <a:rPr lang="de-DE" sz="2900" b="1" dirty="0" smtClean="0"/>
              <a:t>EKD </a:t>
            </a:r>
            <a:r>
              <a:rPr lang="de-DE" sz="2900" dirty="0"/>
              <a:t>(</a:t>
            </a:r>
            <a:r>
              <a:rPr lang="de-DE" sz="2900" b="1" dirty="0"/>
              <a:t>KBG.EKD</a:t>
            </a:r>
            <a:r>
              <a:rPr lang="de-DE" sz="2900" dirty="0"/>
              <a:t>, RS 650) </a:t>
            </a:r>
            <a:endParaRPr lang="de-DE" sz="2900" dirty="0" smtClean="0"/>
          </a:p>
          <a:p>
            <a:pPr marL="0" indent="0">
              <a:buNone/>
            </a:pPr>
            <a:endParaRPr lang="de-DE" sz="2900" dirty="0" smtClean="0"/>
          </a:p>
          <a:p>
            <a:pPr marL="0" indent="0">
              <a:buNone/>
            </a:pPr>
            <a:r>
              <a:rPr lang="de-DE" sz="2900" dirty="0" smtClean="0"/>
              <a:t>Statusrecht</a:t>
            </a:r>
            <a:r>
              <a:rPr lang="de-DE" sz="2900" dirty="0"/>
              <a:t>:</a:t>
            </a:r>
            <a:r>
              <a:rPr lang="de-DE" sz="2900" dirty="0" smtClean="0"/>
              <a:t> </a:t>
            </a:r>
            <a:r>
              <a:rPr lang="de-DE" sz="2900" dirty="0"/>
              <a:t>Orientierung in der Regel am Bundesbeamtenrecht. </a:t>
            </a:r>
            <a:endParaRPr lang="de-DE" sz="2900" dirty="0" smtClean="0"/>
          </a:p>
          <a:p>
            <a:pPr marL="0" indent="0">
              <a:buNone/>
            </a:pPr>
            <a:endParaRPr lang="de-DE" sz="2900" dirty="0"/>
          </a:p>
          <a:p>
            <a:r>
              <a:rPr lang="de-DE" sz="2900" dirty="0" smtClean="0"/>
              <a:t>Wesen</a:t>
            </a:r>
            <a:r>
              <a:rPr lang="de-DE" sz="2900" dirty="0"/>
              <a:t>, Arten und Voraussetzungen </a:t>
            </a:r>
            <a:r>
              <a:rPr lang="de-DE" sz="2900" dirty="0" smtClean="0"/>
              <a:t>der  </a:t>
            </a:r>
            <a:r>
              <a:rPr lang="de-DE" sz="2900" b="1" dirty="0" smtClean="0"/>
              <a:t>Dienstverhältnisse</a:t>
            </a:r>
            <a:r>
              <a:rPr lang="de-DE" sz="2900" dirty="0" smtClean="0"/>
              <a:t> </a:t>
            </a:r>
          </a:p>
          <a:p>
            <a:r>
              <a:rPr lang="de-DE" sz="2900" dirty="0" smtClean="0"/>
              <a:t>Kriterien der </a:t>
            </a:r>
            <a:r>
              <a:rPr lang="de-DE" sz="2900" dirty="0"/>
              <a:t>Ernennung, </a:t>
            </a:r>
            <a:r>
              <a:rPr lang="de-DE" sz="2900" dirty="0" smtClean="0"/>
              <a:t> der </a:t>
            </a:r>
            <a:r>
              <a:rPr lang="de-DE" sz="2900" dirty="0"/>
              <a:t>Nichtigkeit und der Rücknahme der Ernennung </a:t>
            </a:r>
            <a:endParaRPr lang="de-DE" sz="2900" dirty="0" smtClean="0"/>
          </a:p>
          <a:p>
            <a:r>
              <a:rPr lang="de-DE" sz="2900" dirty="0" smtClean="0"/>
              <a:t>Abordnung, Versetzung, Teilzeit, </a:t>
            </a:r>
            <a:r>
              <a:rPr lang="de-DE" sz="2900" dirty="0"/>
              <a:t>B</a:t>
            </a:r>
            <a:r>
              <a:rPr lang="de-DE" sz="2900" dirty="0" smtClean="0"/>
              <a:t>eurlaubung, Zuweisung, Ruhestand etc.</a:t>
            </a:r>
          </a:p>
          <a:p>
            <a:pPr marL="0" indent="0">
              <a:buNone/>
            </a:pPr>
            <a:endParaRPr lang="de-DE" sz="2900" dirty="0" smtClean="0"/>
          </a:p>
          <a:p>
            <a:pPr marL="0" indent="0">
              <a:buNone/>
            </a:pPr>
            <a:r>
              <a:rPr lang="de-DE" sz="2900" dirty="0" smtClean="0"/>
              <a:t>Ergänzend gilt für Kirchenbeamte das </a:t>
            </a:r>
            <a:r>
              <a:rPr lang="de-DE" sz="2900" b="1" dirty="0" smtClean="0"/>
              <a:t>Ausführungsgesetz</a:t>
            </a:r>
            <a:r>
              <a:rPr lang="de-DE" sz="2900" dirty="0" smtClean="0"/>
              <a:t> unserer Landeskirche - </a:t>
            </a:r>
            <a:r>
              <a:rPr lang="de-DE" sz="2900" b="1" dirty="0" smtClean="0"/>
              <a:t>AG KBG.EKD</a:t>
            </a:r>
            <a:r>
              <a:rPr lang="de-DE" sz="2900" dirty="0" smtClean="0"/>
              <a:t> –(RS 651) sowie weitere kirchliche Verordnungen, insbesondere die Beurteilungs- und </a:t>
            </a:r>
            <a:r>
              <a:rPr lang="de-DE" sz="2900" dirty="0" err="1" smtClean="0"/>
              <a:t>BeförderungsVO</a:t>
            </a:r>
            <a:r>
              <a:rPr lang="de-DE" sz="2900" dirty="0" smtClean="0"/>
              <a:t> (RS 652).</a:t>
            </a:r>
          </a:p>
          <a:p>
            <a:pPr marL="0" indent="0">
              <a:buNone/>
            </a:pPr>
            <a:r>
              <a:rPr lang="de-DE" sz="2900" dirty="0" smtClean="0"/>
              <a:t> </a:t>
            </a:r>
          </a:p>
          <a:p>
            <a:pPr marL="0" indent="0">
              <a:buNone/>
            </a:pPr>
            <a:r>
              <a:rPr lang="de-DE" sz="2900" dirty="0" smtClean="0"/>
              <a:t>Soweit diese kirchlichen Rechtsquellen auf die </a:t>
            </a:r>
            <a:r>
              <a:rPr lang="de-DE" sz="2900" b="1" dirty="0" smtClean="0"/>
              <a:t>Regelungen des Landes </a:t>
            </a:r>
            <a:r>
              <a:rPr lang="de-DE" sz="2900" dirty="0" smtClean="0"/>
              <a:t>verweisen, sind wiederum ergänzend das </a:t>
            </a:r>
            <a:r>
              <a:rPr lang="de-DE" sz="2900" b="1" dirty="0" smtClean="0"/>
              <a:t>Landesbeamtengesetz</a:t>
            </a:r>
            <a:r>
              <a:rPr lang="de-DE" sz="2900" dirty="0" smtClean="0"/>
              <a:t>, auch ggf. die entsprechenden Verordnungen des Landes, wie z.B. die </a:t>
            </a:r>
            <a:r>
              <a:rPr lang="de-DE" sz="2900" b="1" dirty="0" err="1" smtClean="0"/>
              <a:t>AzUVO</a:t>
            </a:r>
            <a:r>
              <a:rPr lang="de-DE" sz="2900" dirty="0" smtClean="0"/>
              <a:t> maßgeblich</a:t>
            </a:r>
            <a:r>
              <a:rPr lang="de-DE" sz="2600" dirty="0" smtClean="0"/>
              <a:t>. </a:t>
            </a:r>
          </a:p>
        </p:txBody>
      </p:sp>
    </p:spTree>
    <p:extLst>
      <p:ext uri="{BB962C8B-B14F-4D97-AF65-F5344CB8AC3E}">
        <p14:creationId xmlns:p14="http://schemas.microsoft.com/office/powerpoint/2010/main" val="2852860272"/>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a:solidFill>
            <a:schemeClr val="accent3">
              <a:lumMod val="20000"/>
              <a:lumOff val="80000"/>
            </a:schemeClr>
          </a:solidFill>
        </p:spPr>
        <p:txBody>
          <a:bodyPr/>
          <a:lstStyle/>
          <a:p>
            <a:r>
              <a:rPr lang="de-DE" b="1" dirty="0" smtClean="0"/>
              <a:t>Verzögerung Stufenaufstieg</a:t>
            </a:r>
            <a:endParaRPr lang="de-DE" b="1" dirty="0"/>
          </a:p>
        </p:txBody>
      </p:sp>
      <p:sp>
        <p:nvSpPr>
          <p:cNvPr id="3" name="Inhaltsplatzhalter 2"/>
          <p:cNvSpPr>
            <a:spLocks noGrp="1"/>
          </p:cNvSpPr>
          <p:nvPr>
            <p:ph idx="1"/>
          </p:nvPr>
        </p:nvSpPr>
        <p:spPr>
          <a:xfrm>
            <a:off x="467544" y="1340768"/>
            <a:ext cx="8229600" cy="5040560"/>
          </a:xfrm>
          <a:solidFill>
            <a:schemeClr val="accent3">
              <a:lumMod val="20000"/>
              <a:lumOff val="80000"/>
            </a:schemeClr>
          </a:solidFill>
        </p:spPr>
        <p:txBody>
          <a:bodyPr>
            <a:noAutofit/>
          </a:bodyPr>
          <a:lstStyle/>
          <a:p>
            <a:pPr marL="0" indent="0">
              <a:buNone/>
            </a:pPr>
            <a:r>
              <a:rPr lang="de-DE" sz="1800" b="1" dirty="0" smtClean="0"/>
              <a:t>Zeiten ohne Anspruch auf Grundgehalt </a:t>
            </a:r>
            <a:r>
              <a:rPr lang="de-DE" sz="1800" dirty="0"/>
              <a:t>(Abrundung auf volle Monate)</a:t>
            </a:r>
          </a:p>
          <a:p>
            <a:pPr marL="0" indent="0">
              <a:buNone/>
            </a:pPr>
            <a:r>
              <a:rPr lang="de-DE" sz="1800" b="1" dirty="0" smtClean="0"/>
              <a:t>verzögern den Stufenaufstieg, § 31 Abs. 2 Satz 2 </a:t>
            </a:r>
            <a:r>
              <a:rPr lang="de-DE" sz="1800" b="1" dirty="0" err="1" smtClean="0"/>
              <a:t>LBesGBW</a:t>
            </a:r>
            <a:r>
              <a:rPr lang="de-DE" sz="1800" b="1" dirty="0" smtClean="0"/>
              <a:t>. </a:t>
            </a:r>
          </a:p>
          <a:p>
            <a:pPr marL="0" indent="0">
              <a:buNone/>
            </a:pPr>
            <a:endParaRPr lang="de-DE" sz="1800" b="1" u="sng" dirty="0" smtClean="0">
              <a:effectLst>
                <a:outerShdw blurRad="38100" dist="38100" dir="2700000" algn="tl">
                  <a:srgbClr val="000000">
                    <a:alpha val="43137"/>
                  </a:srgbClr>
                </a:outerShdw>
              </a:effectLst>
            </a:endParaRPr>
          </a:p>
          <a:p>
            <a:pPr marL="0" indent="0">
              <a:buNone/>
            </a:pPr>
            <a:r>
              <a:rPr lang="de-DE" sz="1800" b="1" u="sng" dirty="0" smtClean="0">
                <a:effectLst>
                  <a:outerShdw blurRad="38100" dist="38100" dir="2700000" algn="tl">
                    <a:srgbClr val="000000">
                      <a:alpha val="43137"/>
                    </a:srgbClr>
                  </a:outerShdw>
                </a:effectLst>
              </a:rPr>
              <a:t>Ausnahmen</a:t>
            </a:r>
            <a:r>
              <a:rPr lang="de-DE" sz="1800" b="1" dirty="0" smtClean="0"/>
              <a:t>:</a:t>
            </a:r>
            <a:r>
              <a:rPr lang="de-DE" sz="1800" dirty="0" smtClean="0"/>
              <a:t> vgl. </a:t>
            </a:r>
            <a:r>
              <a:rPr lang="de-DE" sz="1800" b="1" dirty="0" smtClean="0"/>
              <a:t>§ 32 Abs. 2 </a:t>
            </a:r>
            <a:r>
              <a:rPr lang="de-DE" sz="1800" dirty="0" err="1" smtClean="0"/>
              <a:t>LBesGBW</a:t>
            </a:r>
            <a:endParaRPr lang="de-DE" sz="1800" dirty="0" smtClean="0"/>
          </a:p>
          <a:p>
            <a:r>
              <a:rPr lang="de-DE" sz="1800" dirty="0" smtClean="0"/>
              <a:t>berücksichtigungsfähige Zeiten nach § 32 Abs. 1 </a:t>
            </a:r>
            <a:r>
              <a:rPr lang="de-DE" sz="1800" dirty="0" err="1" smtClean="0"/>
              <a:t>LBesG</a:t>
            </a:r>
            <a:r>
              <a:rPr lang="de-DE" sz="1800" dirty="0" smtClean="0"/>
              <a:t> BW nach erster Ernennung (…mit Anspruch auf Dienstbezüge bei öffentlich-rechtlichem Dienstherrn im Geltungsbereich des GG).</a:t>
            </a:r>
          </a:p>
          <a:p>
            <a:r>
              <a:rPr lang="de-DE" sz="1800" dirty="0" smtClean="0"/>
              <a:t>Kinderbetreuung – Zeiten bis 3 Jahre insgesamt pro Kind bis zu dessen Volljährigkeit (außer Behinderung)</a:t>
            </a:r>
          </a:p>
          <a:p>
            <a:r>
              <a:rPr lang="de-DE" sz="1800" dirty="0" smtClean="0"/>
              <a:t>Pflege – Zeiten bis 3 Jahre für jeden nahen, nach ärztl. Gutachten pflegebedürftigen Angehörigen.</a:t>
            </a:r>
          </a:p>
          <a:p>
            <a:r>
              <a:rPr lang="de-DE" sz="1800" dirty="0" smtClean="0"/>
              <a:t>Beurlaubung ohne Bezüge im dienstlichen Interesse.</a:t>
            </a:r>
          </a:p>
          <a:p>
            <a:pPr marL="0" indent="0" algn="ctr">
              <a:buNone/>
            </a:pPr>
            <a:endParaRPr lang="de-DE" sz="1800" b="1" dirty="0" smtClean="0"/>
          </a:p>
          <a:p>
            <a:pPr marL="0" indent="0">
              <a:buNone/>
            </a:pPr>
            <a:r>
              <a:rPr lang="de-DE" sz="1800" b="1" dirty="0" smtClean="0"/>
              <a:t>Zweite Beurteilung mit „entspricht nicht den Anforderungen“ verzögert den Stufenaufstieg, § 31 Abs. 5 </a:t>
            </a:r>
            <a:r>
              <a:rPr lang="de-DE" sz="1800" b="1" dirty="0" err="1" smtClean="0"/>
              <a:t>LBesGBW</a:t>
            </a:r>
            <a:r>
              <a:rPr lang="de-DE" sz="1800" b="1" dirty="0" smtClean="0"/>
              <a:t>, ebenso Suspendierung, § 31 Abs. 6 </a:t>
            </a:r>
            <a:r>
              <a:rPr lang="de-DE" sz="1800" b="1" dirty="0" err="1">
                <a:solidFill>
                  <a:prstClr val="black"/>
                </a:solidFill>
              </a:rPr>
              <a:t>LBesG</a:t>
            </a:r>
            <a:r>
              <a:rPr lang="de-DE" sz="1800" b="1" dirty="0">
                <a:solidFill>
                  <a:prstClr val="black"/>
                </a:solidFill>
              </a:rPr>
              <a:t> BW </a:t>
            </a:r>
            <a:endParaRPr lang="de-DE" sz="1800" b="1" dirty="0" smtClean="0"/>
          </a:p>
          <a:p>
            <a:pPr marL="0" indent="0">
              <a:buNone/>
            </a:pPr>
            <a:r>
              <a:rPr lang="de-DE" sz="1800" i="1" dirty="0" smtClean="0"/>
              <a:t>(Hinweis / Gespräch nach erster dementsprechender Beurteilung)</a:t>
            </a:r>
          </a:p>
          <a:p>
            <a:pPr marL="0" indent="0" algn="ctr">
              <a:buNone/>
            </a:pPr>
            <a:endParaRPr lang="de-DE" sz="1600" i="1" dirty="0" smtClean="0"/>
          </a:p>
        </p:txBody>
      </p:sp>
    </p:spTree>
    <p:extLst>
      <p:ext uri="{BB962C8B-B14F-4D97-AF65-F5344CB8AC3E}">
        <p14:creationId xmlns:p14="http://schemas.microsoft.com/office/powerpoint/2010/main" val="2246034329"/>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i="1" dirty="0" smtClean="0"/>
              <a:t>Beispiel</a:t>
            </a:r>
            <a:endParaRPr lang="de-DE" i="1" dirty="0"/>
          </a:p>
        </p:txBody>
      </p:sp>
      <p:sp>
        <p:nvSpPr>
          <p:cNvPr id="3" name="Inhaltsplatzhalter 2"/>
          <p:cNvSpPr>
            <a:spLocks noGrp="1"/>
          </p:cNvSpPr>
          <p:nvPr>
            <p:ph idx="1"/>
          </p:nvPr>
        </p:nvSpPr>
        <p:spPr/>
        <p:txBody>
          <a:bodyPr>
            <a:normAutofit fontScale="62500" lnSpcReduction="20000"/>
          </a:bodyPr>
          <a:lstStyle/>
          <a:p>
            <a:r>
              <a:rPr lang="de-DE" i="1" dirty="0" smtClean="0"/>
              <a:t>Beamtin A 10, 5. Stufe, </a:t>
            </a:r>
            <a:r>
              <a:rPr lang="de-DE" i="1" dirty="0"/>
              <a:t>Beginn </a:t>
            </a:r>
            <a:r>
              <a:rPr lang="de-DE" i="1" dirty="0" smtClean="0"/>
              <a:t>Erfahrungszeit (in Stufe 2): </a:t>
            </a:r>
            <a:r>
              <a:rPr lang="de-DE" i="1" dirty="0"/>
              <a:t>1.9.2006</a:t>
            </a:r>
            <a:endParaRPr lang="de-DE" i="1" dirty="0" smtClean="0"/>
          </a:p>
          <a:p>
            <a:r>
              <a:rPr lang="de-DE" i="1" dirty="0"/>
              <a:t>Beurlaubung ab </a:t>
            </a:r>
            <a:r>
              <a:rPr lang="de-DE" i="1" dirty="0" smtClean="0"/>
              <a:t>1.1.2013: </a:t>
            </a:r>
            <a:r>
              <a:rPr lang="de-DE" i="1" dirty="0"/>
              <a:t>für drei Jahre</a:t>
            </a:r>
          </a:p>
          <a:p>
            <a:pPr marL="0" indent="0">
              <a:buNone/>
            </a:pPr>
            <a:r>
              <a:rPr lang="de-DE" i="1" dirty="0" smtClean="0"/>
              <a:t>	(zurückgelegte Erfahrungszeit in Stufe 2-5 zum Zeitpunkt der 	Beurlaubung: 6 Jahre 4 Monate)</a:t>
            </a:r>
          </a:p>
          <a:p>
            <a:r>
              <a:rPr lang="de-DE" i="1" dirty="0" smtClean="0"/>
              <a:t>1.1.2016: Rückkehr aus Beurlaubung </a:t>
            </a:r>
          </a:p>
          <a:p>
            <a:pPr marL="0" indent="0">
              <a:buNone/>
            </a:pPr>
            <a:endParaRPr lang="de-DE" dirty="0" smtClean="0"/>
          </a:p>
          <a:p>
            <a:pPr marL="0" indent="0">
              <a:buNone/>
            </a:pPr>
            <a:r>
              <a:rPr lang="de-DE" dirty="0" smtClean="0"/>
              <a:t>Erfahrungszeit in Stufe 5 läuft noch 2 Jahre und 8 Monate, Aufstieg in Stufe 6 zum 1.9.2018.</a:t>
            </a:r>
          </a:p>
          <a:p>
            <a:pPr marL="0" indent="0">
              <a:buNone/>
            </a:pPr>
            <a:endParaRPr lang="de-DE" dirty="0" smtClean="0">
              <a:solidFill>
                <a:srgbClr val="FF0000"/>
              </a:solidFill>
            </a:endParaRPr>
          </a:p>
          <a:p>
            <a:pPr marL="0" indent="0">
              <a:buNone/>
            </a:pPr>
            <a:r>
              <a:rPr lang="de-DE" b="1" dirty="0" smtClean="0">
                <a:solidFill>
                  <a:srgbClr val="FF0000"/>
                </a:solidFill>
              </a:rPr>
              <a:t>Einweisung: </a:t>
            </a:r>
            <a:r>
              <a:rPr lang="de-DE" i="1" dirty="0" smtClean="0">
                <a:solidFill>
                  <a:srgbClr val="FF0000"/>
                </a:solidFill>
              </a:rPr>
              <a:t>Neufestsetzung Beginn Erfahrungszeit: 1.9.2009 (Stufe 2) ? </a:t>
            </a:r>
            <a:r>
              <a:rPr lang="de-DE" b="1" dirty="0" smtClean="0">
                <a:solidFill>
                  <a:srgbClr val="FF0000"/>
                </a:solidFill>
              </a:rPr>
              <a:t>Besoldung ab 1.1.2016: A 10, Stufe 5, Aufstieg in Stufe 6 zum 1.9.2018.</a:t>
            </a:r>
          </a:p>
          <a:p>
            <a:pPr marL="0" indent="0">
              <a:buNone/>
            </a:pPr>
            <a:endParaRPr lang="de-DE" i="1" dirty="0" smtClean="0"/>
          </a:p>
          <a:p>
            <a:pPr marL="0" indent="0">
              <a:buNone/>
            </a:pPr>
            <a:r>
              <a:rPr lang="de-DE" i="1" dirty="0" smtClean="0"/>
              <a:t>Der Unterbrechungszeitraum wird </a:t>
            </a:r>
            <a:r>
              <a:rPr lang="de-DE" i="1" dirty="0"/>
              <a:t>auf volle Monate (= 30 Tage) abgerundet, </a:t>
            </a:r>
            <a:r>
              <a:rPr lang="de-DE" i="1" dirty="0" smtClean="0"/>
              <a:t>d.h. beträgt der Unterbrechungszeitraum z.B. 1 Jahr und 59 (bzw. 89) Tage, bedeutet dies: 1 Jahr, 1 Monat (bzw. 1 Jahr, zwei Monate).</a:t>
            </a:r>
          </a:p>
        </p:txBody>
      </p:sp>
    </p:spTree>
    <p:extLst>
      <p:ext uri="{BB962C8B-B14F-4D97-AF65-F5344CB8AC3E}">
        <p14:creationId xmlns:p14="http://schemas.microsoft.com/office/powerpoint/2010/main" val="3966796191"/>
      </p:ext>
    </p:extLst>
  </p:cSld>
  <p:clrMapOvr>
    <a:masterClrMapping/>
  </p:clrMapOvr>
  <p:transition spd="slow">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8435280" cy="850106"/>
          </a:xfrm>
        </p:spPr>
        <p:txBody>
          <a:bodyPr>
            <a:normAutofit fontScale="90000"/>
          </a:bodyPr>
          <a:lstStyle/>
          <a:p>
            <a:r>
              <a:rPr lang="de-DE" b="1" dirty="0" smtClean="0">
                <a:effectLst>
                  <a:outerShdw blurRad="38100" dist="38100" dir="2700000" algn="tl">
                    <a:srgbClr val="000000">
                      <a:alpha val="43137"/>
                    </a:srgbClr>
                  </a:outerShdw>
                </a:effectLst>
              </a:rPr>
              <a:t>Trennung der Alterssicherungssysteme</a:t>
            </a:r>
            <a:endParaRPr lang="de-DE" b="1" dirty="0">
              <a:effectLst>
                <a:outerShdw blurRad="38100" dist="38100" dir="2700000" algn="tl">
                  <a:srgbClr val="000000">
                    <a:alpha val="43137"/>
                  </a:srgbClr>
                </a:outerShdw>
              </a:effectLst>
            </a:endParaRPr>
          </a:p>
        </p:txBody>
      </p:sp>
      <p:sp>
        <p:nvSpPr>
          <p:cNvPr id="3" name="Inhaltsplatzhalter 2"/>
          <p:cNvSpPr>
            <a:spLocks noGrp="1"/>
          </p:cNvSpPr>
          <p:nvPr>
            <p:ph idx="1"/>
          </p:nvPr>
        </p:nvSpPr>
        <p:spPr>
          <a:xfrm>
            <a:off x="457200" y="1052736"/>
            <a:ext cx="8229600" cy="5616624"/>
          </a:xfrm>
        </p:spPr>
        <p:txBody>
          <a:bodyPr>
            <a:normAutofit fontScale="92500" lnSpcReduction="10000"/>
          </a:bodyPr>
          <a:lstStyle/>
          <a:p>
            <a:pPr marL="0" lvl="0" indent="0">
              <a:buNone/>
            </a:pPr>
            <a:r>
              <a:rPr lang="de-DE" dirty="0" smtClean="0"/>
              <a:t>Für Zeiten im Angestelltenverhältnis erhält man eine gesetzliche Rente</a:t>
            </a:r>
          </a:p>
          <a:p>
            <a:pPr marL="0" lvl="0" indent="0">
              <a:buNone/>
            </a:pPr>
            <a:r>
              <a:rPr lang="de-DE" dirty="0" smtClean="0"/>
              <a:t>Zeiten im öffentlich-rechtlichen Dienstverhältnis sind ruhegehaltfähige Dienstzeit und führen zu einem Anspruch auf Versorgung.</a:t>
            </a:r>
          </a:p>
          <a:p>
            <a:pPr marL="0" lvl="0" indent="0">
              <a:buNone/>
            </a:pPr>
            <a:r>
              <a:rPr lang="de-DE" dirty="0" smtClean="0"/>
              <a:t>Keine Anrechnung von Angestelltenzeiten auf die ruhegehaltfähige Dienstzeit mehr (es sei denn die rentenrechtliche Wartezeit ist nicht erfüllt).</a:t>
            </a:r>
          </a:p>
          <a:p>
            <a:pPr marL="0" lvl="0" indent="0">
              <a:buNone/>
            </a:pPr>
            <a:r>
              <a:rPr lang="de-DE" dirty="0" smtClean="0"/>
              <a:t>Keine Anrechnung von späteren Rentenleistungen auf Versorgung.</a:t>
            </a:r>
          </a:p>
          <a:p>
            <a:pPr marL="0" lvl="0" indent="0">
              <a:buNone/>
            </a:pPr>
            <a:r>
              <a:rPr lang="de-DE" b="1" u="sng" dirty="0" smtClean="0"/>
              <a:t>Aber</a:t>
            </a:r>
            <a:r>
              <a:rPr lang="de-DE" b="1" dirty="0" smtClean="0"/>
              <a:t>: Langfristige Übergangsregelung </a:t>
            </a:r>
            <a:r>
              <a:rPr lang="de-DE" dirty="0" smtClean="0"/>
              <a:t>für Bestandsbeamte in §§ 106, 108 </a:t>
            </a:r>
            <a:r>
              <a:rPr lang="de-DE" dirty="0" err="1" smtClean="0"/>
              <a:t>LBeamtVGBW</a:t>
            </a:r>
            <a:r>
              <a:rPr lang="de-DE" dirty="0" smtClean="0"/>
              <a:t>.</a:t>
            </a:r>
            <a:endParaRPr lang="de-DE" dirty="0"/>
          </a:p>
        </p:txBody>
      </p:sp>
    </p:spTree>
    <p:extLst>
      <p:ext uri="{BB962C8B-B14F-4D97-AF65-F5344CB8AC3E}">
        <p14:creationId xmlns:p14="http://schemas.microsoft.com/office/powerpoint/2010/main" val="3149807567"/>
      </p:ext>
    </p:extLst>
  </p:cSld>
  <p:clrMapOvr>
    <a:masterClrMapping/>
  </p:clrMapOvr>
  <p:transition spd="slow">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effectLst>
                  <a:outerShdw blurRad="38100" dist="38100" dir="2700000" algn="tl">
                    <a:srgbClr val="000000">
                      <a:alpha val="43137"/>
                    </a:srgbClr>
                  </a:outerShdw>
                </a:effectLst>
              </a:rPr>
              <a:t>Altersgeld</a:t>
            </a:r>
            <a:endParaRPr lang="de-DE" b="1" dirty="0">
              <a:effectLst>
                <a:outerShdw blurRad="38100" dist="38100" dir="2700000" algn="tl">
                  <a:srgbClr val="000000">
                    <a:alpha val="43137"/>
                  </a:srgbClr>
                </a:outerShdw>
              </a:effectLst>
            </a:endParaRPr>
          </a:p>
        </p:txBody>
      </p:sp>
      <p:sp>
        <p:nvSpPr>
          <p:cNvPr id="3" name="Inhaltsplatzhalter 2"/>
          <p:cNvSpPr>
            <a:spLocks noGrp="1"/>
          </p:cNvSpPr>
          <p:nvPr>
            <p:ph idx="1"/>
          </p:nvPr>
        </p:nvSpPr>
        <p:spPr>
          <a:xfrm>
            <a:off x="457200" y="1340768"/>
            <a:ext cx="8229600" cy="5112568"/>
          </a:xfrm>
        </p:spPr>
        <p:txBody>
          <a:bodyPr>
            <a:normAutofit fontScale="92500" lnSpcReduction="10000"/>
          </a:bodyPr>
          <a:lstStyle/>
          <a:p>
            <a:pPr marL="0" lvl="0" indent="0">
              <a:buNone/>
            </a:pPr>
            <a:r>
              <a:rPr lang="de-DE" sz="1600" b="1" dirty="0">
                <a:solidFill>
                  <a:srgbClr val="FF0000"/>
                </a:solidFill>
              </a:rPr>
              <a:t>Beginn Dienstverhältnis nach dem 31.12.2011:</a:t>
            </a:r>
          </a:p>
          <a:p>
            <a:pPr marL="0" lvl="0" indent="0">
              <a:buNone/>
            </a:pPr>
            <a:r>
              <a:rPr lang="de-DE" sz="1600" dirty="0">
                <a:solidFill>
                  <a:prstClr val="black"/>
                </a:solidFill>
              </a:rPr>
              <a:t>Wird Dienstverhältnis wird ohne Anspruch auf Versorgung beendet, besteht Anspruch auf </a:t>
            </a:r>
            <a:r>
              <a:rPr lang="de-DE" sz="1600" b="1" dirty="0">
                <a:solidFill>
                  <a:prstClr val="black"/>
                </a:solidFill>
                <a:effectLst>
                  <a:outerShdw blurRad="38100" dist="38100" dir="2700000" algn="tl">
                    <a:srgbClr val="000000">
                      <a:alpha val="43137"/>
                    </a:srgbClr>
                  </a:outerShdw>
                </a:effectLst>
              </a:rPr>
              <a:t>Altersgeld</a:t>
            </a:r>
            <a:r>
              <a:rPr lang="de-DE" sz="1600" dirty="0">
                <a:solidFill>
                  <a:prstClr val="black"/>
                </a:solidFill>
              </a:rPr>
              <a:t>, wenn eine altersgeldfähige Dienstzeit von mindestens </a:t>
            </a:r>
            <a:r>
              <a:rPr lang="de-DE" sz="1600" b="1" dirty="0">
                <a:solidFill>
                  <a:prstClr val="black"/>
                </a:solidFill>
              </a:rPr>
              <a:t>5 Jahren </a:t>
            </a:r>
            <a:r>
              <a:rPr lang="de-DE" sz="1600" dirty="0">
                <a:solidFill>
                  <a:prstClr val="black"/>
                </a:solidFill>
              </a:rPr>
              <a:t>zurück gelegt wurde. Eine </a:t>
            </a:r>
            <a:r>
              <a:rPr lang="de-DE" sz="1600" b="1" dirty="0">
                <a:solidFill>
                  <a:prstClr val="black"/>
                </a:solidFill>
              </a:rPr>
              <a:t>Nachversicherung</a:t>
            </a:r>
            <a:r>
              <a:rPr lang="de-DE" sz="1600" dirty="0">
                <a:solidFill>
                  <a:prstClr val="black"/>
                </a:solidFill>
              </a:rPr>
              <a:t> in der gesetzlichen Rentenversicherung </a:t>
            </a:r>
            <a:r>
              <a:rPr lang="de-DE" sz="1600" b="1" dirty="0">
                <a:solidFill>
                  <a:prstClr val="black"/>
                </a:solidFill>
              </a:rPr>
              <a:t>unterbleib</a:t>
            </a:r>
            <a:r>
              <a:rPr lang="de-DE" sz="1600" dirty="0">
                <a:solidFill>
                  <a:prstClr val="black"/>
                </a:solidFill>
              </a:rPr>
              <a:t>t. </a:t>
            </a:r>
          </a:p>
          <a:p>
            <a:pPr marL="0" lvl="0" indent="0">
              <a:buNone/>
            </a:pPr>
            <a:endParaRPr lang="de-DE" sz="1600" dirty="0">
              <a:solidFill>
                <a:prstClr val="black"/>
              </a:solidFill>
            </a:endParaRPr>
          </a:p>
          <a:p>
            <a:pPr marL="0" lvl="0" indent="0">
              <a:buNone/>
            </a:pPr>
            <a:r>
              <a:rPr lang="de-DE" sz="1600" dirty="0">
                <a:solidFill>
                  <a:prstClr val="black"/>
                </a:solidFill>
              </a:rPr>
              <a:t>Das Altersgeld soll sicher stellen, dass die im Beamtenverhältnis erworbene Alterssicherung im </a:t>
            </a:r>
            <a:r>
              <a:rPr lang="de-DE" sz="1600" dirty="0" err="1">
                <a:solidFill>
                  <a:prstClr val="black"/>
                </a:solidFill>
              </a:rPr>
              <a:t>erdienten</a:t>
            </a:r>
            <a:r>
              <a:rPr lang="de-DE" sz="1600" dirty="0">
                <a:solidFill>
                  <a:prstClr val="black"/>
                </a:solidFill>
              </a:rPr>
              <a:t> Umfang erhalten bleibt. Dies war in der Vergangenheit u.a. deshalb nicht gewährleistet, weil Beamte bei einem Wechsel in die Privatwirtschaft in der Zusatzversorgung nicht nachversichert wurden.  </a:t>
            </a:r>
          </a:p>
          <a:p>
            <a:pPr marL="0" lvl="0" indent="0">
              <a:buNone/>
            </a:pPr>
            <a:r>
              <a:rPr lang="de-DE" sz="1600" b="1" dirty="0">
                <a:solidFill>
                  <a:prstClr val="black"/>
                </a:solidFill>
              </a:rPr>
              <a:t>Zeiten</a:t>
            </a:r>
            <a:r>
              <a:rPr lang="de-DE" sz="1600" dirty="0">
                <a:solidFill>
                  <a:prstClr val="black"/>
                </a:solidFill>
              </a:rPr>
              <a:t> für die bereits </a:t>
            </a:r>
            <a:r>
              <a:rPr lang="de-DE" sz="1600" b="1" dirty="0">
                <a:solidFill>
                  <a:prstClr val="black"/>
                </a:solidFill>
              </a:rPr>
              <a:t>in einem anderen Alterssicherungssystem</a:t>
            </a:r>
            <a:r>
              <a:rPr lang="de-DE" sz="1600" dirty="0">
                <a:solidFill>
                  <a:prstClr val="black"/>
                </a:solidFill>
              </a:rPr>
              <a:t> Anwartschaften oder Ansprüche begründet wurden, sind nach § 24 Abs. 3 </a:t>
            </a:r>
            <a:r>
              <a:rPr lang="de-DE" sz="1600" dirty="0" err="1">
                <a:solidFill>
                  <a:prstClr val="black"/>
                </a:solidFill>
              </a:rPr>
              <a:t>LBeamtVGBW</a:t>
            </a:r>
            <a:r>
              <a:rPr lang="de-DE" sz="1600" dirty="0">
                <a:solidFill>
                  <a:prstClr val="black"/>
                </a:solidFill>
              </a:rPr>
              <a:t> nicht mehr berücksichtigungsfähig.</a:t>
            </a:r>
          </a:p>
          <a:p>
            <a:pPr marL="0" lvl="0" indent="0">
              <a:buNone/>
            </a:pPr>
            <a:r>
              <a:rPr lang="de-DE" sz="1600" dirty="0">
                <a:solidFill>
                  <a:prstClr val="black"/>
                </a:solidFill>
              </a:rPr>
              <a:t>Im Gegenzug erfolgt </a:t>
            </a:r>
            <a:r>
              <a:rPr lang="de-DE" sz="1600" b="1" dirty="0">
                <a:solidFill>
                  <a:prstClr val="black"/>
                </a:solidFill>
              </a:rPr>
              <a:t>keine Rentenanrechnung mehr</a:t>
            </a:r>
            <a:r>
              <a:rPr lang="de-DE" sz="1600" dirty="0">
                <a:solidFill>
                  <a:prstClr val="black"/>
                </a:solidFill>
              </a:rPr>
              <a:t>. Hier gelten aber Übergangsregelungen.</a:t>
            </a:r>
          </a:p>
          <a:p>
            <a:pPr marL="0" lvl="0" indent="0">
              <a:buNone/>
            </a:pPr>
            <a:endParaRPr lang="de-DE" sz="1600" b="1" dirty="0">
              <a:solidFill>
                <a:srgbClr val="FF0000"/>
              </a:solidFill>
            </a:endParaRPr>
          </a:p>
          <a:p>
            <a:pPr marL="0" lvl="0" indent="0">
              <a:buNone/>
            </a:pPr>
            <a:r>
              <a:rPr lang="de-DE" sz="1600" b="1" dirty="0">
                <a:solidFill>
                  <a:srgbClr val="FF0000"/>
                </a:solidFill>
              </a:rPr>
              <a:t>Am 1.1.2012 vorhandene Beamtinnen/ Beamte </a:t>
            </a:r>
            <a:r>
              <a:rPr lang="de-DE" sz="1600" b="1" dirty="0">
                <a:solidFill>
                  <a:prstClr val="black"/>
                </a:solidFill>
              </a:rPr>
              <a:t>haben ein Wahlrecht</a:t>
            </a:r>
            <a:r>
              <a:rPr lang="de-DE" sz="1600" dirty="0">
                <a:solidFill>
                  <a:prstClr val="black"/>
                </a:solidFill>
              </a:rPr>
              <a:t>, das sie </a:t>
            </a:r>
            <a:r>
              <a:rPr lang="de-DE" sz="1600" b="1" dirty="0">
                <a:solidFill>
                  <a:prstClr val="black"/>
                </a:solidFill>
              </a:rPr>
              <a:t>vor der Beendigung</a:t>
            </a:r>
            <a:r>
              <a:rPr lang="de-DE" sz="1600" dirty="0">
                <a:solidFill>
                  <a:prstClr val="black"/>
                </a:solidFill>
              </a:rPr>
              <a:t> des Dienstverhältnisses durch schriftliche und unwiderrufliche Erklärung gegenüber dem OKR ausüben können. </a:t>
            </a:r>
          </a:p>
          <a:p>
            <a:pPr marL="0" lvl="0" indent="0">
              <a:buNone/>
            </a:pPr>
            <a:endParaRPr lang="de-DE" sz="1300" b="1" i="1" u="sng" dirty="0">
              <a:solidFill>
                <a:prstClr val="black"/>
              </a:solidFill>
            </a:endParaRPr>
          </a:p>
          <a:p>
            <a:pPr marL="0" lvl="0" indent="0">
              <a:buNone/>
            </a:pPr>
            <a:r>
              <a:rPr lang="de-DE" sz="1300" b="1" i="1" u="sng" dirty="0">
                <a:solidFill>
                  <a:prstClr val="black"/>
                </a:solidFill>
              </a:rPr>
              <a:t>Beratungsbedarf </a:t>
            </a:r>
            <a:r>
              <a:rPr lang="de-DE" sz="1300" dirty="0">
                <a:solidFill>
                  <a:prstClr val="black"/>
                </a:solidFill>
              </a:rPr>
              <a:t>im  Vorfeld einer Beendigung des Dienstverhältnisses.</a:t>
            </a:r>
          </a:p>
          <a:p>
            <a:pPr marL="0" lvl="0" indent="0">
              <a:buNone/>
            </a:pPr>
            <a:r>
              <a:rPr lang="de-DE" sz="1300" dirty="0">
                <a:solidFill>
                  <a:prstClr val="black"/>
                </a:solidFill>
              </a:rPr>
              <a:t>Soweit der KVBW durch das Mitglied rechtzeitig von der   Beendigung eines Beamtenverhältnisses Kenntnis erlangt,  weist er denn Dienstherrn und den Beamten mit  Formschreiben individuell auf die Notwendigkeit einer Erklärung hin und unterstützt die Beratung durch das  Mitglied ggf. durch eine Auskunft zur Höhe des </a:t>
            </a:r>
            <a:r>
              <a:rPr lang="de-DE" sz="1300" dirty="0" err="1">
                <a:solidFill>
                  <a:prstClr val="black"/>
                </a:solidFill>
              </a:rPr>
              <a:t>erdienten</a:t>
            </a:r>
            <a:r>
              <a:rPr lang="de-DE" sz="1300" dirty="0">
                <a:solidFill>
                  <a:prstClr val="black"/>
                </a:solidFill>
              </a:rPr>
              <a:t> Altersgeldes und eine Berechnung der   nachversicherungspflichtigen Entgelte. Auskünfte über die Höhe der Rentenansprüche aufgrund einer Nachversicherung erteilt der KVBW nicht. Hier ist ggf. eine Rentenberatungsstelle zu beteiligen. </a:t>
            </a:r>
            <a:endParaRPr lang="de-DE" dirty="0"/>
          </a:p>
        </p:txBody>
      </p:sp>
    </p:spTree>
    <p:extLst>
      <p:ext uri="{BB962C8B-B14F-4D97-AF65-F5344CB8AC3E}">
        <p14:creationId xmlns:p14="http://schemas.microsoft.com/office/powerpoint/2010/main" val="3494391097"/>
      </p:ext>
    </p:extLst>
  </p:cSld>
  <p:clrMapOvr>
    <a:masterClrMapping/>
  </p:clrMapOvr>
  <p:transition spd="slow">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a:solidFill>
            <a:schemeClr val="accent3">
              <a:lumMod val="20000"/>
              <a:lumOff val="80000"/>
            </a:schemeClr>
          </a:solidFill>
        </p:spPr>
        <p:txBody>
          <a:bodyPr/>
          <a:lstStyle/>
          <a:p>
            <a:r>
              <a:rPr lang="de-DE" b="1" dirty="0" smtClean="0"/>
              <a:t>Versorgung</a:t>
            </a:r>
            <a:endParaRPr lang="de-DE" b="1" dirty="0"/>
          </a:p>
        </p:txBody>
      </p:sp>
      <p:sp>
        <p:nvSpPr>
          <p:cNvPr id="3" name="Inhaltsplatzhalter 2"/>
          <p:cNvSpPr>
            <a:spLocks noGrp="1"/>
          </p:cNvSpPr>
          <p:nvPr>
            <p:ph idx="1"/>
          </p:nvPr>
        </p:nvSpPr>
        <p:spPr>
          <a:xfrm>
            <a:off x="457200" y="1196752"/>
            <a:ext cx="8229600" cy="5184576"/>
          </a:xfrm>
          <a:solidFill>
            <a:schemeClr val="accent3">
              <a:lumMod val="20000"/>
              <a:lumOff val="80000"/>
            </a:schemeClr>
          </a:solidFill>
        </p:spPr>
        <p:txBody>
          <a:bodyPr>
            <a:normAutofit fontScale="62500" lnSpcReduction="20000"/>
          </a:bodyPr>
          <a:lstStyle/>
          <a:p>
            <a:pPr marL="0" indent="0">
              <a:buNone/>
            </a:pPr>
            <a:r>
              <a:rPr lang="de-DE" dirty="0" smtClean="0"/>
              <a:t>Ab 01.01.2016 </a:t>
            </a:r>
            <a:r>
              <a:rPr lang="de-DE" dirty="0"/>
              <a:t>erhalten Beamte </a:t>
            </a:r>
            <a:r>
              <a:rPr lang="de-DE" dirty="0" smtClean="0"/>
              <a:t>auf </a:t>
            </a:r>
            <a:r>
              <a:rPr lang="de-DE" dirty="0"/>
              <a:t>Lebenszeit </a:t>
            </a:r>
            <a:r>
              <a:rPr lang="de-DE" b="1" dirty="0"/>
              <a:t>in regelmäßigen Abständen von fünf Jahren eine Auskunft</a:t>
            </a:r>
            <a:r>
              <a:rPr lang="de-DE" dirty="0"/>
              <a:t> über die Höhe ihrer Versorgungsbezüge auf der Grundlage der aktuellen Rechtslage</a:t>
            </a:r>
            <a:r>
              <a:rPr lang="de-DE" dirty="0" smtClean="0"/>
              <a:t>. </a:t>
            </a:r>
          </a:p>
          <a:p>
            <a:pPr marL="0" indent="0">
              <a:buNone/>
            </a:pPr>
            <a:r>
              <a:rPr lang="de-DE" dirty="0" smtClean="0"/>
              <a:t>Der KVBW hat hiermit bereits </a:t>
            </a:r>
            <a:r>
              <a:rPr lang="de-DE" b="1" dirty="0" smtClean="0"/>
              <a:t>2013</a:t>
            </a:r>
            <a:r>
              <a:rPr lang="de-DE" dirty="0" smtClean="0"/>
              <a:t> begonnen.</a:t>
            </a:r>
          </a:p>
          <a:p>
            <a:pPr marL="0" indent="0">
              <a:buNone/>
            </a:pPr>
            <a:endParaRPr lang="de-DE" b="1" dirty="0" smtClean="0"/>
          </a:p>
          <a:p>
            <a:pPr marL="0" indent="0">
              <a:buNone/>
            </a:pPr>
            <a:r>
              <a:rPr lang="de-DE" b="1" dirty="0" smtClean="0"/>
              <a:t>Ruhegehaltfähige Dienstzeiten:</a:t>
            </a:r>
            <a:endParaRPr lang="de-DE" b="1" dirty="0"/>
          </a:p>
          <a:p>
            <a:pPr marL="0" indent="0">
              <a:buNone/>
            </a:pPr>
            <a:endParaRPr lang="de-DE" dirty="0">
              <a:solidFill>
                <a:srgbClr val="FF0000"/>
              </a:solidFill>
            </a:endParaRPr>
          </a:p>
          <a:p>
            <a:pPr marL="0" lvl="0" indent="0">
              <a:buNone/>
            </a:pPr>
            <a:r>
              <a:rPr lang="de-DE" dirty="0"/>
              <a:t>Zeiten einer </a:t>
            </a:r>
            <a:r>
              <a:rPr lang="de-DE" b="1" dirty="0"/>
              <a:t>abgeschlossenen, förderlichen Hochschulausbildung</a:t>
            </a:r>
            <a:r>
              <a:rPr lang="de-DE" dirty="0"/>
              <a:t> </a:t>
            </a:r>
            <a:endParaRPr lang="de-DE" dirty="0" smtClean="0"/>
          </a:p>
          <a:p>
            <a:pPr marL="0" lvl="0" indent="0">
              <a:buNone/>
            </a:pPr>
            <a:r>
              <a:rPr lang="de-DE" dirty="0" smtClean="0"/>
              <a:t>(§ 1 KBVG </a:t>
            </a:r>
            <a:r>
              <a:rPr lang="de-DE" dirty="0" err="1" smtClean="0"/>
              <a:t>i.V.m</a:t>
            </a:r>
            <a:r>
              <a:rPr lang="de-DE" dirty="0" smtClean="0"/>
              <a:t>. § 23 </a:t>
            </a:r>
            <a:r>
              <a:rPr lang="de-DE" dirty="0"/>
              <a:t>Abs. 6 </a:t>
            </a:r>
            <a:r>
              <a:rPr lang="de-DE" dirty="0" err="1"/>
              <a:t>LBeamtVG</a:t>
            </a:r>
            <a:r>
              <a:rPr lang="de-DE" dirty="0"/>
              <a:t>): </a:t>
            </a:r>
            <a:endParaRPr lang="de-DE" dirty="0" smtClean="0"/>
          </a:p>
          <a:p>
            <a:pPr marL="0" lvl="0" indent="0">
              <a:buNone/>
            </a:pPr>
            <a:r>
              <a:rPr lang="de-DE" dirty="0" smtClean="0"/>
              <a:t>Künftig ist nur </a:t>
            </a:r>
            <a:r>
              <a:rPr lang="de-DE" dirty="0"/>
              <a:t>noch eine maximale Gesamtzeit von </a:t>
            </a:r>
            <a:r>
              <a:rPr lang="de-DE" b="1" dirty="0"/>
              <a:t>855 Tagen </a:t>
            </a:r>
            <a:r>
              <a:rPr lang="de-DE" dirty="0"/>
              <a:t>ruhegehaltfähig. </a:t>
            </a:r>
            <a:endParaRPr lang="de-DE" dirty="0" smtClean="0"/>
          </a:p>
          <a:p>
            <a:pPr marL="0" lvl="0" indent="0">
              <a:buNone/>
            </a:pPr>
            <a:endParaRPr lang="de-DE" dirty="0" smtClean="0"/>
          </a:p>
          <a:p>
            <a:pPr marL="0" lvl="0" indent="0">
              <a:buNone/>
            </a:pPr>
            <a:r>
              <a:rPr lang="de-DE" b="1" dirty="0" smtClean="0"/>
              <a:t>Eine komplizierte Übergangsregelung in </a:t>
            </a:r>
            <a:r>
              <a:rPr lang="de-DE" b="1" dirty="0"/>
              <a:t>§ 101 </a:t>
            </a:r>
            <a:r>
              <a:rPr lang="de-DE" b="1" dirty="0" err="1" smtClean="0"/>
              <a:t>LBeamtVG</a:t>
            </a:r>
            <a:r>
              <a:rPr lang="de-DE" b="1" dirty="0" smtClean="0"/>
              <a:t> </a:t>
            </a:r>
            <a:r>
              <a:rPr lang="de-DE" dirty="0" smtClean="0"/>
              <a:t>sieht </a:t>
            </a:r>
            <a:r>
              <a:rPr lang="de-DE" dirty="0"/>
              <a:t>vor, dass der bislang </a:t>
            </a:r>
            <a:r>
              <a:rPr lang="de-DE" dirty="0" smtClean="0"/>
              <a:t>berücksichtigungsfähige Zeitraum </a:t>
            </a:r>
            <a:r>
              <a:rPr lang="de-DE" dirty="0"/>
              <a:t>von 3 Jahren (1095 Tage) </a:t>
            </a:r>
            <a:r>
              <a:rPr lang="de-DE" dirty="0" smtClean="0"/>
              <a:t>sich </a:t>
            </a:r>
            <a:r>
              <a:rPr lang="de-DE" dirty="0"/>
              <a:t>von </a:t>
            </a:r>
            <a:r>
              <a:rPr lang="de-DE" dirty="0" smtClean="0"/>
              <a:t>März 2012 </a:t>
            </a:r>
            <a:r>
              <a:rPr lang="de-DE" dirty="0"/>
              <a:t>bis zum </a:t>
            </a:r>
            <a:r>
              <a:rPr lang="de-DE" dirty="0" smtClean="0"/>
              <a:t>Januar 2016 </a:t>
            </a:r>
            <a:r>
              <a:rPr lang="de-DE" dirty="0"/>
              <a:t>um jeweils fünf Tage </a:t>
            </a:r>
            <a:r>
              <a:rPr lang="de-DE" dirty="0" smtClean="0"/>
              <a:t>pro </a:t>
            </a:r>
            <a:r>
              <a:rPr lang="de-DE" dirty="0"/>
              <a:t>Monat </a:t>
            </a:r>
            <a:r>
              <a:rPr lang="de-DE" dirty="0" smtClean="0"/>
              <a:t>verringert. </a:t>
            </a:r>
          </a:p>
          <a:p>
            <a:pPr marL="0" lvl="0" indent="0">
              <a:buNone/>
            </a:pPr>
            <a:r>
              <a:rPr lang="de-DE" dirty="0" smtClean="0"/>
              <a:t>Eine zu hohe Differenz bei der Berechnung </a:t>
            </a:r>
            <a:r>
              <a:rPr lang="de-DE" b="1" dirty="0" smtClean="0"/>
              <a:t>nach bisherigem Übergangsrecht </a:t>
            </a:r>
            <a:r>
              <a:rPr lang="de-DE" dirty="0" smtClean="0"/>
              <a:t>mit und ohne die neue Kürzung der Hochschulausbildungszeiten wird evtl. durch eine Zulage ausgeglichen.</a:t>
            </a:r>
            <a:endParaRPr lang="de-DE" dirty="0"/>
          </a:p>
        </p:txBody>
      </p:sp>
    </p:spTree>
    <p:extLst>
      <p:ext uri="{BB962C8B-B14F-4D97-AF65-F5344CB8AC3E}">
        <p14:creationId xmlns:p14="http://schemas.microsoft.com/office/powerpoint/2010/main" val="424308424"/>
      </p:ext>
    </p:extLst>
  </p:cSld>
  <p:clrMapOvr>
    <a:masterClrMapping/>
  </p:clrMapOvr>
  <p:transition spd="slow">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188640"/>
            <a:ext cx="8712968" cy="1066130"/>
          </a:xfrm>
        </p:spPr>
        <p:txBody>
          <a:bodyPr>
            <a:normAutofit fontScale="90000"/>
          </a:bodyPr>
          <a:lstStyle/>
          <a:p>
            <a:r>
              <a:rPr lang="de-DE" b="1" dirty="0" smtClean="0">
                <a:effectLst>
                  <a:outerShdw blurRad="38100" dist="38100" dir="2700000" algn="tl">
                    <a:srgbClr val="000000">
                      <a:alpha val="43137"/>
                    </a:srgbClr>
                  </a:outerShdw>
                </a:effectLst>
              </a:rPr>
              <a:t>Versorgungslastenteilung bei Dienstherrnwechsel</a:t>
            </a:r>
            <a:endParaRPr lang="de-DE" b="1" dirty="0">
              <a:effectLst>
                <a:outerShdw blurRad="38100" dist="38100" dir="2700000" algn="tl">
                  <a:srgbClr val="000000">
                    <a:alpha val="43137"/>
                  </a:srgbClr>
                </a:outerShdw>
              </a:effectLst>
            </a:endParaRPr>
          </a:p>
        </p:txBody>
      </p:sp>
      <p:sp>
        <p:nvSpPr>
          <p:cNvPr id="3" name="Inhaltsplatzhalter 2"/>
          <p:cNvSpPr>
            <a:spLocks noGrp="1"/>
          </p:cNvSpPr>
          <p:nvPr>
            <p:ph idx="1"/>
          </p:nvPr>
        </p:nvSpPr>
        <p:spPr>
          <a:xfrm>
            <a:off x="457200" y="1340768"/>
            <a:ext cx="8229600" cy="5328592"/>
          </a:xfrm>
        </p:spPr>
        <p:txBody>
          <a:bodyPr>
            <a:noAutofit/>
          </a:bodyPr>
          <a:lstStyle/>
          <a:p>
            <a:pPr marL="0" indent="0">
              <a:spcBef>
                <a:spcPts val="0"/>
              </a:spcBef>
              <a:buNone/>
            </a:pPr>
            <a:r>
              <a:rPr lang="de-DE" sz="1600" dirty="0" smtClean="0"/>
              <a:t>Bei </a:t>
            </a:r>
            <a:r>
              <a:rPr lang="de-DE" sz="1600" dirty="0"/>
              <a:t>einem Wechsel ab dem </a:t>
            </a:r>
            <a:r>
              <a:rPr lang="de-DE" sz="1600" dirty="0" smtClean="0"/>
              <a:t>01.01.2012 </a:t>
            </a:r>
            <a:r>
              <a:rPr lang="de-DE" sz="1600" dirty="0"/>
              <a:t>hat der </a:t>
            </a:r>
            <a:r>
              <a:rPr lang="de-DE" sz="1600" b="1" dirty="0"/>
              <a:t>abgebende Dienstherr </a:t>
            </a:r>
            <a:r>
              <a:rPr lang="de-DE" sz="1600" dirty="0"/>
              <a:t>eine </a:t>
            </a:r>
            <a:r>
              <a:rPr lang="de-DE" sz="1600" b="1" dirty="0"/>
              <a:t>einmalige </a:t>
            </a:r>
            <a:r>
              <a:rPr lang="de-DE" sz="1600" b="1" dirty="0" smtClean="0"/>
              <a:t>Abfindung an den aufnehmenden Dienstherrn </a:t>
            </a:r>
            <a:r>
              <a:rPr lang="de-DE" sz="1600" dirty="0"/>
              <a:t>zu leisten. Dadurch werden die bei ihm entstandenen Versorgungsanwartschaften abgegolten.</a:t>
            </a:r>
          </a:p>
          <a:p>
            <a:pPr marL="0" indent="0">
              <a:spcBef>
                <a:spcPts val="0"/>
              </a:spcBef>
              <a:buNone/>
            </a:pPr>
            <a:r>
              <a:rPr lang="de-DE" sz="1400" dirty="0" smtClean="0"/>
              <a:t>Voraussetzungen: 	- keine </a:t>
            </a:r>
            <a:r>
              <a:rPr lang="de-DE" sz="1400" dirty="0"/>
              <a:t>zeitliche Unterbrechung zwischen </a:t>
            </a:r>
            <a:r>
              <a:rPr lang="de-DE" sz="1400" dirty="0" smtClean="0"/>
              <a:t>Ausscheiden </a:t>
            </a:r>
            <a:r>
              <a:rPr lang="de-DE" sz="1400" dirty="0"/>
              <a:t>und </a:t>
            </a:r>
            <a:r>
              <a:rPr lang="de-DE" sz="1400" dirty="0" smtClean="0"/>
              <a:t>Eintritt 		</a:t>
            </a:r>
            <a:r>
              <a:rPr lang="de-DE" sz="1400" dirty="0"/>
              <a:t> </a:t>
            </a:r>
            <a:r>
              <a:rPr lang="de-DE" sz="1400" dirty="0" smtClean="0"/>
              <a:t>       	- abgebender </a:t>
            </a:r>
            <a:r>
              <a:rPr lang="de-DE" sz="1400" dirty="0"/>
              <a:t>Dienstherr </a:t>
            </a:r>
            <a:r>
              <a:rPr lang="de-DE" sz="1400" dirty="0" smtClean="0"/>
              <a:t>hat dem </a:t>
            </a:r>
            <a:r>
              <a:rPr lang="de-DE" sz="1400" dirty="0"/>
              <a:t>Dienstherrenwechsel </a:t>
            </a:r>
            <a:r>
              <a:rPr lang="de-DE" sz="1400" b="1" dirty="0" smtClean="0"/>
              <a:t>vorab</a:t>
            </a:r>
            <a:r>
              <a:rPr lang="de-DE" sz="1400" dirty="0" smtClean="0"/>
              <a:t> zugestimmt. (Die 	            	    Zustimmung darf aber nur aus dienstlichen </a:t>
            </a:r>
            <a:r>
              <a:rPr lang="de-DE" sz="1400" dirty="0"/>
              <a:t>Gründen verweigert werden</a:t>
            </a:r>
            <a:r>
              <a:rPr lang="de-DE" sz="1400" dirty="0" smtClean="0"/>
              <a:t>.) </a:t>
            </a:r>
            <a:endParaRPr lang="de-DE" sz="1400" dirty="0"/>
          </a:p>
          <a:p>
            <a:pPr marL="0" indent="0">
              <a:spcBef>
                <a:spcPts val="0"/>
              </a:spcBef>
              <a:buNone/>
            </a:pPr>
            <a:r>
              <a:rPr lang="de-DE" sz="1400" i="1" dirty="0"/>
              <a:t> </a:t>
            </a:r>
            <a:r>
              <a:rPr lang="de-DE" sz="1100" i="1" dirty="0" smtClean="0"/>
              <a:t>Die </a:t>
            </a:r>
            <a:r>
              <a:rPr lang="de-DE" sz="1100" i="1" dirty="0"/>
              <a:t>Abfindung wird anhand der (letzten) Bezüge und der zurückgelegten Dienstzeiten (in Monaten) sowie des Bemessungssatzes, der vom Lebensalter beim Wechsel abhängt, berechnet:</a:t>
            </a:r>
          </a:p>
          <a:p>
            <a:pPr marL="0" indent="0">
              <a:spcBef>
                <a:spcPts val="0"/>
              </a:spcBef>
              <a:buNone/>
            </a:pPr>
            <a:r>
              <a:rPr lang="de-DE" sz="1100" b="1" i="1" dirty="0" smtClean="0"/>
              <a:t>Abfindung </a:t>
            </a:r>
            <a:r>
              <a:rPr lang="de-DE" sz="1100" b="1" i="1" dirty="0"/>
              <a:t>= Bezüge x Monate x </a:t>
            </a:r>
            <a:r>
              <a:rPr lang="de-DE" sz="1100" b="1" i="1" dirty="0" smtClean="0"/>
              <a:t>Bemessungssatz	</a:t>
            </a:r>
            <a:r>
              <a:rPr lang="de-DE" sz="1100" i="1" dirty="0" smtClean="0"/>
              <a:t>15 </a:t>
            </a:r>
            <a:r>
              <a:rPr lang="de-DE" sz="1100" i="1" dirty="0"/>
              <a:t>% bis zur Vollendung des 30. Lebensjahres</a:t>
            </a:r>
          </a:p>
          <a:p>
            <a:pPr marL="0" indent="0">
              <a:spcBef>
                <a:spcPts val="0"/>
              </a:spcBef>
              <a:buNone/>
            </a:pPr>
            <a:r>
              <a:rPr lang="de-DE" sz="1100" i="1" dirty="0"/>
              <a:t>  </a:t>
            </a:r>
            <a:r>
              <a:rPr lang="de-DE" sz="1100" i="1" dirty="0" smtClean="0"/>
              <a:t>				20 </a:t>
            </a:r>
            <a:r>
              <a:rPr lang="de-DE" sz="1100" i="1" dirty="0"/>
              <a:t>% bis zur Vollendung des 50. Lebensjahres</a:t>
            </a:r>
          </a:p>
          <a:p>
            <a:pPr marL="0" indent="0">
              <a:spcBef>
                <a:spcPts val="0"/>
              </a:spcBef>
              <a:buNone/>
            </a:pPr>
            <a:r>
              <a:rPr lang="de-DE" sz="1100" i="1" dirty="0"/>
              <a:t>  </a:t>
            </a:r>
            <a:r>
              <a:rPr lang="de-DE" sz="1100" i="1" dirty="0" smtClean="0"/>
              <a:t>				25 </a:t>
            </a:r>
            <a:r>
              <a:rPr lang="de-DE" sz="1100" i="1" dirty="0"/>
              <a:t>% nach Vollendung des 50. Lebensjahres</a:t>
            </a:r>
          </a:p>
          <a:p>
            <a:pPr marL="0" indent="0">
              <a:spcBef>
                <a:spcPts val="0"/>
              </a:spcBef>
              <a:buNone/>
            </a:pPr>
            <a:r>
              <a:rPr lang="de-DE" sz="1100" b="1" i="1" dirty="0" smtClean="0"/>
              <a:t>Beispiel</a:t>
            </a:r>
            <a:r>
              <a:rPr lang="de-DE" sz="1100" b="1" i="1" dirty="0"/>
              <a:t>:</a:t>
            </a:r>
            <a:endParaRPr lang="de-DE" sz="1100" i="1" dirty="0"/>
          </a:p>
          <a:p>
            <a:pPr marL="0" indent="0">
              <a:spcBef>
                <a:spcPts val="0"/>
              </a:spcBef>
              <a:buNone/>
            </a:pPr>
            <a:r>
              <a:rPr lang="de-DE" sz="1100" i="1" dirty="0"/>
              <a:t>Für einen Beamten der 50 Monate beim abgebenden Dienstherrn beschäftigt war und zuletzt 4.000,- € verdient hat, sind bei einem Wechsel im 29. Lebensjahr 30.000,- € Abfindung zu zahlen. </a:t>
            </a:r>
          </a:p>
          <a:p>
            <a:pPr marL="0" indent="0">
              <a:spcBef>
                <a:spcPts val="0"/>
              </a:spcBef>
              <a:buNone/>
            </a:pPr>
            <a:r>
              <a:rPr lang="de-DE" sz="1100" i="1" dirty="0"/>
              <a:t> </a:t>
            </a:r>
          </a:p>
          <a:p>
            <a:pPr marL="0" indent="0">
              <a:spcBef>
                <a:spcPts val="0"/>
              </a:spcBef>
              <a:buNone/>
            </a:pPr>
            <a:r>
              <a:rPr lang="de-DE" sz="1400" dirty="0" smtClean="0"/>
              <a:t>Die Landeskirche handhabt dies</a:t>
            </a:r>
            <a:r>
              <a:rPr lang="de-DE" sz="1400" b="1" dirty="0" smtClean="0"/>
              <a:t> im Vereinbarungswege </a:t>
            </a:r>
            <a:r>
              <a:rPr lang="de-DE" sz="1400" dirty="0" smtClean="0"/>
              <a:t>für Kirchenbeamte ebenso – die finanzielle Abwicklung erfolgt durch den </a:t>
            </a:r>
            <a:r>
              <a:rPr lang="de-DE" sz="1400" b="1" dirty="0" smtClean="0"/>
              <a:t>KVBW</a:t>
            </a:r>
            <a:r>
              <a:rPr lang="de-DE" sz="1400" dirty="0" smtClean="0"/>
              <a:t>. Bei Wechsel von und zu Kommune muss Vereinbarung im Einzelfall abgeschlossen werden. </a:t>
            </a:r>
            <a:r>
              <a:rPr lang="de-DE" sz="1400" dirty="0"/>
              <a:t>Der KVBW hält </a:t>
            </a:r>
            <a:r>
              <a:rPr lang="de-DE" sz="1400" b="1" dirty="0"/>
              <a:t>Formulare</a:t>
            </a:r>
            <a:r>
              <a:rPr lang="de-DE" sz="1400" dirty="0"/>
              <a:t> bereit</a:t>
            </a:r>
            <a:r>
              <a:rPr lang="de-DE" sz="1400" dirty="0" smtClean="0"/>
              <a:t>. Bei Wechsel vom / zum Land gibt es eine allgemeine Vereinbarung, auf die man sich berufen kann. </a:t>
            </a:r>
          </a:p>
          <a:p>
            <a:pPr marL="0" indent="0">
              <a:spcBef>
                <a:spcPts val="0"/>
              </a:spcBef>
              <a:buNone/>
            </a:pPr>
            <a:r>
              <a:rPr lang="de-DE" sz="1400" dirty="0" smtClean="0"/>
              <a:t>Die </a:t>
            </a:r>
            <a:r>
              <a:rPr lang="de-DE" sz="1400" dirty="0"/>
              <a:t>im vorangegangenen </a:t>
            </a:r>
            <a:r>
              <a:rPr lang="de-DE" sz="1400" dirty="0" smtClean="0"/>
              <a:t>Haushaltsjahr </a:t>
            </a:r>
            <a:r>
              <a:rPr lang="de-DE" sz="1400" dirty="0"/>
              <a:t>vom KVBW </a:t>
            </a:r>
            <a:r>
              <a:rPr lang="de-DE" sz="1400" b="1" dirty="0"/>
              <a:t>bezahlten</a:t>
            </a:r>
            <a:r>
              <a:rPr lang="de-DE" sz="1400" dirty="0"/>
              <a:t> Abfindungen </a:t>
            </a:r>
            <a:r>
              <a:rPr lang="de-DE" sz="1400" b="1" i="1" dirty="0"/>
              <a:t>erhöhen </a:t>
            </a:r>
            <a:r>
              <a:rPr lang="de-DE" sz="1400" b="1" i="1" dirty="0" smtClean="0"/>
              <a:t> die Umlagebemessungsgrundlage</a:t>
            </a:r>
            <a:r>
              <a:rPr lang="de-DE" sz="1400" dirty="0"/>
              <a:t>; </a:t>
            </a:r>
            <a:r>
              <a:rPr lang="de-DE" sz="1400" dirty="0" smtClean="0"/>
              <a:t> vom  </a:t>
            </a:r>
            <a:r>
              <a:rPr lang="de-DE" sz="1400" dirty="0"/>
              <a:t>Versorgungsverband </a:t>
            </a:r>
            <a:r>
              <a:rPr lang="de-DE" sz="1400" b="1" dirty="0"/>
              <a:t>vereinnahmte</a:t>
            </a:r>
            <a:r>
              <a:rPr lang="de-DE" sz="1400" dirty="0"/>
              <a:t> Abfindungen </a:t>
            </a:r>
            <a:r>
              <a:rPr lang="de-DE" sz="1400" b="1" i="1" dirty="0" smtClean="0"/>
              <a:t>verringern die </a:t>
            </a:r>
            <a:r>
              <a:rPr lang="de-DE" sz="1400" b="1" i="1" dirty="0"/>
              <a:t>Bemessungsgrundlage</a:t>
            </a:r>
            <a:r>
              <a:rPr lang="de-DE" sz="1400" dirty="0"/>
              <a:t>. Kapitalabfindungen werden </a:t>
            </a:r>
            <a:r>
              <a:rPr lang="de-DE" sz="1400" dirty="0" smtClean="0"/>
              <a:t> </a:t>
            </a:r>
            <a:r>
              <a:rPr lang="de-DE" sz="1400" dirty="0"/>
              <a:t>demnach nur in Höhe des jeweils gültigen Hebesatzes für </a:t>
            </a:r>
            <a:r>
              <a:rPr lang="de-DE" sz="1400" dirty="0" smtClean="0"/>
              <a:t> die </a:t>
            </a:r>
            <a:r>
              <a:rPr lang="de-DE" sz="1400" dirty="0"/>
              <a:t>Allgemeine Umlage (ab 2011 37 v. H.) </a:t>
            </a:r>
            <a:r>
              <a:rPr lang="de-DE" sz="1400" dirty="0" smtClean="0"/>
              <a:t>zahlungswirksam</a:t>
            </a:r>
            <a:r>
              <a:rPr lang="de-DE" sz="1400" dirty="0"/>
              <a:t>; </a:t>
            </a:r>
            <a:r>
              <a:rPr lang="de-DE" sz="1400" dirty="0" smtClean="0"/>
              <a:t> im </a:t>
            </a:r>
            <a:r>
              <a:rPr lang="de-DE" sz="1400" dirty="0"/>
              <a:t>Übrigen werden sie von der </a:t>
            </a:r>
            <a:r>
              <a:rPr lang="de-DE" sz="1400" dirty="0" smtClean="0"/>
              <a:t>Umlagegemeinschaft </a:t>
            </a:r>
            <a:r>
              <a:rPr lang="de-DE" sz="1400" dirty="0"/>
              <a:t>getragen. Soweit die </a:t>
            </a:r>
            <a:r>
              <a:rPr lang="de-DE" sz="1400" dirty="0" smtClean="0"/>
              <a:t>Kapitalabfindungen </a:t>
            </a:r>
            <a:r>
              <a:rPr lang="de-DE" sz="1400" dirty="0"/>
              <a:t>– trotz der Integration in die </a:t>
            </a:r>
            <a:r>
              <a:rPr lang="de-DE" sz="1400" dirty="0" smtClean="0"/>
              <a:t>Umlagebemessungsgrundlage </a:t>
            </a:r>
            <a:r>
              <a:rPr lang="de-DE" sz="1400" dirty="0"/>
              <a:t>– erhebliche </a:t>
            </a:r>
            <a:r>
              <a:rPr lang="de-DE" sz="1400" dirty="0" smtClean="0"/>
              <a:t> </a:t>
            </a:r>
            <a:r>
              <a:rPr lang="de-DE" sz="1400" dirty="0"/>
              <a:t>Mehrbelastungen mit sich bringen, können sie auf Antrag </a:t>
            </a:r>
            <a:r>
              <a:rPr lang="de-DE" sz="1400" dirty="0" smtClean="0"/>
              <a:t> </a:t>
            </a:r>
            <a:r>
              <a:rPr lang="de-DE" sz="1400" dirty="0"/>
              <a:t>auf mehrere - in der Regel fünf Haushaltsjahre - verteilt </a:t>
            </a:r>
            <a:r>
              <a:rPr lang="de-DE" sz="1400" dirty="0" smtClean="0"/>
              <a:t>werden</a:t>
            </a:r>
            <a:r>
              <a:rPr lang="de-DE" sz="1400" dirty="0"/>
              <a:t>.</a:t>
            </a:r>
          </a:p>
          <a:p>
            <a:pPr marL="0" indent="0">
              <a:spcBef>
                <a:spcPts val="0"/>
              </a:spcBef>
              <a:buNone/>
            </a:pPr>
            <a:endParaRPr lang="de-DE" sz="1400" dirty="0"/>
          </a:p>
          <a:p>
            <a:pPr marL="0" indent="0">
              <a:spcBef>
                <a:spcPts val="0"/>
              </a:spcBef>
              <a:buNone/>
            </a:pPr>
            <a:endParaRPr lang="de-DE" sz="1400" dirty="0"/>
          </a:p>
        </p:txBody>
      </p:sp>
    </p:spTree>
    <p:extLst>
      <p:ext uri="{BB962C8B-B14F-4D97-AF65-F5344CB8AC3E}">
        <p14:creationId xmlns:p14="http://schemas.microsoft.com/office/powerpoint/2010/main" val="2621288308"/>
      </p:ext>
    </p:extLst>
  </p:cSld>
  <p:clrMapOvr>
    <a:masterClrMapping/>
  </p:clrMapOvr>
  <p:transition spd="slow">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Noch Fragen ?</a:t>
            </a:r>
            <a:endParaRPr lang="de-DE" dirty="0"/>
          </a:p>
        </p:txBody>
      </p:sp>
      <p:pic>
        <p:nvPicPr>
          <p:cNvPr id="1028" name="Picture 4" descr="C:\Users\Burg\AppData\Local\Microsoft\Windows\Temporary Internet Files\Content.IE5\DJQ08P9W\MC900434411[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1953022"/>
            <a:ext cx="2981201" cy="3353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138227"/>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400" b="1" dirty="0" smtClean="0"/>
              <a:t>Rechtsquellen</a:t>
            </a:r>
            <a:br>
              <a:rPr lang="de-DE" sz="3400" b="1" dirty="0" smtClean="0"/>
            </a:br>
            <a:r>
              <a:rPr lang="de-DE" sz="3400" b="1" dirty="0" smtClean="0"/>
              <a:t>Besoldung und Versorgung</a:t>
            </a:r>
            <a:endParaRPr lang="de-DE" sz="3400" b="1" dirty="0"/>
          </a:p>
        </p:txBody>
      </p:sp>
      <p:sp>
        <p:nvSpPr>
          <p:cNvPr id="3" name="Inhaltsplatzhalter 2"/>
          <p:cNvSpPr>
            <a:spLocks noGrp="1"/>
          </p:cNvSpPr>
          <p:nvPr>
            <p:ph idx="1"/>
          </p:nvPr>
        </p:nvSpPr>
        <p:spPr>
          <a:xfrm>
            <a:off x="395536" y="1484784"/>
            <a:ext cx="8229600" cy="4752528"/>
          </a:xfrm>
        </p:spPr>
        <p:txBody>
          <a:bodyPr>
            <a:normAutofit fontScale="70000" lnSpcReduction="20000"/>
          </a:bodyPr>
          <a:lstStyle/>
          <a:p>
            <a:pPr marL="0" indent="0">
              <a:buNone/>
            </a:pPr>
            <a:endParaRPr lang="de-DE" dirty="0" smtClean="0"/>
          </a:p>
          <a:p>
            <a:pPr marL="0" indent="0">
              <a:buNone/>
            </a:pPr>
            <a:r>
              <a:rPr lang="de-DE" sz="3400" dirty="0" smtClean="0"/>
              <a:t>Das </a:t>
            </a:r>
            <a:r>
              <a:rPr lang="de-DE" sz="3400" b="1" dirty="0" smtClean="0"/>
              <a:t>Kirchenbeamtenbesoldungs- und –</a:t>
            </a:r>
            <a:r>
              <a:rPr lang="de-DE" sz="3400" b="1" dirty="0" err="1" smtClean="0"/>
              <a:t>versorgungsgesetz</a:t>
            </a:r>
            <a:r>
              <a:rPr lang="de-DE" sz="3400" b="1" dirty="0" smtClean="0"/>
              <a:t>  (KBVG</a:t>
            </a:r>
            <a:r>
              <a:rPr lang="de-DE" sz="3400" dirty="0" smtClean="0"/>
              <a:t>, RS 670) beinhaltet nur wenige eigene Regelungen. 	</a:t>
            </a:r>
          </a:p>
          <a:p>
            <a:pPr marL="0" indent="0">
              <a:buNone/>
            </a:pPr>
            <a:r>
              <a:rPr lang="de-DE" sz="3400" dirty="0" smtClean="0"/>
              <a:t>Überwiegend verweist es auf die entsprechenden </a:t>
            </a:r>
            <a:r>
              <a:rPr lang="de-DE" sz="3400" b="1" dirty="0" smtClean="0"/>
              <a:t>Landesregelungen des Landes Baden - Württemberg</a:t>
            </a:r>
            <a:r>
              <a:rPr lang="de-DE" sz="3400" dirty="0" smtClean="0"/>
              <a:t>, so dass die Dienstrechtsreform u.a. auf diesem Weg auch für Kirchenbeamte unmittelbar relevant wird.</a:t>
            </a:r>
          </a:p>
          <a:p>
            <a:pPr marL="0" indent="0">
              <a:buNone/>
            </a:pPr>
            <a:endParaRPr lang="de-DE" sz="2600" dirty="0" smtClean="0"/>
          </a:p>
          <a:p>
            <a:pPr marL="0" indent="0">
              <a:buNone/>
            </a:pPr>
            <a:r>
              <a:rPr lang="de-DE" sz="2600" b="1" dirty="0" smtClean="0"/>
              <a:t>Ausnahme: </a:t>
            </a:r>
            <a:r>
              <a:rPr lang="de-DE" sz="2600" dirty="0" smtClean="0"/>
              <a:t>z.B. Keine Übernahme der erneuten Absenkung der Eingangsbesoldung um weitere 4 %.</a:t>
            </a:r>
          </a:p>
          <a:p>
            <a:pPr marL="0" indent="0">
              <a:buNone/>
            </a:pPr>
            <a:endParaRPr lang="de-DE" sz="2000" dirty="0"/>
          </a:p>
          <a:p>
            <a:pPr marL="0" indent="0">
              <a:buNone/>
            </a:pPr>
            <a:r>
              <a:rPr lang="de-DE" sz="2000" dirty="0" smtClean="0"/>
              <a:t>§ </a:t>
            </a:r>
            <a:r>
              <a:rPr lang="de-DE" sz="2000" dirty="0"/>
              <a:t>23 </a:t>
            </a:r>
            <a:r>
              <a:rPr lang="de-DE" sz="2000" dirty="0" err="1"/>
              <a:t>LBesGBW</a:t>
            </a:r>
            <a:r>
              <a:rPr lang="de-DE" sz="2000" dirty="0"/>
              <a:t> n.F. sieht vor, dass das Grundgehalt </a:t>
            </a:r>
            <a:r>
              <a:rPr lang="de-DE" sz="2000" dirty="0" smtClean="0"/>
              <a:t>im Eingangsamt nach </a:t>
            </a:r>
            <a:r>
              <a:rPr lang="de-DE" sz="2000" dirty="0"/>
              <a:t>A </a:t>
            </a:r>
            <a:r>
              <a:rPr lang="de-DE" sz="2000" dirty="0" smtClean="0"/>
              <a:t>9 und 10 die </a:t>
            </a:r>
            <a:r>
              <a:rPr lang="de-DE" sz="2000" dirty="0"/>
              <a:t>ersten drei Jahre </a:t>
            </a:r>
            <a:r>
              <a:rPr lang="de-DE" sz="2000" dirty="0" smtClean="0"/>
              <a:t>um </a:t>
            </a:r>
          </a:p>
          <a:p>
            <a:pPr marL="0" indent="0">
              <a:buNone/>
            </a:pPr>
            <a:r>
              <a:rPr lang="de-DE" sz="2000" dirty="0" smtClean="0"/>
              <a:t>4 %, bei einem Eingangsamt von A 12 und höher um 8 </a:t>
            </a:r>
            <a:r>
              <a:rPr lang="de-DE" sz="2000" dirty="0"/>
              <a:t>% abgesenkt ist (Besondere Eingangsbesoldung). </a:t>
            </a:r>
          </a:p>
          <a:p>
            <a:pPr marL="0" indent="0">
              <a:buNone/>
            </a:pPr>
            <a:r>
              <a:rPr lang="de-DE" sz="2000" dirty="0" smtClean="0"/>
              <a:t>Art. 5 </a:t>
            </a:r>
            <a:r>
              <a:rPr lang="de-DE" sz="2000" dirty="0"/>
              <a:t>Nr. 1 des Haushaltsbegleitgesetzes 2013/2014 hatte § 23 </a:t>
            </a:r>
            <a:r>
              <a:rPr lang="de-DE" sz="2000" dirty="0" err="1"/>
              <a:t>LBesGBW</a:t>
            </a:r>
            <a:r>
              <a:rPr lang="de-DE" sz="2000" dirty="0"/>
              <a:t> insoweit geändert, als die </a:t>
            </a:r>
            <a:r>
              <a:rPr lang="de-DE" sz="2000" dirty="0" smtClean="0"/>
              <a:t>Absenkung für A 9 und 10 erstmals eingeführt und im Übrigen erhöht </a:t>
            </a:r>
            <a:r>
              <a:rPr lang="de-DE" sz="2000" dirty="0"/>
              <a:t>wurde. </a:t>
            </a:r>
          </a:p>
          <a:p>
            <a:pPr marL="0" indent="0">
              <a:buNone/>
            </a:pPr>
            <a:r>
              <a:rPr lang="de-DE" sz="2000" dirty="0"/>
              <a:t>Diese Änderung </a:t>
            </a:r>
            <a:r>
              <a:rPr lang="de-DE" sz="2000" dirty="0" smtClean="0"/>
              <a:t>ist </a:t>
            </a:r>
            <a:r>
              <a:rPr lang="de-DE" sz="2000" dirty="0"/>
              <a:t>für Kirchenbeamte </a:t>
            </a:r>
            <a:r>
              <a:rPr lang="de-DE" sz="2000" dirty="0" smtClean="0"/>
              <a:t>ausgesetzt.</a:t>
            </a:r>
            <a:endParaRPr lang="de-DE" dirty="0" smtClean="0"/>
          </a:p>
          <a:p>
            <a:endParaRPr lang="de-DE" dirty="0"/>
          </a:p>
        </p:txBody>
      </p:sp>
    </p:spTree>
    <p:extLst>
      <p:ext uri="{BB962C8B-B14F-4D97-AF65-F5344CB8AC3E}">
        <p14:creationId xmlns:p14="http://schemas.microsoft.com/office/powerpoint/2010/main" val="1605320886"/>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282154"/>
          </a:xfrm>
          <a:solidFill>
            <a:srgbClr val="FFFF00"/>
          </a:solidFill>
        </p:spPr>
        <p:txBody>
          <a:bodyPr>
            <a:normAutofit fontScale="90000"/>
          </a:bodyPr>
          <a:lstStyle/>
          <a:p>
            <a:r>
              <a:rPr lang="de-DE" sz="3600" b="1" u="sng" dirty="0" smtClean="0"/>
              <a:t>Interims-Rechtslage </a:t>
            </a:r>
            <a:r>
              <a:rPr lang="de-DE" sz="3600" b="1" dirty="0" smtClean="0"/>
              <a:t/>
            </a:r>
            <a:br>
              <a:rPr lang="de-DE" sz="3600" b="1" dirty="0" smtClean="0"/>
            </a:br>
            <a:r>
              <a:rPr lang="de-DE" sz="3600" b="1" dirty="0" smtClean="0"/>
              <a:t>ab 1.1.2011 bis 31.12.2011</a:t>
            </a:r>
            <a:r>
              <a:rPr lang="de-DE" sz="2700" dirty="0" smtClean="0"/>
              <a:t/>
            </a:r>
            <a:br>
              <a:rPr lang="de-DE" sz="2700" dirty="0" smtClean="0"/>
            </a:br>
            <a:r>
              <a:rPr lang="de-DE" sz="2700" dirty="0" smtClean="0"/>
              <a:t>( Inkrafttreten Dienstrechtsreformgesetz des Landes –DRG-</a:t>
            </a:r>
            <a:r>
              <a:rPr lang="de-DE" sz="3200" dirty="0" smtClean="0"/>
              <a:t>)</a:t>
            </a:r>
            <a:endParaRPr lang="de-DE" sz="3200" dirty="0"/>
          </a:p>
        </p:txBody>
      </p:sp>
      <p:sp>
        <p:nvSpPr>
          <p:cNvPr id="3" name="Inhaltsplatzhalter 2"/>
          <p:cNvSpPr>
            <a:spLocks noGrp="1"/>
          </p:cNvSpPr>
          <p:nvPr>
            <p:ph idx="1"/>
          </p:nvPr>
        </p:nvSpPr>
        <p:spPr/>
        <p:txBody>
          <a:bodyPr>
            <a:normAutofit fontScale="77500" lnSpcReduction="20000"/>
          </a:bodyPr>
          <a:lstStyle/>
          <a:p>
            <a:pPr marL="0" indent="0">
              <a:buNone/>
            </a:pPr>
            <a:endParaRPr lang="de-DE" dirty="0" smtClean="0"/>
          </a:p>
          <a:p>
            <a:pPr marL="0" indent="0">
              <a:buNone/>
            </a:pPr>
            <a:r>
              <a:rPr lang="de-DE" dirty="0" smtClean="0"/>
              <a:t>Die </a:t>
            </a:r>
            <a:r>
              <a:rPr lang="de-DE" dirty="0" err="1" smtClean="0"/>
              <a:t>Württ</a:t>
            </a:r>
            <a:r>
              <a:rPr lang="de-DE" dirty="0" smtClean="0"/>
              <a:t>. </a:t>
            </a:r>
            <a:r>
              <a:rPr lang="de-DE" b="1" dirty="0" smtClean="0"/>
              <a:t>Landeskirche hat die besoldungs- und versorgungsrechtlichen Neuregelungen </a:t>
            </a:r>
            <a:r>
              <a:rPr lang="de-DE" dirty="0" smtClean="0"/>
              <a:t>ab 1.1.2011 zunächst im Verordnungswege </a:t>
            </a:r>
            <a:r>
              <a:rPr lang="de-DE" b="1" dirty="0" smtClean="0"/>
              <a:t>ausgesetzt</a:t>
            </a:r>
            <a:r>
              <a:rPr lang="de-DE" dirty="0" smtClean="0"/>
              <a:t> (Abl.64, S.299), um die Übernahme der neuen Regelungen im einzelnen zu prüfen und vorzubereiten. Zudem wurde das Laufbahnrecht Stand 31.12.2010 eingefroren.</a:t>
            </a:r>
          </a:p>
          <a:p>
            <a:pPr marL="0" indent="0">
              <a:buNone/>
            </a:pPr>
            <a:endParaRPr lang="de-DE" dirty="0" smtClean="0"/>
          </a:p>
          <a:p>
            <a:pPr marL="0" indent="0">
              <a:buNone/>
            </a:pPr>
            <a:r>
              <a:rPr lang="de-DE" dirty="0" smtClean="0"/>
              <a:t>Zum </a:t>
            </a:r>
            <a:r>
              <a:rPr lang="de-DE" b="1" dirty="0" smtClean="0"/>
              <a:t>1.1.2012</a:t>
            </a:r>
            <a:r>
              <a:rPr lang="de-DE" dirty="0" smtClean="0"/>
              <a:t> sind die Neuregelungen im Wege eines Übernahmegesetzes (Abl. 64 S. 527) in Kraft getreten. </a:t>
            </a:r>
          </a:p>
          <a:p>
            <a:pPr marL="0" indent="0">
              <a:buNone/>
            </a:pPr>
            <a:r>
              <a:rPr lang="de-DE" dirty="0" smtClean="0"/>
              <a:t>Zu diesem Zeitpunkt wurde auch die letzte Besoldungserhöhung für Landesbeamte zum 1.4. 2011 (2%) rückwirkend nachgeholt.</a:t>
            </a:r>
            <a:endParaRPr lang="de-DE" dirty="0"/>
          </a:p>
        </p:txBody>
      </p:sp>
    </p:spTree>
    <p:extLst>
      <p:ext uri="{BB962C8B-B14F-4D97-AF65-F5344CB8AC3E}">
        <p14:creationId xmlns:p14="http://schemas.microsoft.com/office/powerpoint/2010/main" val="2884840724"/>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effectLst>
                  <a:outerShdw blurRad="38100" dist="38100" dir="2700000" algn="tl">
                    <a:srgbClr val="000000">
                      <a:alpha val="43137"/>
                    </a:srgbClr>
                  </a:outerShdw>
                </a:effectLst>
              </a:rPr>
              <a:t>Anstellung (erste Verleihung eines Amtes)</a:t>
            </a:r>
            <a:endParaRPr lang="de-DE" sz="3200" b="1" dirty="0">
              <a:effectLst>
                <a:outerShdw blurRad="38100" dist="38100" dir="2700000" algn="tl">
                  <a:srgbClr val="000000">
                    <a:alpha val="43137"/>
                  </a:srgbClr>
                </a:outerShdw>
              </a:effectLst>
            </a:endParaRPr>
          </a:p>
        </p:txBody>
      </p:sp>
      <p:sp>
        <p:nvSpPr>
          <p:cNvPr id="3" name="Inhaltsplatzhalter 2"/>
          <p:cNvSpPr>
            <a:spLocks noGrp="1"/>
          </p:cNvSpPr>
          <p:nvPr>
            <p:ph idx="1"/>
          </p:nvPr>
        </p:nvSpPr>
        <p:spPr>
          <a:xfrm>
            <a:off x="467544" y="1484784"/>
            <a:ext cx="8219256" cy="4641379"/>
          </a:xfrm>
        </p:spPr>
        <p:txBody>
          <a:bodyPr>
            <a:noAutofit/>
          </a:bodyPr>
          <a:lstStyle/>
          <a:p>
            <a:pPr marL="0" indent="0">
              <a:buNone/>
            </a:pPr>
            <a:r>
              <a:rPr lang="de-DE" sz="1600" b="1" i="1" u="sng" dirty="0" smtClean="0"/>
              <a:t>Staat:</a:t>
            </a:r>
            <a:r>
              <a:rPr lang="de-DE" sz="1600" b="1" i="1" dirty="0" smtClean="0"/>
              <a:t>	</a:t>
            </a:r>
            <a:r>
              <a:rPr lang="de-DE" sz="1600" i="1" dirty="0" smtClean="0"/>
              <a:t>Bereits</a:t>
            </a:r>
            <a:r>
              <a:rPr lang="de-DE" sz="1600" b="1" i="1" dirty="0" smtClean="0"/>
              <a:t> </a:t>
            </a:r>
            <a:r>
              <a:rPr lang="de-DE" sz="1600" i="1" dirty="0"/>
              <a:t>d</a:t>
            </a:r>
            <a:r>
              <a:rPr lang="de-DE" sz="1600" i="1" dirty="0" smtClean="0"/>
              <a:t>as </a:t>
            </a:r>
            <a:r>
              <a:rPr lang="de-DE" sz="1600" i="1" dirty="0"/>
              <a:t>Beamtenstatusgesetz </a:t>
            </a:r>
            <a:r>
              <a:rPr lang="de-DE" sz="1600" i="1" dirty="0" smtClean="0"/>
              <a:t>des Bundes kennt </a:t>
            </a:r>
            <a:r>
              <a:rPr lang="de-DE" sz="1600" i="1" dirty="0"/>
              <a:t>das Institut der </a:t>
            </a:r>
            <a:r>
              <a:rPr lang="de-DE" sz="1600" i="1" dirty="0" smtClean="0"/>
              <a:t>„Anstellung“ 	(„z.A.-Status“) nicht mehr. </a:t>
            </a:r>
            <a:r>
              <a:rPr lang="de-DE" sz="1600" i="1" dirty="0"/>
              <a:t>Nach § 8 Abs. 3 BeamtStG wird mit </a:t>
            </a:r>
            <a:r>
              <a:rPr lang="de-DE" sz="1600" i="1" dirty="0" smtClean="0"/>
              <a:t>der Begründung 	eines Beamtenverhältnisses </a:t>
            </a:r>
            <a:r>
              <a:rPr lang="de-DE" sz="1600" i="1" dirty="0"/>
              <a:t>(außer auf </a:t>
            </a:r>
            <a:r>
              <a:rPr lang="de-DE" sz="1600" i="1" dirty="0" smtClean="0"/>
              <a:t>Widerruf) gleichzeitig </a:t>
            </a:r>
            <a:r>
              <a:rPr lang="de-DE" sz="1600" i="1" dirty="0"/>
              <a:t>ein Amt verliehen. </a:t>
            </a:r>
            <a:endParaRPr lang="de-DE" sz="1600" i="1" dirty="0" smtClean="0"/>
          </a:p>
          <a:p>
            <a:pPr marL="0" indent="0">
              <a:buNone/>
            </a:pPr>
            <a:r>
              <a:rPr lang="de-DE" sz="1600" i="1" dirty="0" smtClean="0"/>
              <a:t>	Die „Anstellung“ konnte somit auch </a:t>
            </a:r>
            <a:r>
              <a:rPr lang="de-DE" sz="1600" i="1" dirty="0"/>
              <a:t>durch Landesrecht nicht mehr </a:t>
            </a:r>
            <a:r>
              <a:rPr lang="de-DE" sz="1600" i="1" dirty="0" smtClean="0"/>
              <a:t>vorgesehen werden</a:t>
            </a:r>
            <a:r>
              <a:rPr lang="de-DE" sz="1600" i="1" dirty="0"/>
              <a:t>. </a:t>
            </a:r>
            <a:endParaRPr lang="de-DE" sz="1600" i="1" dirty="0" smtClean="0"/>
          </a:p>
          <a:p>
            <a:pPr marL="0" indent="0">
              <a:buNone/>
            </a:pPr>
            <a:r>
              <a:rPr lang="de-DE" sz="2000" b="1" u="sng" dirty="0" smtClean="0"/>
              <a:t>Kirche:</a:t>
            </a:r>
            <a:r>
              <a:rPr lang="de-DE" sz="2000" dirty="0" smtClean="0"/>
              <a:t>	In der Folge ist auch hier die Anstellung als separates	Rechtsinstitut  	entfallen.  </a:t>
            </a:r>
          </a:p>
          <a:p>
            <a:pPr marL="0" indent="0">
              <a:buNone/>
            </a:pPr>
            <a:r>
              <a:rPr lang="de-DE" sz="2000" dirty="0"/>
              <a:t>	</a:t>
            </a:r>
            <a:r>
              <a:rPr lang="de-DE" sz="2000" dirty="0" smtClean="0"/>
              <a:t>Bereits </a:t>
            </a:r>
            <a:r>
              <a:rPr lang="de-DE" sz="2000" b="1" dirty="0" smtClean="0"/>
              <a:t>zeitgleich mit der Einstellung</a:t>
            </a:r>
            <a:r>
              <a:rPr lang="de-DE" sz="2000" dirty="0" smtClean="0"/>
              <a:t>, (statt wie früher i.d.R. erst 	nach Ablauf der Probezeit) wird </a:t>
            </a:r>
            <a:r>
              <a:rPr lang="de-DE" sz="2000" b="1" dirty="0" smtClean="0"/>
              <a:t>ein Amt verliehen</a:t>
            </a:r>
            <a:r>
              <a:rPr lang="de-DE" sz="2000" dirty="0" smtClean="0"/>
              <a:t>, § 7 Abs. 3 	KBG.EKD. </a:t>
            </a:r>
          </a:p>
          <a:p>
            <a:pPr marL="0" indent="0">
              <a:buNone/>
            </a:pPr>
            <a:r>
              <a:rPr lang="de-DE" sz="2000" dirty="0"/>
              <a:t>	</a:t>
            </a:r>
            <a:r>
              <a:rPr lang="de-DE" sz="2000" dirty="0" smtClean="0"/>
              <a:t>So verfährt </a:t>
            </a:r>
            <a:r>
              <a:rPr lang="de-DE" sz="2000" dirty="0"/>
              <a:t>die </a:t>
            </a:r>
            <a:r>
              <a:rPr lang="de-DE" sz="2000" dirty="0" smtClean="0"/>
              <a:t>Landeskirche allgemein bereits seit 1.1.2011 , also ab 	der ersten entsprechenden Rechtsänderung im KBG.EKD , die dies 	ermöglichte.</a:t>
            </a:r>
            <a:endParaRPr lang="de-DE" sz="1400" b="1" dirty="0" smtClean="0"/>
          </a:p>
          <a:p>
            <a:pPr lvl="2"/>
            <a:r>
              <a:rPr lang="de-DE" sz="1400" b="1" dirty="0" smtClean="0">
                <a:effectLst>
                  <a:outerShdw blurRad="38100" dist="38100" dir="2700000" algn="tl">
                    <a:srgbClr val="000000">
                      <a:alpha val="43137"/>
                    </a:srgbClr>
                  </a:outerShdw>
                </a:effectLst>
              </a:rPr>
              <a:t>Beförderungswartezeiten</a:t>
            </a:r>
            <a:r>
              <a:rPr lang="de-DE" sz="1400" b="1" dirty="0" smtClean="0"/>
              <a:t> </a:t>
            </a:r>
            <a:r>
              <a:rPr lang="de-DE" sz="1400" dirty="0" smtClean="0"/>
              <a:t>laufen damit </a:t>
            </a:r>
            <a:r>
              <a:rPr lang="de-DE" sz="1400" b="1" dirty="0" smtClean="0"/>
              <a:t>ab Einstellung in das Beamtenverhältnis auf Probe. </a:t>
            </a:r>
          </a:p>
          <a:p>
            <a:pPr lvl="2"/>
            <a:r>
              <a:rPr lang="de-DE" sz="1400" dirty="0" smtClean="0"/>
              <a:t>Dennoch besteht – wie auch beim Staat - </a:t>
            </a:r>
            <a:r>
              <a:rPr lang="de-DE" sz="1400" b="1" dirty="0" smtClean="0"/>
              <a:t>vor Ablauf der Probezeit im Regelfall eine </a:t>
            </a:r>
            <a:r>
              <a:rPr lang="de-DE" sz="1400" b="1" dirty="0" smtClean="0">
                <a:effectLst>
                  <a:outerShdw blurRad="38100" dist="38100" dir="2700000" algn="tl">
                    <a:srgbClr val="000000">
                      <a:alpha val="43137"/>
                    </a:srgbClr>
                  </a:outerShdw>
                </a:effectLst>
              </a:rPr>
              <a:t>Beförderungssperre</a:t>
            </a:r>
            <a:r>
              <a:rPr lang="de-DE" sz="1400" dirty="0" smtClean="0"/>
              <a:t>, § 14 KBG.EKD mit § 20 Absatz 3 Nr. 1 LBG.</a:t>
            </a:r>
          </a:p>
        </p:txBody>
      </p:sp>
    </p:spTree>
    <p:extLst>
      <p:ext uri="{BB962C8B-B14F-4D97-AF65-F5344CB8AC3E}">
        <p14:creationId xmlns:p14="http://schemas.microsoft.com/office/powerpoint/2010/main" val="3851810860"/>
      </p:ext>
    </p:extLst>
  </p:cSld>
  <p:clrMapOvr>
    <a:overrideClrMapping bg1="lt1" tx1="dk1" bg2="lt2" tx2="dk2" accent1="accent1" accent2="accent2" accent3="accent3" accent4="accent4" accent5="accent5" accent6="accent6" hlink="hlink" folHlink="folHlink"/>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a:bodyPr>
          <a:lstStyle/>
          <a:p>
            <a:r>
              <a:rPr lang="de-DE" b="1" dirty="0" smtClean="0"/>
              <a:t>Laufbahnrecht</a:t>
            </a:r>
            <a:endParaRPr lang="de-DE" b="1" dirty="0"/>
          </a:p>
        </p:txBody>
      </p:sp>
      <p:sp>
        <p:nvSpPr>
          <p:cNvPr id="3" name="Inhaltsplatzhalter 2"/>
          <p:cNvSpPr>
            <a:spLocks noGrp="1"/>
          </p:cNvSpPr>
          <p:nvPr>
            <p:ph idx="1"/>
          </p:nvPr>
        </p:nvSpPr>
        <p:spPr>
          <a:xfrm>
            <a:off x="457200" y="1268760"/>
            <a:ext cx="8229600" cy="5112568"/>
          </a:xfrm>
        </p:spPr>
        <p:txBody>
          <a:bodyPr>
            <a:noAutofit/>
          </a:bodyPr>
          <a:lstStyle/>
          <a:p>
            <a:pPr marL="0" indent="0">
              <a:buNone/>
            </a:pPr>
            <a:r>
              <a:rPr lang="de-DE" sz="1600" b="1" i="1" u="sng" dirty="0" smtClean="0"/>
              <a:t>Staat :</a:t>
            </a:r>
            <a:r>
              <a:rPr lang="de-DE" sz="1600" dirty="0" smtClean="0"/>
              <a:t>	</a:t>
            </a:r>
            <a:r>
              <a:rPr lang="de-DE" sz="1600" i="1" dirty="0"/>
              <a:t>Grundlegende Regelung im </a:t>
            </a:r>
            <a:r>
              <a:rPr lang="de-DE" sz="1600" b="1" i="1" dirty="0" err="1" smtClean="0"/>
              <a:t>Landesbeamten­gesetz</a:t>
            </a:r>
            <a:r>
              <a:rPr lang="de-DE" sz="1600" b="1" i="1" dirty="0" smtClean="0"/>
              <a:t> (LBG)</a:t>
            </a:r>
            <a:r>
              <a:rPr lang="de-DE" sz="1600" i="1" dirty="0" smtClean="0"/>
              <a:t>. </a:t>
            </a:r>
          </a:p>
          <a:p>
            <a:pPr marL="0" indent="0">
              <a:buNone/>
            </a:pPr>
            <a:r>
              <a:rPr lang="de-DE" sz="1600" i="1" dirty="0"/>
              <a:t>	</a:t>
            </a:r>
            <a:r>
              <a:rPr lang="de-DE" sz="1600" i="1" dirty="0" smtClean="0"/>
              <a:t>(</a:t>
            </a:r>
            <a:r>
              <a:rPr lang="de-DE" sz="1600" i="1" dirty="0"/>
              <a:t>Die </a:t>
            </a:r>
            <a:r>
              <a:rPr lang="de-DE" sz="1600" i="1" dirty="0" smtClean="0"/>
              <a:t>Landeslaufbahnverordnung </a:t>
            </a:r>
            <a:r>
              <a:rPr lang="de-DE" sz="1600" i="1" dirty="0"/>
              <a:t>auf die </a:t>
            </a:r>
            <a:r>
              <a:rPr lang="de-DE" sz="1600" i="1" dirty="0" smtClean="0"/>
              <a:t>auch </a:t>
            </a:r>
            <a:r>
              <a:rPr lang="de-DE" sz="1600" i="1" dirty="0"/>
              <a:t>die Landeskirche </a:t>
            </a:r>
            <a:r>
              <a:rPr lang="de-DE" sz="1600" i="1" dirty="0" smtClean="0"/>
              <a:t>in § 3 AG KBG.EKD 	früher Bezug genommen </a:t>
            </a:r>
            <a:r>
              <a:rPr lang="de-DE" sz="1600" i="1" dirty="0"/>
              <a:t>hat, wurde </a:t>
            </a:r>
            <a:r>
              <a:rPr lang="de-DE" sz="1600" i="1" dirty="0" smtClean="0"/>
              <a:t>aufgeho­ben</a:t>
            </a:r>
            <a:r>
              <a:rPr lang="de-DE" sz="1600" i="1" dirty="0"/>
              <a:t>).</a:t>
            </a:r>
          </a:p>
          <a:p>
            <a:pPr marL="0" indent="0">
              <a:buNone/>
            </a:pPr>
            <a:r>
              <a:rPr lang="de-DE" sz="1600" i="1" dirty="0" smtClean="0"/>
              <a:t>	Verlagerung </a:t>
            </a:r>
            <a:r>
              <a:rPr lang="de-DE" sz="1600" i="1" dirty="0"/>
              <a:t>von Zuständigkeiten für </a:t>
            </a:r>
            <a:r>
              <a:rPr lang="de-DE" sz="1600" i="1" dirty="0" smtClean="0"/>
              <a:t>nicht näher geregelte laufbahnrechtliche 	Entscheidungen </a:t>
            </a:r>
            <a:r>
              <a:rPr lang="de-DE" sz="1600" i="1" dirty="0"/>
              <a:t>auf </a:t>
            </a:r>
            <a:r>
              <a:rPr lang="de-DE" sz="1600" i="1" dirty="0" smtClean="0"/>
              <a:t> die einzelnen Ressorts (Ministerien). </a:t>
            </a:r>
          </a:p>
          <a:p>
            <a:pPr marL="0" lvl="0" indent="0">
              <a:buNone/>
            </a:pPr>
            <a:r>
              <a:rPr lang="de-DE" sz="1600" b="1" dirty="0" smtClean="0">
                <a:solidFill>
                  <a:prstClr val="black"/>
                </a:solidFill>
              </a:rPr>
              <a:t>	</a:t>
            </a:r>
          </a:p>
          <a:p>
            <a:pPr marL="0" lvl="0" indent="0">
              <a:buNone/>
            </a:pPr>
            <a:r>
              <a:rPr lang="de-DE" sz="1600" b="1" dirty="0">
                <a:solidFill>
                  <a:prstClr val="black"/>
                </a:solidFill>
              </a:rPr>
              <a:t>	</a:t>
            </a:r>
            <a:r>
              <a:rPr lang="de-DE" sz="1600" b="1" dirty="0" smtClean="0">
                <a:solidFill>
                  <a:prstClr val="black"/>
                </a:solidFill>
              </a:rPr>
              <a:t>Weitere </a:t>
            </a:r>
            <a:r>
              <a:rPr lang="de-DE" sz="1600" b="1" dirty="0">
                <a:solidFill>
                  <a:prstClr val="black"/>
                </a:solidFill>
              </a:rPr>
              <a:t>Änderungen im Zuge der Dienstrechtsreform:</a:t>
            </a:r>
          </a:p>
          <a:p>
            <a:pPr lvl="2"/>
            <a:r>
              <a:rPr lang="de-DE" sz="1400" dirty="0">
                <a:solidFill>
                  <a:prstClr val="black"/>
                </a:solidFill>
              </a:rPr>
              <a:t>Wegfall des einfachen Dienstes,</a:t>
            </a:r>
          </a:p>
          <a:p>
            <a:pPr lvl="2"/>
            <a:r>
              <a:rPr lang="de-DE" sz="1400" dirty="0">
                <a:solidFill>
                  <a:prstClr val="black"/>
                </a:solidFill>
              </a:rPr>
              <a:t>Anpassung der Bildungsvoraussetzungen an die neuen Studienstrukturen (Ba­chelor, Master, Duale Hochschule Baden-Württemberg) </a:t>
            </a:r>
            <a:endParaRPr lang="de-DE" sz="1400" dirty="0" smtClean="0">
              <a:solidFill>
                <a:prstClr val="black"/>
              </a:solidFill>
            </a:endParaRPr>
          </a:p>
          <a:p>
            <a:pPr marL="914400" lvl="2" indent="0">
              <a:buNone/>
            </a:pPr>
            <a:endParaRPr lang="de-DE" sz="1400" dirty="0">
              <a:solidFill>
                <a:prstClr val="black"/>
              </a:solidFill>
            </a:endParaRPr>
          </a:p>
          <a:p>
            <a:pPr marL="0" indent="0">
              <a:buNone/>
            </a:pPr>
            <a:r>
              <a:rPr lang="de-DE" sz="2000" b="1" u="sng" dirty="0" smtClean="0"/>
              <a:t>Kirche: </a:t>
            </a:r>
            <a:r>
              <a:rPr lang="de-DE" sz="2000" b="1" dirty="0" smtClean="0"/>
              <a:t>	</a:t>
            </a:r>
            <a:r>
              <a:rPr lang="de-DE" sz="2000" dirty="0"/>
              <a:t>Die Landeskirche kann - wie jedes 	Ministerium innerhalb des </a:t>
            </a:r>
            <a:r>
              <a:rPr lang="de-DE" sz="2000" dirty="0" smtClean="0"/>
              <a:t>	gesetzlichen </a:t>
            </a:r>
            <a:r>
              <a:rPr lang="de-DE" sz="2000" dirty="0"/>
              <a:t>Rahmens </a:t>
            </a:r>
            <a:r>
              <a:rPr lang="de-DE" sz="2000" dirty="0" smtClean="0"/>
              <a:t>- </a:t>
            </a:r>
            <a:r>
              <a:rPr lang="de-DE" sz="2000" b="1" dirty="0" smtClean="0"/>
              <a:t>bewusst </a:t>
            </a:r>
            <a:r>
              <a:rPr lang="de-DE" sz="2000" b="1" dirty="0"/>
              <a:t>eigene </a:t>
            </a:r>
            <a:r>
              <a:rPr lang="de-DE" sz="2000" b="1" dirty="0" smtClean="0"/>
              <a:t>Regelungen</a:t>
            </a:r>
            <a:r>
              <a:rPr lang="de-DE" sz="2000" dirty="0" smtClean="0"/>
              <a:t> </a:t>
            </a:r>
            <a:r>
              <a:rPr lang="de-DE" sz="2000" dirty="0"/>
              <a:t>treffen, sie </a:t>
            </a:r>
            <a:r>
              <a:rPr lang="de-DE" sz="2000" dirty="0" smtClean="0"/>
              <a:t>	kann </a:t>
            </a:r>
            <a:r>
              <a:rPr lang="de-DE" sz="2000" dirty="0"/>
              <a:t>aber auch </a:t>
            </a:r>
            <a:r>
              <a:rPr lang="de-DE" sz="2000" dirty="0" smtClean="0"/>
              <a:t>gänzlich vom </a:t>
            </a:r>
            <a:r>
              <a:rPr lang="de-DE" sz="2000" dirty="0"/>
              <a:t>LBG </a:t>
            </a:r>
            <a:r>
              <a:rPr lang="de-DE" sz="2000" dirty="0" smtClean="0"/>
              <a:t>abweichen, § 14 KBG.EKD.</a:t>
            </a:r>
            <a:endParaRPr lang="de-DE" sz="2000" dirty="0"/>
          </a:p>
          <a:p>
            <a:pPr marL="0" indent="0">
              <a:buNone/>
            </a:pPr>
            <a:r>
              <a:rPr lang="de-DE" sz="2000" dirty="0" smtClean="0"/>
              <a:t>	Die </a:t>
            </a:r>
            <a:r>
              <a:rPr lang="de-DE" sz="2000" dirty="0"/>
              <a:t>Landeskirche </a:t>
            </a:r>
            <a:r>
              <a:rPr lang="de-DE" sz="2000" dirty="0" smtClean="0"/>
              <a:t>wendet das im LBG geregelte Laufbahnrecht 	überwiegend direkt an. Daneben ist aber die Beurteilungs- </a:t>
            </a:r>
            <a:r>
              <a:rPr lang="de-DE" sz="2000" dirty="0"/>
              <a:t>und </a:t>
            </a:r>
            <a:r>
              <a:rPr lang="de-DE" sz="2000" dirty="0" smtClean="0"/>
              <a:t>	</a:t>
            </a:r>
            <a:r>
              <a:rPr lang="de-DE" sz="2000" dirty="0" err="1" smtClean="0"/>
              <a:t>BeförderungsVO</a:t>
            </a:r>
            <a:r>
              <a:rPr lang="de-DE" sz="2000" dirty="0" smtClean="0"/>
              <a:t> </a:t>
            </a:r>
            <a:r>
              <a:rPr lang="de-DE" sz="2000" dirty="0"/>
              <a:t>(RS 652) </a:t>
            </a:r>
            <a:r>
              <a:rPr lang="de-DE" sz="2000" dirty="0" smtClean="0"/>
              <a:t>maßgeblich. Diese kann auch vom LBG 	abweichen.</a:t>
            </a:r>
            <a:endParaRPr lang="de-DE" sz="2000" dirty="0"/>
          </a:p>
        </p:txBody>
      </p:sp>
    </p:spTree>
    <p:extLst>
      <p:ext uri="{BB962C8B-B14F-4D97-AF65-F5344CB8AC3E}">
        <p14:creationId xmlns:p14="http://schemas.microsoft.com/office/powerpoint/2010/main" val="219095351"/>
      </p:ext>
    </p:extLst>
  </p:cSld>
  <p:clrMapOvr>
    <a:overrideClrMapping bg1="lt1" tx1="dk1" bg2="lt2" tx2="dk2" accent1="accent1" accent2="accent2" accent3="accent3" accent4="accent4" accent5="accent5" accent6="accent6" hlink="hlink" folHlink="folHlink"/>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052736"/>
            <a:ext cx="8229600" cy="5472608"/>
          </a:xfrm>
        </p:spPr>
        <p:txBody>
          <a:bodyPr>
            <a:normAutofit fontScale="25000" lnSpcReduction="20000"/>
          </a:bodyPr>
          <a:lstStyle/>
          <a:p>
            <a:pPr marL="0" indent="0">
              <a:buNone/>
            </a:pPr>
            <a:endParaRPr lang="de-DE" sz="6400" b="1" i="1" u="sng" dirty="0" smtClean="0"/>
          </a:p>
          <a:p>
            <a:pPr marL="0" indent="0">
              <a:buNone/>
            </a:pPr>
            <a:r>
              <a:rPr lang="de-DE" sz="7200" b="1" i="1" u="sng" dirty="0" err="1" smtClean="0"/>
              <a:t>BeamtStG</a:t>
            </a:r>
            <a:r>
              <a:rPr lang="de-DE" sz="7200" b="1" i="1" u="sng" dirty="0" smtClean="0"/>
              <a:t>:</a:t>
            </a:r>
            <a:r>
              <a:rPr lang="de-DE" sz="7200" b="1" i="1" dirty="0" smtClean="0"/>
              <a:t>	 </a:t>
            </a:r>
            <a:r>
              <a:rPr lang="de-DE" sz="7200" i="1" dirty="0" smtClean="0"/>
              <a:t>Bevor </a:t>
            </a:r>
            <a:r>
              <a:rPr lang="de-DE" sz="7200" i="1" dirty="0"/>
              <a:t>Beamtinnen oder Beamte auf Lebenszeit ernannt werden, </a:t>
            </a:r>
            <a:r>
              <a:rPr lang="de-DE" sz="7200" i="1" dirty="0" smtClean="0"/>
              <a:t>		müssen </a:t>
            </a:r>
            <a:r>
              <a:rPr lang="de-DE" sz="7200" i="1" dirty="0"/>
              <a:t>sie sich in </a:t>
            </a:r>
            <a:r>
              <a:rPr lang="de-DE" sz="7200" i="1" dirty="0" smtClean="0"/>
              <a:t>	einer </a:t>
            </a:r>
            <a:r>
              <a:rPr lang="de-DE" sz="7200" i="1" dirty="0"/>
              <a:t>Probezeit </a:t>
            </a:r>
            <a:r>
              <a:rPr lang="de-DE" sz="7200" i="1" dirty="0" smtClean="0"/>
              <a:t> </a:t>
            </a:r>
            <a:r>
              <a:rPr lang="de-DE" sz="7200" b="1" i="1" dirty="0" smtClean="0"/>
              <a:t>bewährt</a:t>
            </a:r>
            <a:r>
              <a:rPr lang="de-DE" sz="7200" i="1" dirty="0" smtClean="0"/>
              <a:t> haben</a:t>
            </a:r>
            <a:r>
              <a:rPr lang="de-DE" sz="7200" i="1" dirty="0"/>
              <a:t>. </a:t>
            </a:r>
            <a:r>
              <a:rPr lang="de-DE" sz="7200" i="1" dirty="0" smtClean="0"/>
              <a:t>Nach </a:t>
            </a:r>
            <a:r>
              <a:rPr lang="de-DE" sz="7200" i="1" dirty="0"/>
              <a:t>§ 10 </a:t>
            </a:r>
            <a:r>
              <a:rPr lang="de-DE" sz="7200" i="1" dirty="0" smtClean="0"/>
              <a:t>		</a:t>
            </a:r>
            <a:r>
              <a:rPr lang="de-DE" sz="7200" i="1" dirty="0" err="1" smtClean="0"/>
              <a:t>BeamtStG</a:t>
            </a:r>
            <a:r>
              <a:rPr lang="de-DE" sz="7200" i="1" dirty="0" smtClean="0"/>
              <a:t> dauert die </a:t>
            </a:r>
            <a:r>
              <a:rPr lang="de-DE" sz="7200" i="1" dirty="0"/>
              <a:t>Probezeit </a:t>
            </a:r>
            <a:r>
              <a:rPr lang="de-DE" sz="7200" i="1" dirty="0" smtClean="0"/>
              <a:t>grundsätzlich </a:t>
            </a:r>
            <a:r>
              <a:rPr lang="de-DE" sz="7200" i="1" dirty="0"/>
              <a:t>zwi­schen mindestens </a:t>
            </a:r>
            <a:r>
              <a:rPr lang="de-DE" sz="7200" i="1" dirty="0" smtClean="0"/>
              <a:t>		sechs  Monaten </a:t>
            </a:r>
            <a:r>
              <a:rPr lang="de-DE" sz="7200" i="1" dirty="0"/>
              <a:t>und </a:t>
            </a:r>
            <a:r>
              <a:rPr lang="de-DE" sz="7200" i="1" dirty="0" smtClean="0"/>
              <a:t> höchstens </a:t>
            </a:r>
            <a:r>
              <a:rPr lang="de-DE" sz="7200" i="1" dirty="0"/>
              <a:t>fünf </a:t>
            </a:r>
            <a:r>
              <a:rPr lang="de-DE" sz="7200" i="1" dirty="0" smtClean="0"/>
              <a:t>Jahren</a:t>
            </a:r>
            <a:r>
              <a:rPr lang="de-DE" sz="7200" i="1" dirty="0"/>
              <a:t>. Innerhalb die­ses </a:t>
            </a:r>
            <a:r>
              <a:rPr lang="de-DE" sz="7200" i="1" dirty="0" smtClean="0"/>
              <a:t>		Rahmens kann </a:t>
            </a:r>
            <a:r>
              <a:rPr lang="de-DE" sz="7200" i="1" dirty="0"/>
              <a:t>sich der </a:t>
            </a:r>
            <a:r>
              <a:rPr lang="de-DE" sz="7200" b="1" i="1" dirty="0" smtClean="0"/>
              <a:t>Landes­gesetzgeber</a:t>
            </a:r>
            <a:r>
              <a:rPr lang="de-DE" sz="7200" i="1" dirty="0" smtClean="0"/>
              <a:t> bei seinen </a:t>
            </a:r>
            <a:r>
              <a:rPr lang="de-DE" sz="7200" i="1" dirty="0"/>
              <a:t>spezifischen </a:t>
            </a:r>
            <a:r>
              <a:rPr lang="de-DE" sz="7200" i="1" dirty="0" smtClean="0"/>
              <a:t>		Regelungen </a:t>
            </a:r>
            <a:r>
              <a:rPr lang="de-DE" sz="7200" i="1" dirty="0"/>
              <a:t>zur </a:t>
            </a:r>
            <a:r>
              <a:rPr lang="de-DE" sz="7200" i="1" dirty="0" smtClean="0"/>
              <a:t>Probezeit be­wegen (s. § 19 LBG). </a:t>
            </a:r>
          </a:p>
          <a:p>
            <a:pPr marL="0" indent="0">
              <a:buNone/>
            </a:pPr>
            <a:endParaRPr lang="de-DE" sz="7200" i="1" dirty="0" smtClean="0"/>
          </a:p>
          <a:p>
            <a:pPr marL="0" indent="0">
              <a:buNone/>
            </a:pPr>
            <a:r>
              <a:rPr lang="de-DE" sz="7200" b="1" i="1" u="sng" dirty="0" smtClean="0"/>
              <a:t>LBG:</a:t>
            </a:r>
            <a:r>
              <a:rPr lang="de-DE" sz="7200" dirty="0" smtClean="0"/>
              <a:t>	</a:t>
            </a:r>
            <a:r>
              <a:rPr lang="de-DE" sz="7200" i="1" dirty="0" smtClean="0"/>
              <a:t>Festgelegt wurde eine </a:t>
            </a:r>
            <a:r>
              <a:rPr lang="de-DE" sz="7200" b="1" i="1" dirty="0" smtClean="0"/>
              <a:t>einheitliche </a:t>
            </a:r>
            <a:r>
              <a:rPr lang="de-DE" sz="7200" b="1" i="1" dirty="0"/>
              <a:t>Probezeit von drei Jahren </a:t>
            </a:r>
            <a:r>
              <a:rPr lang="de-DE" sz="7200" i="1" dirty="0"/>
              <a:t>für alle </a:t>
            </a:r>
            <a:r>
              <a:rPr lang="de-DE" sz="7200" i="1" dirty="0" smtClean="0"/>
              <a:t>	Laufbahngruppen </a:t>
            </a:r>
          </a:p>
          <a:p>
            <a:pPr marL="0" indent="0">
              <a:buNone/>
            </a:pPr>
            <a:r>
              <a:rPr lang="de-DE" sz="7200" i="1" dirty="0" smtClean="0"/>
              <a:t>	Verkürzung </a:t>
            </a:r>
            <a:r>
              <a:rPr lang="de-DE" sz="7200" i="1" dirty="0"/>
              <a:t>ist unter bestimmten Umständen möglich (Ergebnis </a:t>
            </a:r>
            <a:r>
              <a:rPr lang="de-DE" sz="7200" i="1" dirty="0" smtClean="0"/>
              <a:t>	Laufbahnbefähigung</a:t>
            </a:r>
            <a:r>
              <a:rPr lang="de-DE" sz="7200" i="1" dirty="0"/>
              <a:t>, </a:t>
            </a:r>
            <a:r>
              <a:rPr lang="de-DE" sz="7200" i="1" dirty="0" smtClean="0"/>
              <a:t>bestimmte anrechenbare Vorzeiten </a:t>
            </a:r>
            <a:r>
              <a:rPr lang="de-DE" sz="7200" i="1" dirty="0"/>
              <a:t>als </a:t>
            </a:r>
            <a:r>
              <a:rPr lang="de-DE" sz="7200" i="1" dirty="0" smtClean="0"/>
              <a:t>Angestellte).</a:t>
            </a:r>
          </a:p>
          <a:p>
            <a:pPr marL="0" indent="0">
              <a:buNone/>
            </a:pPr>
            <a:r>
              <a:rPr lang="de-DE" sz="7200" i="1" dirty="0" smtClean="0"/>
              <a:t>	Mindestprobezeit</a:t>
            </a:r>
            <a:r>
              <a:rPr lang="de-DE" sz="7200" i="1" dirty="0"/>
              <a:t>: i</a:t>
            </a:r>
            <a:r>
              <a:rPr lang="de-DE" sz="7200" i="1" dirty="0" smtClean="0"/>
              <a:t>.d.R. 6 Monate</a:t>
            </a:r>
          </a:p>
          <a:p>
            <a:pPr marL="0" indent="0">
              <a:buNone/>
            </a:pPr>
            <a:r>
              <a:rPr lang="de-DE" sz="7200" i="1" dirty="0" smtClean="0"/>
              <a:t>	Die </a:t>
            </a:r>
            <a:r>
              <a:rPr lang="de-DE" sz="7200" i="1" dirty="0"/>
              <a:t>Probezeit kann nach § 19 Abs. 6 LBG </a:t>
            </a:r>
            <a:r>
              <a:rPr lang="de-DE" sz="7200" i="1" dirty="0" smtClean="0"/>
              <a:t>ausnahmsweise auf </a:t>
            </a:r>
            <a:r>
              <a:rPr lang="de-DE" sz="7200" i="1" dirty="0"/>
              <a:t>bis zu fünf Jahre </a:t>
            </a:r>
            <a:r>
              <a:rPr lang="de-DE" sz="7200" i="1" dirty="0" smtClean="0"/>
              <a:t>	verlängert </a:t>
            </a:r>
            <a:r>
              <a:rPr lang="de-DE" sz="7200" i="1" dirty="0"/>
              <a:t>werden. </a:t>
            </a:r>
          </a:p>
          <a:p>
            <a:pPr marL="0" indent="0">
              <a:buNone/>
            </a:pPr>
            <a:r>
              <a:rPr lang="de-DE" sz="7200" dirty="0"/>
              <a:t>            	</a:t>
            </a:r>
            <a:endParaRPr lang="de-DE" sz="7200" dirty="0" smtClean="0"/>
          </a:p>
          <a:p>
            <a:pPr marL="0" indent="0">
              <a:buNone/>
            </a:pPr>
            <a:r>
              <a:rPr lang="de-DE" sz="7200" b="1" u="sng" dirty="0" smtClean="0"/>
              <a:t>Kirche</a:t>
            </a:r>
            <a:r>
              <a:rPr lang="de-DE" sz="7200" b="1" dirty="0" smtClean="0"/>
              <a:t> :	</a:t>
            </a:r>
            <a:r>
              <a:rPr lang="de-DE" sz="7200" dirty="0" smtClean="0"/>
              <a:t>verweist für ihre Beamtinnen und Beamten auf Landesrecht</a:t>
            </a:r>
            <a:r>
              <a:rPr lang="de-DE" sz="7200" dirty="0"/>
              <a:t>. </a:t>
            </a:r>
            <a:endParaRPr lang="de-DE" sz="7200" dirty="0" smtClean="0"/>
          </a:p>
          <a:p>
            <a:pPr marL="0" indent="0">
              <a:buNone/>
            </a:pPr>
            <a:r>
              <a:rPr lang="de-DE" sz="7200" dirty="0"/>
              <a:t>	</a:t>
            </a:r>
            <a:r>
              <a:rPr lang="de-DE" sz="7200" dirty="0" smtClean="0"/>
              <a:t>In </a:t>
            </a:r>
            <a:r>
              <a:rPr lang="de-DE" sz="7200" dirty="0"/>
              <a:t>diesem Fall </a:t>
            </a:r>
            <a:r>
              <a:rPr lang="de-DE" sz="7200" dirty="0" smtClean="0"/>
              <a:t>Mitwirkung  MAV</a:t>
            </a:r>
            <a:r>
              <a:rPr lang="de-DE" sz="7200" dirty="0"/>
              <a:t>, § 43 MVG. Au­ßerdem ist die Beamtin oder </a:t>
            </a:r>
            <a:r>
              <a:rPr lang="de-DE" sz="7200" dirty="0" smtClean="0"/>
              <a:t>	der </a:t>
            </a:r>
            <a:r>
              <a:rPr lang="de-DE" sz="7200" dirty="0"/>
              <a:t>Beamte </a:t>
            </a:r>
            <a:r>
              <a:rPr lang="de-DE" sz="7200" dirty="0" smtClean="0"/>
              <a:t>anzuhören</a:t>
            </a:r>
            <a:r>
              <a:rPr lang="de-DE" sz="7200" dirty="0"/>
              <a:t>. An­schließend </a:t>
            </a:r>
            <a:r>
              <a:rPr lang="de-DE" sz="7200" dirty="0" smtClean="0"/>
              <a:t>ist </a:t>
            </a:r>
            <a:r>
              <a:rPr lang="de-DE" sz="7200" dirty="0"/>
              <a:t>die Verlängerung der Probezeit </a:t>
            </a:r>
            <a:r>
              <a:rPr lang="de-DE" sz="7200" dirty="0" smtClean="0"/>
              <a:t>	schriftlich mitzuteilen </a:t>
            </a:r>
            <a:r>
              <a:rPr lang="de-DE" sz="7200" dirty="0"/>
              <a:t>und zu begrün­den. Dabei muss auch Dauer und </a:t>
            </a:r>
            <a:r>
              <a:rPr lang="de-DE" sz="7200" dirty="0" smtClean="0"/>
              <a:t>Grund 	der Verlängerung </a:t>
            </a:r>
            <a:r>
              <a:rPr lang="de-DE" sz="7200" dirty="0"/>
              <a:t>festgelegt werden. </a:t>
            </a:r>
          </a:p>
          <a:p>
            <a:pPr marL="0" indent="0">
              <a:buNone/>
            </a:pPr>
            <a:endParaRPr lang="de-DE" sz="7200" dirty="0"/>
          </a:p>
        </p:txBody>
      </p:sp>
      <p:sp>
        <p:nvSpPr>
          <p:cNvPr id="2" name="Titel 1"/>
          <p:cNvSpPr>
            <a:spLocks noGrp="1"/>
          </p:cNvSpPr>
          <p:nvPr>
            <p:ph type="title"/>
          </p:nvPr>
        </p:nvSpPr>
        <p:spPr>
          <a:xfrm>
            <a:off x="457200" y="274638"/>
            <a:ext cx="8229600" cy="850106"/>
          </a:xfrm>
        </p:spPr>
        <p:txBody>
          <a:bodyPr>
            <a:normAutofit/>
          </a:bodyPr>
          <a:lstStyle/>
          <a:p>
            <a:r>
              <a:rPr lang="de-DE" b="1" dirty="0" smtClean="0"/>
              <a:t>Probezeit/Lebenszeit</a:t>
            </a:r>
            <a:endParaRPr lang="de-DE" b="1" dirty="0"/>
          </a:p>
        </p:txBody>
      </p:sp>
    </p:spTree>
    <p:extLst>
      <p:ext uri="{BB962C8B-B14F-4D97-AF65-F5344CB8AC3E}">
        <p14:creationId xmlns:p14="http://schemas.microsoft.com/office/powerpoint/2010/main" val="1177986579"/>
      </p:ext>
    </p:extLst>
  </p:cSld>
  <p:clrMapOvr>
    <a:overrideClrMapping bg1="lt1" tx1="dk1" bg2="lt2" tx2="dk2" accent1="accent1" accent2="accent2" accent3="accent3" accent4="accent4" accent5="accent5" accent6="accent6" hlink="hlink" folHlink="folHlink"/>
  </p:clrMapOvr>
  <p:transition spd="slow">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b="1" dirty="0" smtClean="0"/>
              <a:t>Beamtenverhältnis auf Lebenszeit</a:t>
            </a:r>
            <a:endParaRPr lang="de-DE" b="1" dirty="0"/>
          </a:p>
        </p:txBody>
      </p:sp>
      <p:sp>
        <p:nvSpPr>
          <p:cNvPr id="3" name="Inhaltsplatzhalter 2"/>
          <p:cNvSpPr>
            <a:spLocks noGrp="1"/>
          </p:cNvSpPr>
          <p:nvPr>
            <p:ph idx="1"/>
          </p:nvPr>
        </p:nvSpPr>
        <p:spPr>
          <a:xfrm>
            <a:off x="395536" y="1649764"/>
            <a:ext cx="8352928" cy="4228850"/>
          </a:xfrm>
        </p:spPr>
        <p:txBody>
          <a:bodyPr wrap="square" lIns="0" rIns="0" anchor="ctr" anchorCtr="0">
            <a:spAutoFit/>
          </a:bodyPr>
          <a:lstStyle/>
          <a:p>
            <a:pPr marL="914400" lvl="2" indent="0">
              <a:buNone/>
            </a:pPr>
            <a:r>
              <a:rPr lang="de-DE" sz="1400" dirty="0" smtClean="0">
                <a:solidFill>
                  <a:prstClr val="black"/>
                </a:solidFill>
              </a:rPr>
              <a:t>Übernahme nach „</a:t>
            </a:r>
            <a:r>
              <a:rPr lang="de-DE" sz="1400" b="1" dirty="0" smtClean="0">
                <a:solidFill>
                  <a:prstClr val="black"/>
                </a:solidFill>
              </a:rPr>
              <a:t>Bewährung</a:t>
            </a:r>
            <a:r>
              <a:rPr lang="de-DE" sz="1400" dirty="0">
                <a:solidFill>
                  <a:prstClr val="black"/>
                </a:solidFill>
              </a:rPr>
              <a:t>“ = Feststellung der Eignung, Befähigung und fachliche </a:t>
            </a:r>
            <a:r>
              <a:rPr lang="de-DE" sz="1400" dirty="0" smtClean="0">
                <a:solidFill>
                  <a:prstClr val="black"/>
                </a:solidFill>
              </a:rPr>
              <a:t>Leistung. </a:t>
            </a:r>
          </a:p>
          <a:p>
            <a:pPr marL="914400" lvl="2" indent="0">
              <a:buNone/>
            </a:pPr>
            <a:endParaRPr lang="de-DE" sz="1400" dirty="0" smtClean="0">
              <a:solidFill>
                <a:prstClr val="black"/>
              </a:solidFill>
            </a:endParaRPr>
          </a:p>
          <a:p>
            <a:pPr lvl="2"/>
            <a:r>
              <a:rPr lang="de-DE" sz="1400" dirty="0" smtClean="0"/>
              <a:t>Bestehen </a:t>
            </a:r>
            <a:r>
              <a:rPr lang="de-DE" sz="1400" dirty="0"/>
              <a:t>Bedenken bezüglich der Bewährung, muss der Dienstherr die erforderli­chen Entscheidungen rechtzeitig zum Ende der </a:t>
            </a:r>
            <a:r>
              <a:rPr lang="de-DE" sz="1400" dirty="0" err="1"/>
              <a:t>laufbahn­rechtlichen</a:t>
            </a:r>
            <a:r>
              <a:rPr lang="de-DE" sz="1400" dirty="0"/>
              <a:t> Probezeit, spä­tes­tens un­verzüglich nach Ablauf der Probezeit treffen. Entscheidet er nicht oder nicht rechtzeitig über die Bewährung oder die Verlängerung der Probezeit und ergeht auch keine Ent­scheidung über die Nichtbewährung und da­mit über die Entlassung der Be­amtin oder des Beamten, so steht dies der Feststel­lung der Bewäh­rung gleich. Die Probebeamtin oder der Probebeamte haben dann ei­nen Anspruch auf Ernennung auf Lebenszeit (vgl. Aus­führungen zu § 6 LBG). </a:t>
            </a:r>
            <a:endParaRPr lang="de-DE" sz="1400" dirty="0" smtClean="0"/>
          </a:p>
          <a:p>
            <a:pPr marL="914400" lvl="2" indent="0">
              <a:buNone/>
            </a:pPr>
            <a:endParaRPr lang="de-DE" sz="1400" dirty="0" smtClean="0"/>
          </a:p>
          <a:p>
            <a:pPr lvl="2"/>
            <a:r>
              <a:rPr lang="de-DE" sz="1400" dirty="0" err="1" smtClean="0"/>
              <a:t>Eig­nungsmängel</a:t>
            </a:r>
            <a:r>
              <a:rPr lang="de-DE" sz="1400" dirty="0" smtClean="0"/>
              <a:t> </a:t>
            </a:r>
            <a:r>
              <a:rPr lang="de-DE" sz="1400" dirty="0"/>
              <a:t>oder -zweifel, die erst nach der </a:t>
            </a:r>
            <a:r>
              <a:rPr lang="de-DE" sz="1400" dirty="0" err="1"/>
              <a:t>lauf­bahnrechtlichen</a:t>
            </a:r>
            <a:r>
              <a:rPr lang="de-DE" sz="1400" dirty="0"/>
              <a:t> Probezeit auftreten, stellen die Bewährung nicht nachträglich in Frage und können dem Beamten­verhältnis auf Le­benszeit nicht mehr entgegenste­hen. Es kommt gegebenenfalls eine diszipli­narrechtliche Ahndung in Betracht (z. B. wegen vorsätzlicher Minderleistung oder Versto­ßes gegen die Gesunderhaltungspflicht</a:t>
            </a:r>
            <a:r>
              <a:rPr lang="de-DE" sz="1400" dirty="0">
                <a:solidFill>
                  <a:prstClr val="black"/>
                </a:solidFill>
              </a:rPr>
              <a:t>). </a:t>
            </a:r>
          </a:p>
          <a:p>
            <a:pPr marL="0" indent="0">
              <a:buNone/>
            </a:pPr>
            <a:r>
              <a:rPr lang="de-DE" sz="1400" dirty="0" smtClean="0"/>
              <a:t>Weitere Änderung im Vergleich zum bisherigen Recht, die in Folge des BeamtStG im KBG.EKD nachvollzogen wurden, sind: </a:t>
            </a:r>
          </a:p>
          <a:p>
            <a:r>
              <a:rPr lang="de-DE" sz="1400" dirty="0" smtClean="0"/>
              <a:t>Die </a:t>
            </a:r>
            <a:r>
              <a:rPr lang="de-DE" sz="1400" dirty="0"/>
              <a:t>Vollendung des 27. Lebensjahres </a:t>
            </a:r>
            <a:r>
              <a:rPr lang="de-DE" sz="1400" dirty="0" smtClean="0"/>
              <a:t>ist, anders als früher </a:t>
            </a:r>
            <a:r>
              <a:rPr lang="de-DE" sz="1400" dirty="0"/>
              <a:t>nicht mehr Voraussetzung für die Ernennung zur Beamtin oder zum Beamten auf </a:t>
            </a:r>
            <a:r>
              <a:rPr lang="de-DE" sz="1400" dirty="0" smtClean="0"/>
              <a:t>Lebenszeit.</a:t>
            </a:r>
          </a:p>
        </p:txBody>
      </p:sp>
    </p:spTree>
    <p:extLst>
      <p:ext uri="{BB962C8B-B14F-4D97-AF65-F5344CB8AC3E}">
        <p14:creationId xmlns:p14="http://schemas.microsoft.com/office/powerpoint/2010/main" val="368023131"/>
      </p:ext>
    </p:extLst>
  </p:cSld>
  <p:clrMapOvr>
    <a:overrideClrMapping bg1="lt1" tx1="dk1" bg2="lt2" tx2="dk2" accent1="accent1" accent2="accent2" accent3="accent3" accent4="accent4" accent5="accent5" accent6="accent6" hlink="hlink" folHlink="folHlink"/>
  </p:clrMapOvr>
  <p:transition spd="slow">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066130"/>
          </a:xfrm>
        </p:spPr>
        <p:txBody>
          <a:bodyPr>
            <a:normAutofit/>
          </a:bodyPr>
          <a:lstStyle/>
          <a:p>
            <a:r>
              <a:rPr lang="de-DE" sz="3600" b="1" dirty="0" smtClean="0">
                <a:effectLst>
                  <a:outerShdw blurRad="38100" dist="38100" dir="2700000" algn="tl">
                    <a:srgbClr val="000000">
                      <a:alpha val="43137"/>
                    </a:srgbClr>
                  </a:outerShdw>
                </a:effectLst>
              </a:rPr>
              <a:t>Beförderung</a:t>
            </a:r>
            <a:r>
              <a:rPr lang="de-DE" sz="3600" b="1" dirty="0" smtClean="0"/>
              <a:t/>
            </a:r>
            <a:br>
              <a:rPr lang="de-DE" sz="3600" b="1" dirty="0" smtClean="0"/>
            </a:br>
            <a:r>
              <a:rPr lang="de-DE" sz="2700" b="1" dirty="0" smtClean="0"/>
              <a:t>(</a:t>
            </a:r>
            <a:r>
              <a:rPr lang="de-DE" sz="2700" b="1" dirty="0"/>
              <a:t>Ernennung in </a:t>
            </a:r>
            <a:r>
              <a:rPr lang="de-DE" sz="2700" b="1" dirty="0" smtClean="0"/>
              <a:t>anderes </a:t>
            </a:r>
            <a:r>
              <a:rPr lang="de-DE" sz="2700" b="1" dirty="0"/>
              <a:t>Amt mit höherem </a:t>
            </a:r>
            <a:r>
              <a:rPr lang="de-DE" sz="2700" b="1" dirty="0" smtClean="0"/>
              <a:t>Grundgehalt)</a:t>
            </a:r>
            <a:endParaRPr lang="de-DE" sz="2700" b="1" dirty="0"/>
          </a:p>
        </p:txBody>
      </p:sp>
      <p:sp>
        <p:nvSpPr>
          <p:cNvPr id="3" name="Inhaltsplatzhalter 2"/>
          <p:cNvSpPr>
            <a:spLocks noGrp="1"/>
          </p:cNvSpPr>
          <p:nvPr>
            <p:ph idx="1"/>
          </p:nvPr>
        </p:nvSpPr>
        <p:spPr>
          <a:xfrm>
            <a:off x="457200" y="1484784"/>
            <a:ext cx="8229600" cy="5040560"/>
          </a:xfrm>
        </p:spPr>
        <p:txBody>
          <a:bodyPr>
            <a:normAutofit fontScale="92500" lnSpcReduction="10000"/>
          </a:bodyPr>
          <a:lstStyle/>
          <a:p>
            <a:pPr marL="0" indent="0">
              <a:buNone/>
            </a:pPr>
            <a:r>
              <a:rPr lang="de-DE" sz="1700" b="1" i="1" dirty="0" smtClean="0"/>
              <a:t>LBG:</a:t>
            </a:r>
            <a:r>
              <a:rPr lang="de-DE" sz="1700" i="1" dirty="0" smtClean="0"/>
              <a:t>	Abbau der </a:t>
            </a:r>
            <a:r>
              <a:rPr lang="de-DE" sz="1700" i="1" dirty="0"/>
              <a:t>bisherigen </a:t>
            </a:r>
            <a:r>
              <a:rPr lang="de-DE" sz="1700" i="1" dirty="0" err="1"/>
              <a:t>Mindest­dienstzeiten</a:t>
            </a:r>
            <a:r>
              <a:rPr lang="de-DE" sz="1700" i="1" dirty="0"/>
              <a:t> für die Beförderun­gen in ein Amt der </a:t>
            </a:r>
            <a:r>
              <a:rPr lang="de-DE" sz="1700" i="1" dirty="0" smtClean="0"/>
              <a:t>	Besoldungs­gruppe A </a:t>
            </a:r>
            <a:r>
              <a:rPr lang="de-DE" sz="1700" i="1" dirty="0"/>
              <a:t>12 bezie­hungsweise A 15 und </a:t>
            </a:r>
            <a:r>
              <a:rPr lang="de-DE" sz="1700" i="1" dirty="0" smtClean="0"/>
              <a:t>hö­her.</a:t>
            </a:r>
          </a:p>
          <a:p>
            <a:pPr marL="0" indent="0">
              <a:buNone/>
            </a:pPr>
            <a:r>
              <a:rPr lang="de-DE" sz="1700" b="1" i="1" dirty="0" smtClean="0"/>
              <a:t>	Regelfall bleibt aber: Alle Ämter einer Laufbahn sind zu durchlaufen. </a:t>
            </a:r>
          </a:p>
          <a:p>
            <a:pPr marL="0" indent="0">
              <a:buNone/>
            </a:pPr>
            <a:endParaRPr lang="de-DE" sz="2000" b="1" dirty="0" smtClean="0"/>
          </a:p>
          <a:p>
            <a:pPr marL="0" indent="0">
              <a:buNone/>
            </a:pPr>
            <a:r>
              <a:rPr lang="de-DE" sz="2000" b="1" dirty="0" smtClean="0"/>
              <a:t>Kirche: 	Die allgemein geltenden Beförderungswartezeiten oder evtl. 	Beförderungssperren für den Kirchlichen Bereich ergeben sich wie 	bislang primär aus einer Verordnung des OKR (RS 652). </a:t>
            </a:r>
          </a:p>
          <a:p>
            <a:pPr marL="0" indent="0">
              <a:buNone/>
            </a:pPr>
            <a:r>
              <a:rPr lang="de-DE" sz="2000" b="1" dirty="0"/>
              <a:t>	</a:t>
            </a:r>
            <a:r>
              <a:rPr lang="de-DE" sz="2000" dirty="0" smtClean="0"/>
              <a:t>Sie </a:t>
            </a:r>
            <a:r>
              <a:rPr lang="de-DE" sz="2000" dirty="0"/>
              <a:t>wurden </a:t>
            </a:r>
            <a:r>
              <a:rPr lang="de-DE" sz="2000" dirty="0" smtClean="0"/>
              <a:t>gegenüber </a:t>
            </a:r>
            <a:r>
              <a:rPr lang="de-DE" sz="2000" dirty="0"/>
              <a:t>der alten Fassung insgesamt deutlich verkürzt. </a:t>
            </a:r>
            <a:r>
              <a:rPr lang="de-DE" sz="2000" dirty="0" smtClean="0"/>
              <a:t>	Sprungbeförderungen </a:t>
            </a:r>
            <a:r>
              <a:rPr lang="de-DE" sz="2000" dirty="0"/>
              <a:t>bleiben jedoch unzulässig.</a:t>
            </a:r>
          </a:p>
          <a:p>
            <a:pPr marL="0" indent="0">
              <a:buNone/>
            </a:pPr>
            <a:r>
              <a:rPr lang="de-DE" sz="2000" dirty="0" smtClean="0"/>
              <a:t>	Die Dauer der Wartezeit richtet sich zum einen nach der konkreten 	Stellenbewertung und zum anderen nach dem jeweiligen 	Beurteilungsergebnis. Die Beurteilung soll zum Zeitpunkt der 	Beförderung aktuell (d.h. möglichst nicht älter als 6 Monate) sein. Vor 	einer Beförderung ist also in der Regel eine Anlassbeurteilung 	erforderlich und entsprechen zeitlich einzuplanen. Die Fristsetzung bis 	zur nächsten Beförderung richtet sich nach der letzten Beurteilung, 	wobei zur Sicherheit von einem Anstieg um einen Punkt ausgegangen 	wird. Die Beurteilung</a:t>
            </a:r>
            <a:r>
              <a:rPr lang="de-DE" sz="2000" dirty="0" smtClean="0">
                <a:solidFill>
                  <a:srgbClr val="FF0000"/>
                </a:solidFill>
              </a:rPr>
              <a:t> </a:t>
            </a:r>
            <a:r>
              <a:rPr lang="de-DE" sz="2000" dirty="0" smtClean="0"/>
              <a:t>bleibt dann bis zur Beförderung wirksam.</a:t>
            </a:r>
          </a:p>
        </p:txBody>
      </p:sp>
    </p:spTree>
    <p:extLst>
      <p:ext uri="{BB962C8B-B14F-4D97-AF65-F5344CB8AC3E}">
        <p14:creationId xmlns:p14="http://schemas.microsoft.com/office/powerpoint/2010/main" val="3338996229"/>
      </p:ext>
    </p:extLst>
  </p:cSld>
  <p:clrMapOvr>
    <a:overrideClrMapping bg1="lt1" tx1="dk1" bg2="lt2" tx2="dk2" accent1="accent1" accent2="accent2" accent3="accent3" accent4="accent4" accent5="accent5" accent6="accent6" hlink="hlink" folHlink="folHlink"/>
  </p:clrMapOvr>
  <p:transition spd="slow">
    <p:pull/>
  </p:transition>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1458</Words>
  <Application>Microsoft Office PowerPoint</Application>
  <PresentationFormat>Bildschirmpräsentation (4:3)</PresentationFormat>
  <Paragraphs>267</Paragraphs>
  <Slides>26</Slides>
  <Notes>3</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Larissa</vt:lpstr>
      <vt:lpstr>Dienstrechtsreform §§</vt:lpstr>
      <vt:lpstr>Rechtsquellen Statusrecht</vt:lpstr>
      <vt:lpstr>Rechtsquellen Besoldung und Versorgung</vt:lpstr>
      <vt:lpstr>Interims-Rechtslage  ab 1.1.2011 bis 31.12.2011 ( Inkrafttreten Dienstrechtsreformgesetz des Landes –DRG-)</vt:lpstr>
      <vt:lpstr>Anstellung (erste Verleihung eines Amtes)</vt:lpstr>
      <vt:lpstr>Laufbahnrecht</vt:lpstr>
      <vt:lpstr>Probezeit/Lebenszeit</vt:lpstr>
      <vt:lpstr>Beamtenverhältnis auf Lebenszeit</vt:lpstr>
      <vt:lpstr>Beförderung (Ernennung in anderes Amt mit höherem Grundgehalt)</vt:lpstr>
      <vt:lpstr>Änderung der Besoldungsgruppe - Auswirkung auf Besoldungsstufen</vt:lpstr>
      <vt:lpstr>Aufstieg (Laufbahnwechsel)</vt:lpstr>
      <vt:lpstr>Ruhestand</vt:lpstr>
      <vt:lpstr>Ruhestand - freiwilliges Hinausschieben</vt:lpstr>
      <vt:lpstr>Wiedereingliederung</vt:lpstr>
      <vt:lpstr>Teilzeit</vt:lpstr>
      <vt:lpstr>Teilzeit</vt:lpstr>
      <vt:lpstr>Sonstiges</vt:lpstr>
      <vt:lpstr>Besoldung: Stufenaufstieg</vt:lpstr>
      <vt:lpstr>Beginn Stufenaufstieg</vt:lpstr>
      <vt:lpstr>Verzögerung Stufenaufstieg</vt:lpstr>
      <vt:lpstr>Beispiel</vt:lpstr>
      <vt:lpstr>Trennung der Alterssicherungssysteme</vt:lpstr>
      <vt:lpstr>Altersgeld</vt:lpstr>
      <vt:lpstr>Versorgung</vt:lpstr>
      <vt:lpstr>Versorgungslastenteilung bei Dienstherrnwechsel</vt:lpstr>
      <vt:lpstr>Noch Fragen ?</vt:lpstr>
    </vt:vector>
  </TitlesOfParts>
  <Company>Evang. Oberkirchenrat Stuttgart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Dienstrechtsreform</dc:title>
  <dc:creator>Burg, Cornelia</dc:creator>
  <cp:lastModifiedBy>Burg, Cornelia</cp:lastModifiedBy>
  <cp:revision>180</cp:revision>
  <cp:lastPrinted>2012-05-10T06:51:10Z</cp:lastPrinted>
  <dcterms:created xsi:type="dcterms:W3CDTF">2011-12-27T14:41:26Z</dcterms:created>
  <dcterms:modified xsi:type="dcterms:W3CDTF">2014-05-28T14:21:25Z</dcterms:modified>
</cp:coreProperties>
</file>