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3" r:id="rId3"/>
    <p:sldId id="264" r:id="rId4"/>
    <p:sldId id="259" r:id="rId5"/>
    <p:sldId id="260" r:id="rId6"/>
    <p:sldId id="261" r:id="rId7"/>
    <p:sldId id="262" r:id="rId8"/>
  </p:sldIdLst>
  <p:sldSz cx="12192000" cy="6858000"/>
  <p:notesSz cx="9872663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9832B-DEEE-1B96-56A8-103FB18E4FC2}" v="1" dt="2025-04-28T14:00:20.040"/>
    <p1510:client id="{C642AD4B-A5ED-2940-7455-C94A72FD8AE0}" v="55" dt="2025-04-28T15:04:55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205" d="100"/>
          <a:sy n="205" d="100"/>
        </p:scale>
        <p:origin x="195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1CDC8A-F0D5-4580-9607-DC2BADEF861B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389FCD5B-4C88-42D3-9107-71C7A7C5FE89}">
      <dgm:prSet phldrT="[Text]" custT="1"/>
      <dgm:spPr/>
      <dgm:t>
        <a:bodyPr/>
        <a:lstStyle/>
        <a:p>
          <a:pPr algn="l">
            <a:buNone/>
          </a:pPr>
          <a:r>
            <a:rPr lang="de-DE" sz="1800" dirty="0">
              <a:solidFill>
                <a:schemeClr val="bg1"/>
              </a:solidFill>
              <a:latin typeface="+mn-lt"/>
            </a:rPr>
            <a:t>Diskrimi-nierungen melden an: </a:t>
          </a:r>
          <a:endParaRPr lang="de-DE" sz="1800" dirty="0">
            <a:latin typeface="+mn-lt"/>
          </a:endParaRPr>
        </a:p>
      </dgm:t>
    </dgm:pt>
    <dgm:pt modelId="{491BDE73-43D8-4B89-B958-5F1D856A5A5A}" type="parTrans" cxnId="{9A3638D6-4A00-4E70-B220-1F6123C4D032}">
      <dgm:prSet/>
      <dgm:spPr/>
      <dgm:t>
        <a:bodyPr/>
        <a:lstStyle/>
        <a:p>
          <a:endParaRPr lang="de-DE"/>
        </a:p>
      </dgm:t>
    </dgm:pt>
    <dgm:pt modelId="{9BB9F2E5-1B02-4C2A-B3DC-209E1DE7E0D5}" type="sibTrans" cxnId="{9A3638D6-4A00-4E70-B220-1F6123C4D032}">
      <dgm:prSet/>
      <dgm:spPr/>
      <dgm:t>
        <a:bodyPr/>
        <a:lstStyle/>
        <a:p>
          <a:endParaRPr lang="de-DE"/>
        </a:p>
      </dgm:t>
    </dgm:pt>
    <dgm:pt modelId="{93C150E9-D152-4059-B478-BDF3E9D30A6D}">
      <dgm:prSet phldrT="[Text]" custT="1"/>
      <dgm:spPr/>
      <dgm:t>
        <a:bodyPr/>
        <a:lstStyle/>
        <a:p>
          <a:r>
            <a:rPr lang="de-DE" sz="1800" dirty="0"/>
            <a:t>Mitteilung der Ergebnisse der Prüfung</a:t>
          </a:r>
        </a:p>
      </dgm:t>
    </dgm:pt>
    <dgm:pt modelId="{23F6EC16-F144-495B-B042-B4ECA1CC65AF}" type="parTrans" cxnId="{5C57DEFB-69DF-4FC0-93AD-826FCB830684}">
      <dgm:prSet/>
      <dgm:spPr/>
      <dgm:t>
        <a:bodyPr/>
        <a:lstStyle/>
        <a:p>
          <a:endParaRPr lang="de-DE"/>
        </a:p>
      </dgm:t>
    </dgm:pt>
    <dgm:pt modelId="{F1099885-A860-4672-90E2-2C1AD25AC5BE}" type="sibTrans" cxnId="{5C57DEFB-69DF-4FC0-93AD-826FCB830684}">
      <dgm:prSet/>
      <dgm:spPr/>
      <dgm:t>
        <a:bodyPr/>
        <a:lstStyle/>
        <a:p>
          <a:endParaRPr lang="de-DE"/>
        </a:p>
      </dgm:t>
    </dgm:pt>
    <dgm:pt modelId="{34F93D1E-6FF1-4853-8879-B97339094D7B}">
      <dgm:prSet phldrT="[Text]" custT="1"/>
      <dgm:spPr/>
      <dgm:t>
        <a:bodyPr/>
        <a:lstStyle/>
        <a:p>
          <a:r>
            <a:rPr lang="de-DE" sz="1800" dirty="0"/>
            <a:t>Maßnahmen zur Abhilfe und Kontrolle             oder            Begründung warum keine Maßnahmen erfolgen</a:t>
          </a:r>
        </a:p>
      </dgm:t>
    </dgm:pt>
    <dgm:pt modelId="{13CA44F4-13FE-49E5-989E-4E9F13C5E707}" type="parTrans" cxnId="{9BAA6FB5-C8D3-46B4-97CC-A34F20EB00A0}">
      <dgm:prSet/>
      <dgm:spPr/>
      <dgm:t>
        <a:bodyPr/>
        <a:lstStyle/>
        <a:p>
          <a:endParaRPr lang="de-DE"/>
        </a:p>
      </dgm:t>
    </dgm:pt>
    <dgm:pt modelId="{2FB6C3CD-B41D-4298-92E4-B4F577F5B694}" type="sibTrans" cxnId="{9BAA6FB5-C8D3-46B4-97CC-A34F20EB00A0}">
      <dgm:prSet/>
      <dgm:spPr/>
      <dgm:t>
        <a:bodyPr/>
        <a:lstStyle/>
        <a:p>
          <a:endParaRPr lang="de-DE"/>
        </a:p>
      </dgm:t>
    </dgm:pt>
    <dgm:pt modelId="{3F1EC1D5-5B13-49B5-8B08-F4085F66032D}">
      <dgm:prSet phldrT="[Text]" custT="1"/>
      <dgm:spPr/>
      <dgm:t>
        <a:bodyPr/>
        <a:lstStyle/>
        <a:p>
          <a:r>
            <a:rPr lang="de-DE" sz="1800" dirty="0"/>
            <a:t>Prüfung des Sachverhalts durch die Beschwerde-stelle </a:t>
          </a:r>
        </a:p>
      </dgm:t>
    </dgm:pt>
    <dgm:pt modelId="{215C579F-3755-4024-AA3F-826D3C142B2A}" type="parTrans" cxnId="{DDB2277E-FA77-4491-A127-3FDBE59C14DD}">
      <dgm:prSet/>
      <dgm:spPr/>
      <dgm:t>
        <a:bodyPr/>
        <a:lstStyle/>
        <a:p>
          <a:endParaRPr lang="de-DE"/>
        </a:p>
      </dgm:t>
    </dgm:pt>
    <dgm:pt modelId="{D2FF2910-7021-4775-82B4-BB266DD44983}" type="sibTrans" cxnId="{DDB2277E-FA77-4491-A127-3FDBE59C14DD}">
      <dgm:prSet/>
      <dgm:spPr/>
      <dgm:t>
        <a:bodyPr/>
        <a:lstStyle/>
        <a:p>
          <a:endParaRPr lang="de-DE"/>
        </a:p>
      </dgm:t>
    </dgm:pt>
    <dgm:pt modelId="{397D9BE4-B662-486C-AA34-771F38FF34B1}">
      <dgm:prSet phldrT="[Text]" custT="1"/>
      <dgm:spPr/>
      <dgm:t>
        <a:bodyPr/>
        <a:lstStyle/>
        <a:p>
          <a:r>
            <a:rPr lang="de-DE" sz="1800" dirty="0"/>
            <a:t>Ermittlung des Sachverhalts</a:t>
          </a:r>
        </a:p>
      </dgm:t>
    </dgm:pt>
    <dgm:pt modelId="{7A02D195-6235-4799-8A86-2EA32301680E}" type="parTrans" cxnId="{D811B989-AA58-45BF-9729-AD81D416F8CA}">
      <dgm:prSet/>
      <dgm:spPr/>
      <dgm:t>
        <a:bodyPr/>
        <a:lstStyle/>
        <a:p>
          <a:endParaRPr lang="de-DE"/>
        </a:p>
      </dgm:t>
    </dgm:pt>
    <dgm:pt modelId="{8110461C-CFF0-4698-BF2D-3E08EA84A4BB}" type="sibTrans" cxnId="{D811B989-AA58-45BF-9729-AD81D416F8CA}">
      <dgm:prSet/>
      <dgm:spPr/>
      <dgm:t>
        <a:bodyPr/>
        <a:lstStyle/>
        <a:p>
          <a:endParaRPr lang="de-DE"/>
        </a:p>
      </dgm:t>
    </dgm:pt>
    <dgm:pt modelId="{FC8678D4-E6A7-46AE-B36D-7F070B3EDA0E}">
      <dgm:prSet custT="1"/>
      <dgm:spPr/>
      <dgm:t>
        <a:bodyPr/>
        <a:lstStyle/>
        <a:p>
          <a:r>
            <a:rPr lang="de-DE" sz="1800" dirty="0">
              <a:solidFill>
                <a:schemeClr val="bg1"/>
              </a:solidFill>
              <a:latin typeface="+mn-lt"/>
            </a:rPr>
            <a:t>Beschwerde-stelle</a:t>
          </a:r>
          <a:endParaRPr lang="de-DE" sz="1800" u="none" dirty="0">
            <a:solidFill>
              <a:schemeClr val="bg1"/>
            </a:solidFill>
            <a:latin typeface="+mn-lt"/>
          </a:endParaRPr>
        </a:p>
      </dgm:t>
    </dgm:pt>
    <dgm:pt modelId="{EE8253DF-28BA-4715-A911-B0F921582FA9}" type="parTrans" cxnId="{95414385-77BA-4448-8925-7003D475F16A}">
      <dgm:prSet/>
      <dgm:spPr/>
      <dgm:t>
        <a:bodyPr/>
        <a:lstStyle/>
        <a:p>
          <a:endParaRPr lang="de-DE"/>
        </a:p>
      </dgm:t>
    </dgm:pt>
    <dgm:pt modelId="{75884607-B74B-4D4A-B717-C1DF035816E8}" type="sibTrans" cxnId="{95414385-77BA-4448-8925-7003D475F16A}">
      <dgm:prSet/>
      <dgm:spPr/>
      <dgm:t>
        <a:bodyPr/>
        <a:lstStyle/>
        <a:p>
          <a:endParaRPr lang="de-DE"/>
        </a:p>
      </dgm:t>
    </dgm:pt>
    <dgm:pt modelId="{7348062D-7D07-4204-BBA1-CB036EB7085F}">
      <dgm:prSet custT="1"/>
      <dgm:spPr/>
      <dgm:t>
        <a:bodyPr/>
        <a:lstStyle/>
        <a:p>
          <a:r>
            <a:rPr lang="de-DE" sz="1800" dirty="0"/>
            <a:t>Prüfung </a:t>
          </a:r>
        </a:p>
        <a:p>
          <a:r>
            <a:rPr lang="de-DE" sz="1800" dirty="0"/>
            <a:t>der</a:t>
          </a:r>
        </a:p>
        <a:p>
          <a:r>
            <a:rPr lang="de-DE" sz="1800" dirty="0"/>
            <a:t> Zuständigkeit</a:t>
          </a:r>
        </a:p>
      </dgm:t>
    </dgm:pt>
    <dgm:pt modelId="{DC37B6F0-320E-4EAA-8214-06269FF6366E}" type="parTrans" cxnId="{14D95D7E-553A-406E-A180-305CA289927B}">
      <dgm:prSet/>
      <dgm:spPr/>
      <dgm:t>
        <a:bodyPr/>
        <a:lstStyle/>
        <a:p>
          <a:endParaRPr lang="de-DE"/>
        </a:p>
      </dgm:t>
    </dgm:pt>
    <dgm:pt modelId="{E4DE934A-EA62-4690-B658-5FC46E3FB43D}" type="sibTrans" cxnId="{14D95D7E-553A-406E-A180-305CA289927B}">
      <dgm:prSet/>
      <dgm:spPr/>
      <dgm:t>
        <a:bodyPr/>
        <a:lstStyle/>
        <a:p>
          <a:endParaRPr lang="de-DE"/>
        </a:p>
      </dgm:t>
    </dgm:pt>
    <dgm:pt modelId="{0009088B-2C40-4015-8603-941527EA8E9E}">
      <dgm:prSet custT="1"/>
      <dgm:spPr/>
      <dgm:t>
        <a:bodyPr/>
        <a:lstStyle/>
        <a:p>
          <a:r>
            <a:rPr lang="de-DE" sz="1800" dirty="0">
              <a:solidFill>
                <a:schemeClr val="bg1"/>
              </a:solidFill>
              <a:latin typeface="+mn-lt"/>
            </a:rPr>
            <a:t> Büro für Chancen -gleichheit</a:t>
          </a:r>
          <a:endParaRPr lang="de-DE" sz="1800" u="none" dirty="0">
            <a:solidFill>
              <a:schemeClr val="bg1"/>
            </a:solidFill>
            <a:latin typeface="+mn-lt"/>
          </a:endParaRPr>
        </a:p>
      </dgm:t>
    </dgm:pt>
    <dgm:pt modelId="{8BB5629D-C70F-44DD-9649-21691F8F2DD0}" type="parTrans" cxnId="{98E4F007-EDF1-4C8B-BCB6-AC7D8F95E4F8}">
      <dgm:prSet/>
      <dgm:spPr/>
      <dgm:t>
        <a:bodyPr/>
        <a:lstStyle/>
        <a:p>
          <a:endParaRPr lang="de-DE"/>
        </a:p>
      </dgm:t>
    </dgm:pt>
    <dgm:pt modelId="{941717B7-5299-4891-9865-264DE676DBDF}" type="sibTrans" cxnId="{98E4F007-EDF1-4C8B-BCB6-AC7D8F95E4F8}">
      <dgm:prSet/>
      <dgm:spPr/>
      <dgm:t>
        <a:bodyPr/>
        <a:lstStyle/>
        <a:p>
          <a:endParaRPr lang="de-DE"/>
        </a:p>
      </dgm:t>
    </dgm:pt>
    <dgm:pt modelId="{ACC4F31C-7FD2-40D8-B617-DA7386C534BA}">
      <dgm:prSet custT="1"/>
      <dgm:spPr/>
      <dgm:t>
        <a:bodyPr/>
        <a:lstStyle/>
        <a:p>
          <a:pPr>
            <a:buFontTx/>
            <a:buNone/>
          </a:pPr>
          <a:r>
            <a:rPr lang="de-DE" sz="1800" dirty="0">
              <a:solidFill>
                <a:schemeClr val="bg1"/>
              </a:solidFill>
              <a:latin typeface="+mn-lt"/>
            </a:rPr>
            <a:t>oder</a:t>
          </a:r>
          <a:endParaRPr lang="de-DE" sz="1800" u="none" dirty="0">
            <a:solidFill>
              <a:schemeClr val="bg1"/>
            </a:solidFill>
            <a:latin typeface="+mn-lt"/>
          </a:endParaRPr>
        </a:p>
      </dgm:t>
    </dgm:pt>
    <dgm:pt modelId="{65A65A2A-42C9-4D77-86B7-714DBDD768B8}" type="parTrans" cxnId="{D6CA3AF8-02C0-4DBE-B4A4-17986DEF3C1F}">
      <dgm:prSet/>
      <dgm:spPr/>
      <dgm:t>
        <a:bodyPr/>
        <a:lstStyle/>
        <a:p>
          <a:endParaRPr lang="de-DE"/>
        </a:p>
      </dgm:t>
    </dgm:pt>
    <dgm:pt modelId="{266F291D-299D-4EDA-8A82-72EF2A93EFFE}" type="sibTrans" cxnId="{D6CA3AF8-02C0-4DBE-B4A4-17986DEF3C1F}">
      <dgm:prSet/>
      <dgm:spPr/>
      <dgm:t>
        <a:bodyPr/>
        <a:lstStyle/>
        <a:p>
          <a:endParaRPr lang="de-DE"/>
        </a:p>
      </dgm:t>
    </dgm:pt>
    <dgm:pt modelId="{8A11A222-356F-48B9-A796-FFDB3136F3C8}" type="pres">
      <dgm:prSet presAssocID="{8C1CDC8A-F0D5-4580-9607-DC2BADEF861B}" presName="CompostProcess" presStyleCnt="0">
        <dgm:presLayoutVars>
          <dgm:dir/>
          <dgm:resizeHandles val="exact"/>
        </dgm:presLayoutVars>
      </dgm:prSet>
      <dgm:spPr/>
    </dgm:pt>
    <dgm:pt modelId="{9C73A683-698F-4728-AA66-861364862825}" type="pres">
      <dgm:prSet presAssocID="{8C1CDC8A-F0D5-4580-9607-DC2BADEF861B}" presName="arrow" presStyleLbl="bgShp" presStyleIdx="0" presStyleCnt="1" custScaleX="117647" custLinFactNeighborX="877" custLinFactNeighborY="-11038"/>
      <dgm:spPr/>
    </dgm:pt>
    <dgm:pt modelId="{0E2FCD16-4DF1-4D17-9F20-D4AA771CFFF5}" type="pres">
      <dgm:prSet presAssocID="{8C1CDC8A-F0D5-4580-9607-DC2BADEF861B}" presName="linearProcess" presStyleCnt="0"/>
      <dgm:spPr/>
    </dgm:pt>
    <dgm:pt modelId="{2ACE612E-3F3C-4CC3-8A98-B8DE28E5B02F}" type="pres">
      <dgm:prSet presAssocID="{389FCD5B-4C88-42D3-9107-71C7A7C5FE89}" presName="textNode" presStyleLbl="node1" presStyleIdx="0" presStyleCnt="6" custScaleX="107167" custScaleY="174397" custLinFactNeighborX="30498" custLinFactNeighborY="-4648">
        <dgm:presLayoutVars>
          <dgm:bulletEnabled val="1"/>
        </dgm:presLayoutVars>
      </dgm:prSet>
      <dgm:spPr/>
    </dgm:pt>
    <dgm:pt modelId="{F7FF1F86-9BC2-4DB7-908C-8D2B636B8D3F}" type="pres">
      <dgm:prSet presAssocID="{9BB9F2E5-1B02-4C2A-B3DC-209E1DE7E0D5}" presName="sibTrans" presStyleCnt="0"/>
      <dgm:spPr/>
    </dgm:pt>
    <dgm:pt modelId="{FB2E08D4-29A9-4383-B118-47F056940793}" type="pres">
      <dgm:prSet presAssocID="{7348062D-7D07-4204-BBA1-CB036EB7085F}" presName="textNode" presStyleLbl="node1" presStyleIdx="1" presStyleCnt="6" custScaleY="172683" custLinFactNeighborX="5222" custLinFactNeighborY="-5363">
        <dgm:presLayoutVars>
          <dgm:bulletEnabled val="1"/>
        </dgm:presLayoutVars>
      </dgm:prSet>
      <dgm:spPr/>
    </dgm:pt>
    <dgm:pt modelId="{E4DA2698-DCA6-4D6C-9939-776800C33C60}" type="pres">
      <dgm:prSet presAssocID="{E4DE934A-EA62-4690-B658-5FC46E3FB43D}" presName="sibTrans" presStyleCnt="0"/>
      <dgm:spPr/>
    </dgm:pt>
    <dgm:pt modelId="{E4EA1FDE-4B35-4BEC-AB47-A6314F7E30D3}" type="pres">
      <dgm:prSet presAssocID="{397D9BE4-B662-486C-AA34-771F38FF34B1}" presName="textNode" presStyleLbl="node1" presStyleIdx="2" presStyleCnt="6" custScaleY="174397" custLinFactNeighborX="-10443" custLinFactNeighborY="-4290">
        <dgm:presLayoutVars>
          <dgm:bulletEnabled val="1"/>
        </dgm:presLayoutVars>
      </dgm:prSet>
      <dgm:spPr/>
    </dgm:pt>
    <dgm:pt modelId="{44E5888B-85BF-4EED-A862-3A6E6D448F1E}" type="pres">
      <dgm:prSet presAssocID="{8110461C-CFF0-4698-BF2D-3E08EA84A4BB}" presName="sibTrans" presStyleCnt="0"/>
      <dgm:spPr/>
    </dgm:pt>
    <dgm:pt modelId="{A6A116AB-8A0F-40CC-859B-F822E3E303CF}" type="pres">
      <dgm:prSet presAssocID="{3F1EC1D5-5B13-49B5-8B08-F4085F66032D}" presName="textNode" presStyleLbl="node1" presStyleIdx="3" presStyleCnt="6" custScaleY="174397" custLinFactNeighborX="-5222" custLinFactNeighborY="-3846">
        <dgm:presLayoutVars>
          <dgm:bulletEnabled val="1"/>
        </dgm:presLayoutVars>
      </dgm:prSet>
      <dgm:spPr/>
    </dgm:pt>
    <dgm:pt modelId="{F3CDAD53-AF1A-433E-B17C-264965DCFEC5}" type="pres">
      <dgm:prSet presAssocID="{D2FF2910-7021-4775-82B4-BB266DD44983}" presName="sibTrans" presStyleCnt="0"/>
      <dgm:spPr/>
    </dgm:pt>
    <dgm:pt modelId="{260E90B3-2C07-4E63-A12B-AFDA5CFBBED6}" type="pres">
      <dgm:prSet presAssocID="{93C150E9-D152-4059-B478-BDF3E9D30A6D}" presName="textNode" presStyleLbl="node1" presStyleIdx="4" presStyleCnt="6" custScaleY="174397" custLinFactNeighborX="-5222" custLinFactNeighborY="-2503">
        <dgm:presLayoutVars>
          <dgm:bulletEnabled val="1"/>
        </dgm:presLayoutVars>
      </dgm:prSet>
      <dgm:spPr/>
    </dgm:pt>
    <dgm:pt modelId="{54D13005-E987-489D-B37F-5B35B49EFFF9}" type="pres">
      <dgm:prSet presAssocID="{F1099885-A860-4672-90E2-2C1AD25AC5BE}" presName="sibTrans" presStyleCnt="0"/>
      <dgm:spPr/>
    </dgm:pt>
    <dgm:pt modelId="{CFC76BC9-0263-4490-8FEE-5ACB7466199A}" type="pres">
      <dgm:prSet presAssocID="{34F93D1E-6FF1-4853-8879-B97339094D7B}" presName="textNode" presStyleLbl="node1" presStyleIdx="5" presStyleCnt="6" custScaleY="174397" custLinFactNeighborX="-6842" custLinFactNeighborY="-3218">
        <dgm:presLayoutVars>
          <dgm:bulletEnabled val="1"/>
        </dgm:presLayoutVars>
      </dgm:prSet>
      <dgm:spPr/>
    </dgm:pt>
  </dgm:ptLst>
  <dgm:cxnLst>
    <dgm:cxn modelId="{98E4F007-EDF1-4C8B-BCB6-AC7D8F95E4F8}" srcId="{389FCD5B-4C88-42D3-9107-71C7A7C5FE89}" destId="{0009088B-2C40-4015-8603-941527EA8E9E}" srcOrd="2" destOrd="0" parTransId="{8BB5629D-C70F-44DD-9649-21691F8F2DD0}" sibTransId="{941717B7-5299-4891-9865-264DE676DBDF}"/>
    <dgm:cxn modelId="{8DD6260A-E183-4437-A6AD-51D303B9C28F}" type="presOf" srcId="{397D9BE4-B662-486C-AA34-771F38FF34B1}" destId="{E4EA1FDE-4B35-4BEC-AB47-A6314F7E30D3}" srcOrd="0" destOrd="0" presId="urn:microsoft.com/office/officeart/2005/8/layout/hProcess9"/>
    <dgm:cxn modelId="{731D9611-1CF2-4EC2-9D6D-00265F464A9C}" type="presOf" srcId="{ACC4F31C-7FD2-40D8-B617-DA7386C534BA}" destId="{2ACE612E-3F3C-4CC3-8A98-B8DE28E5B02F}" srcOrd="0" destOrd="2" presId="urn:microsoft.com/office/officeart/2005/8/layout/hProcess9"/>
    <dgm:cxn modelId="{E6D33834-FCDD-4197-9B45-4AAB2A9B8DBF}" type="presOf" srcId="{389FCD5B-4C88-42D3-9107-71C7A7C5FE89}" destId="{2ACE612E-3F3C-4CC3-8A98-B8DE28E5B02F}" srcOrd="0" destOrd="0" presId="urn:microsoft.com/office/officeart/2005/8/layout/hProcess9"/>
    <dgm:cxn modelId="{51186C65-229A-4C39-82AF-20B6FA1DC3B6}" type="presOf" srcId="{8C1CDC8A-F0D5-4580-9607-DC2BADEF861B}" destId="{8A11A222-356F-48B9-A796-FFDB3136F3C8}" srcOrd="0" destOrd="0" presId="urn:microsoft.com/office/officeart/2005/8/layout/hProcess9"/>
    <dgm:cxn modelId="{A0D9B775-8880-459A-82D0-118BAFFB4A28}" type="presOf" srcId="{FC8678D4-E6A7-46AE-B36D-7F070B3EDA0E}" destId="{2ACE612E-3F3C-4CC3-8A98-B8DE28E5B02F}" srcOrd="0" destOrd="1" presId="urn:microsoft.com/office/officeart/2005/8/layout/hProcess9"/>
    <dgm:cxn modelId="{DDB2277E-FA77-4491-A127-3FDBE59C14DD}" srcId="{8C1CDC8A-F0D5-4580-9607-DC2BADEF861B}" destId="{3F1EC1D5-5B13-49B5-8B08-F4085F66032D}" srcOrd="3" destOrd="0" parTransId="{215C579F-3755-4024-AA3F-826D3C142B2A}" sibTransId="{D2FF2910-7021-4775-82B4-BB266DD44983}"/>
    <dgm:cxn modelId="{14D95D7E-553A-406E-A180-305CA289927B}" srcId="{8C1CDC8A-F0D5-4580-9607-DC2BADEF861B}" destId="{7348062D-7D07-4204-BBA1-CB036EB7085F}" srcOrd="1" destOrd="0" parTransId="{DC37B6F0-320E-4EAA-8214-06269FF6366E}" sibTransId="{E4DE934A-EA62-4690-B658-5FC46E3FB43D}"/>
    <dgm:cxn modelId="{95414385-77BA-4448-8925-7003D475F16A}" srcId="{389FCD5B-4C88-42D3-9107-71C7A7C5FE89}" destId="{FC8678D4-E6A7-46AE-B36D-7F070B3EDA0E}" srcOrd="0" destOrd="0" parTransId="{EE8253DF-28BA-4715-A911-B0F921582FA9}" sibTransId="{75884607-B74B-4D4A-B717-C1DF035816E8}"/>
    <dgm:cxn modelId="{D811B989-AA58-45BF-9729-AD81D416F8CA}" srcId="{8C1CDC8A-F0D5-4580-9607-DC2BADEF861B}" destId="{397D9BE4-B662-486C-AA34-771F38FF34B1}" srcOrd="2" destOrd="0" parTransId="{7A02D195-6235-4799-8A86-2EA32301680E}" sibTransId="{8110461C-CFF0-4698-BF2D-3E08EA84A4BB}"/>
    <dgm:cxn modelId="{350C778B-3BA7-48C8-B36C-BABAB00BE753}" type="presOf" srcId="{93C150E9-D152-4059-B478-BDF3E9D30A6D}" destId="{260E90B3-2C07-4E63-A12B-AFDA5CFBBED6}" srcOrd="0" destOrd="0" presId="urn:microsoft.com/office/officeart/2005/8/layout/hProcess9"/>
    <dgm:cxn modelId="{D2CCBDA0-10B9-4897-AE8A-42546A64AF79}" type="presOf" srcId="{0009088B-2C40-4015-8603-941527EA8E9E}" destId="{2ACE612E-3F3C-4CC3-8A98-B8DE28E5B02F}" srcOrd="0" destOrd="3" presId="urn:microsoft.com/office/officeart/2005/8/layout/hProcess9"/>
    <dgm:cxn modelId="{9BAA6FB5-C8D3-46B4-97CC-A34F20EB00A0}" srcId="{8C1CDC8A-F0D5-4580-9607-DC2BADEF861B}" destId="{34F93D1E-6FF1-4853-8879-B97339094D7B}" srcOrd="5" destOrd="0" parTransId="{13CA44F4-13FE-49E5-989E-4E9F13C5E707}" sibTransId="{2FB6C3CD-B41D-4298-92E4-B4F577F5B694}"/>
    <dgm:cxn modelId="{DCD70CC6-0CBC-4D05-8954-C9107D6AE788}" type="presOf" srcId="{7348062D-7D07-4204-BBA1-CB036EB7085F}" destId="{FB2E08D4-29A9-4383-B118-47F056940793}" srcOrd="0" destOrd="0" presId="urn:microsoft.com/office/officeart/2005/8/layout/hProcess9"/>
    <dgm:cxn modelId="{9A3638D6-4A00-4E70-B220-1F6123C4D032}" srcId="{8C1CDC8A-F0D5-4580-9607-DC2BADEF861B}" destId="{389FCD5B-4C88-42D3-9107-71C7A7C5FE89}" srcOrd="0" destOrd="0" parTransId="{491BDE73-43D8-4B89-B958-5F1D856A5A5A}" sibTransId="{9BB9F2E5-1B02-4C2A-B3DC-209E1DE7E0D5}"/>
    <dgm:cxn modelId="{731528E0-1221-4169-B93B-849EB09C3DAF}" type="presOf" srcId="{3F1EC1D5-5B13-49B5-8B08-F4085F66032D}" destId="{A6A116AB-8A0F-40CC-859B-F822E3E303CF}" srcOrd="0" destOrd="0" presId="urn:microsoft.com/office/officeart/2005/8/layout/hProcess9"/>
    <dgm:cxn modelId="{C071FDE2-DE3C-4D8E-B450-6B382EFB853C}" type="presOf" srcId="{34F93D1E-6FF1-4853-8879-B97339094D7B}" destId="{CFC76BC9-0263-4490-8FEE-5ACB7466199A}" srcOrd="0" destOrd="0" presId="urn:microsoft.com/office/officeart/2005/8/layout/hProcess9"/>
    <dgm:cxn modelId="{D6CA3AF8-02C0-4DBE-B4A4-17986DEF3C1F}" srcId="{389FCD5B-4C88-42D3-9107-71C7A7C5FE89}" destId="{ACC4F31C-7FD2-40D8-B617-DA7386C534BA}" srcOrd="1" destOrd="0" parTransId="{65A65A2A-42C9-4D77-86B7-714DBDD768B8}" sibTransId="{266F291D-299D-4EDA-8A82-72EF2A93EFFE}"/>
    <dgm:cxn modelId="{5C57DEFB-69DF-4FC0-93AD-826FCB830684}" srcId="{8C1CDC8A-F0D5-4580-9607-DC2BADEF861B}" destId="{93C150E9-D152-4059-B478-BDF3E9D30A6D}" srcOrd="4" destOrd="0" parTransId="{23F6EC16-F144-495B-B042-B4ECA1CC65AF}" sibTransId="{F1099885-A860-4672-90E2-2C1AD25AC5BE}"/>
    <dgm:cxn modelId="{03FDBE13-FD61-411D-ACD6-465BA16E6C8B}" type="presParOf" srcId="{8A11A222-356F-48B9-A796-FFDB3136F3C8}" destId="{9C73A683-698F-4728-AA66-861364862825}" srcOrd="0" destOrd="0" presId="urn:microsoft.com/office/officeart/2005/8/layout/hProcess9"/>
    <dgm:cxn modelId="{0040EBFF-F4D0-412D-90EF-F1A3FCB673DB}" type="presParOf" srcId="{8A11A222-356F-48B9-A796-FFDB3136F3C8}" destId="{0E2FCD16-4DF1-4D17-9F20-D4AA771CFFF5}" srcOrd="1" destOrd="0" presId="urn:microsoft.com/office/officeart/2005/8/layout/hProcess9"/>
    <dgm:cxn modelId="{6A518CA4-4653-41B4-91EF-32B12CDEA6E3}" type="presParOf" srcId="{0E2FCD16-4DF1-4D17-9F20-D4AA771CFFF5}" destId="{2ACE612E-3F3C-4CC3-8A98-B8DE28E5B02F}" srcOrd="0" destOrd="0" presId="urn:microsoft.com/office/officeart/2005/8/layout/hProcess9"/>
    <dgm:cxn modelId="{FAF2E652-CBC9-4229-B6FC-7C430881E88A}" type="presParOf" srcId="{0E2FCD16-4DF1-4D17-9F20-D4AA771CFFF5}" destId="{F7FF1F86-9BC2-4DB7-908C-8D2B636B8D3F}" srcOrd="1" destOrd="0" presId="urn:microsoft.com/office/officeart/2005/8/layout/hProcess9"/>
    <dgm:cxn modelId="{C74CE283-79DB-45BC-A303-80E7867D6CE1}" type="presParOf" srcId="{0E2FCD16-4DF1-4D17-9F20-D4AA771CFFF5}" destId="{FB2E08D4-29A9-4383-B118-47F056940793}" srcOrd="2" destOrd="0" presId="urn:microsoft.com/office/officeart/2005/8/layout/hProcess9"/>
    <dgm:cxn modelId="{DD9405D9-2FF8-4A0C-8F2C-42E5DBA45BB1}" type="presParOf" srcId="{0E2FCD16-4DF1-4D17-9F20-D4AA771CFFF5}" destId="{E4DA2698-DCA6-4D6C-9939-776800C33C60}" srcOrd="3" destOrd="0" presId="urn:microsoft.com/office/officeart/2005/8/layout/hProcess9"/>
    <dgm:cxn modelId="{4208DC06-B9C9-4C2D-891F-F05500251803}" type="presParOf" srcId="{0E2FCD16-4DF1-4D17-9F20-D4AA771CFFF5}" destId="{E4EA1FDE-4B35-4BEC-AB47-A6314F7E30D3}" srcOrd="4" destOrd="0" presId="urn:microsoft.com/office/officeart/2005/8/layout/hProcess9"/>
    <dgm:cxn modelId="{B52D003F-6C8D-4EE4-9671-F826BEDA1BF8}" type="presParOf" srcId="{0E2FCD16-4DF1-4D17-9F20-D4AA771CFFF5}" destId="{44E5888B-85BF-4EED-A862-3A6E6D448F1E}" srcOrd="5" destOrd="0" presId="urn:microsoft.com/office/officeart/2005/8/layout/hProcess9"/>
    <dgm:cxn modelId="{E2E79EE3-16E4-42FB-AC3A-73E4F1C1C45F}" type="presParOf" srcId="{0E2FCD16-4DF1-4D17-9F20-D4AA771CFFF5}" destId="{A6A116AB-8A0F-40CC-859B-F822E3E303CF}" srcOrd="6" destOrd="0" presId="urn:microsoft.com/office/officeart/2005/8/layout/hProcess9"/>
    <dgm:cxn modelId="{CFF080CA-D88D-401E-908B-C464E4F33AD0}" type="presParOf" srcId="{0E2FCD16-4DF1-4D17-9F20-D4AA771CFFF5}" destId="{F3CDAD53-AF1A-433E-B17C-264965DCFEC5}" srcOrd="7" destOrd="0" presId="urn:microsoft.com/office/officeart/2005/8/layout/hProcess9"/>
    <dgm:cxn modelId="{659BFFFF-1C92-4AD4-88DE-CCF562A60711}" type="presParOf" srcId="{0E2FCD16-4DF1-4D17-9F20-D4AA771CFFF5}" destId="{260E90B3-2C07-4E63-A12B-AFDA5CFBBED6}" srcOrd="8" destOrd="0" presId="urn:microsoft.com/office/officeart/2005/8/layout/hProcess9"/>
    <dgm:cxn modelId="{6D9BC272-751A-40EB-9EC3-C9075F275FFB}" type="presParOf" srcId="{0E2FCD16-4DF1-4D17-9F20-D4AA771CFFF5}" destId="{54D13005-E987-489D-B37F-5B35B49EFFF9}" srcOrd="9" destOrd="0" presId="urn:microsoft.com/office/officeart/2005/8/layout/hProcess9"/>
    <dgm:cxn modelId="{9B3987E7-B938-4714-812A-A8CE18E1CF13}" type="presParOf" srcId="{0E2FCD16-4DF1-4D17-9F20-D4AA771CFFF5}" destId="{CFC76BC9-0263-4490-8FEE-5ACB7466199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3A683-698F-4728-AA66-861364862825}">
      <dsp:nvSpPr>
        <dsp:cNvPr id="0" name=""/>
        <dsp:cNvSpPr/>
      </dsp:nvSpPr>
      <dsp:spPr>
        <a:xfrm>
          <a:off x="5" y="0"/>
          <a:ext cx="11033980" cy="541866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CE612E-3F3C-4CC3-8A98-B8DE28E5B02F}">
      <dsp:nvSpPr>
        <dsp:cNvPr id="0" name=""/>
        <dsp:cNvSpPr/>
      </dsp:nvSpPr>
      <dsp:spPr>
        <a:xfrm>
          <a:off x="84826" y="718591"/>
          <a:ext cx="1711361" cy="3779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schemeClr val="bg1"/>
              </a:solidFill>
              <a:latin typeface="+mn-lt"/>
            </a:rPr>
            <a:t>Diskrimi-nierungen melden an: </a:t>
          </a:r>
          <a:endParaRPr lang="de-DE" sz="1800" kern="1200" dirty="0"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800" kern="1200" dirty="0">
              <a:solidFill>
                <a:schemeClr val="bg1"/>
              </a:solidFill>
              <a:latin typeface="+mn-lt"/>
            </a:rPr>
            <a:t>Beschwerde-stelle</a:t>
          </a:r>
          <a:endParaRPr lang="de-DE" sz="1800" u="none" kern="1200" dirty="0">
            <a:solidFill>
              <a:schemeClr val="bg1"/>
            </a:solidFill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1800" kern="1200" dirty="0">
              <a:solidFill>
                <a:schemeClr val="bg1"/>
              </a:solidFill>
              <a:latin typeface="+mn-lt"/>
            </a:rPr>
            <a:t>oder</a:t>
          </a:r>
          <a:endParaRPr lang="de-DE" sz="1800" u="none" kern="1200" dirty="0">
            <a:solidFill>
              <a:schemeClr val="bg1"/>
            </a:solidFill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800" kern="1200" dirty="0">
              <a:solidFill>
                <a:schemeClr val="bg1"/>
              </a:solidFill>
              <a:latin typeface="+mn-lt"/>
            </a:rPr>
            <a:t> Büro für Chancen -gleichheit</a:t>
          </a:r>
          <a:endParaRPr lang="de-DE" sz="1800" u="none" kern="1200" dirty="0">
            <a:solidFill>
              <a:schemeClr val="bg1"/>
            </a:solidFill>
            <a:latin typeface="+mn-lt"/>
          </a:endParaRPr>
        </a:p>
      </dsp:txBody>
      <dsp:txXfrm>
        <a:off x="168368" y="802133"/>
        <a:ext cx="1544277" cy="3612913"/>
      </dsp:txXfrm>
    </dsp:sp>
    <dsp:sp modelId="{FB2E08D4-29A9-4383-B118-47F056940793}">
      <dsp:nvSpPr>
        <dsp:cNvPr id="0" name=""/>
        <dsp:cNvSpPr/>
      </dsp:nvSpPr>
      <dsp:spPr>
        <a:xfrm>
          <a:off x="1995067" y="721668"/>
          <a:ext cx="1596910" cy="37428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Prüfung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der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 Zuständigkeit</a:t>
          </a:r>
        </a:p>
      </dsp:txBody>
      <dsp:txXfrm>
        <a:off x="2073022" y="799623"/>
        <a:ext cx="1441000" cy="3586936"/>
      </dsp:txXfrm>
    </dsp:sp>
    <dsp:sp modelId="{E4EA1FDE-4B35-4BEC-AB47-A6314F7E30D3}">
      <dsp:nvSpPr>
        <dsp:cNvPr id="0" name=""/>
        <dsp:cNvSpPr/>
      </dsp:nvSpPr>
      <dsp:spPr>
        <a:xfrm>
          <a:off x="3816437" y="726350"/>
          <a:ext cx="1596910" cy="377999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Ermittlung des Sachverhalts</a:t>
          </a:r>
        </a:p>
      </dsp:txBody>
      <dsp:txXfrm>
        <a:off x="3894392" y="804305"/>
        <a:ext cx="1441000" cy="3624087"/>
      </dsp:txXfrm>
    </dsp:sp>
    <dsp:sp modelId="{A6A116AB-8A0F-40CC-859B-F822E3E303CF}">
      <dsp:nvSpPr>
        <dsp:cNvPr id="0" name=""/>
        <dsp:cNvSpPr/>
      </dsp:nvSpPr>
      <dsp:spPr>
        <a:xfrm>
          <a:off x="5693395" y="735974"/>
          <a:ext cx="1596910" cy="377999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Prüfung des Sachverhalts durch die Beschwerde-stelle </a:t>
          </a:r>
        </a:p>
      </dsp:txBody>
      <dsp:txXfrm>
        <a:off x="5771350" y="813929"/>
        <a:ext cx="1441000" cy="3624087"/>
      </dsp:txXfrm>
    </dsp:sp>
    <dsp:sp modelId="{260E90B3-2C07-4E63-A12B-AFDA5CFBBED6}">
      <dsp:nvSpPr>
        <dsp:cNvPr id="0" name=""/>
        <dsp:cNvSpPr/>
      </dsp:nvSpPr>
      <dsp:spPr>
        <a:xfrm>
          <a:off x="7556458" y="765083"/>
          <a:ext cx="1596910" cy="377999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Mitteilung der Ergebnisse der Prüfung</a:t>
          </a:r>
        </a:p>
      </dsp:txBody>
      <dsp:txXfrm>
        <a:off x="7634413" y="843038"/>
        <a:ext cx="1441000" cy="3624087"/>
      </dsp:txXfrm>
    </dsp:sp>
    <dsp:sp modelId="{CFC76BC9-0263-4490-8FEE-5ACB7466199A}">
      <dsp:nvSpPr>
        <dsp:cNvPr id="0" name=""/>
        <dsp:cNvSpPr/>
      </dsp:nvSpPr>
      <dsp:spPr>
        <a:xfrm>
          <a:off x="9415209" y="749585"/>
          <a:ext cx="1596910" cy="3779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Maßnahmen zur Abhilfe und Kontrolle             oder            Begründung warum keine Maßnahmen erfolgen</a:t>
          </a:r>
        </a:p>
      </dsp:txBody>
      <dsp:txXfrm>
        <a:off x="9493164" y="827540"/>
        <a:ext cx="1441000" cy="3624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92763" y="1"/>
            <a:ext cx="427831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886D1-6B21-4F7C-90AD-EE6D8273CB2F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5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7426" y="3271839"/>
            <a:ext cx="7897813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8312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0E1D8-BCA8-4057-95D0-3A476810DC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14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26515-5A45-F58D-0208-0700818D1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245357-CD52-5CDB-3A9B-7ED9675D0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5F5759-19F1-DEB2-F847-393983C3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A6685-EDEB-46E7-A01C-980E2309F16C}" type="datetime1">
              <a:rPr lang="de-DE" smtClean="0"/>
              <a:t>12.08.2025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98B933-8984-1857-90E2-CFBEB189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163AC0-9614-5E01-7F6E-8C182F70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44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C73F85-46F5-FBC1-6625-D5FB92218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740E7F-51E7-ADEE-6745-DD07F4DB9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6B58E8-A4AE-67C0-BDD5-B1437093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950C-6355-493F-9765-F478F432EFD7}" type="datetime1">
              <a:rPr lang="de-DE" smtClean="0"/>
              <a:t>12.08.2025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800875-E0DD-C034-D738-0C4DF2AA9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32AB8A-0A25-F30D-FC7C-B0ED8B16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60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214D52-0110-0A56-1448-B85150062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33A2E4-D01C-0A87-61C0-2C74321B0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4B7E48-83C1-3CEE-34CB-C802B7F1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6C1F-7E8C-4748-A55C-69A0277F0205}" type="datetime1">
              <a:rPr lang="de-DE" smtClean="0"/>
              <a:t>12.08.2025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A1A710-3F84-EDA7-B6C0-4DCBCA46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ACB222-0418-AFA2-6D88-E2C882FCF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68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BBBA2-EF4C-D8AF-E2E6-06C2C826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D58CBA-606B-89DA-D061-08C07ACB8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E4EBF4-BB7E-C56B-14D9-0036D118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545B-A039-4795-925E-F72940C4D24A}" type="datetime1">
              <a:rPr lang="de-DE" smtClean="0"/>
              <a:t>12.08.2025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292301-9F37-3DD7-1224-909C0D59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040DB8-46AF-D466-BC4F-8ECA6BFAB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77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AFC15-0DB8-56C4-A68F-CC0D2496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09AEA5-F9C7-5A92-E160-2708A4BFC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0B0D24-9668-C882-DDB6-A668EA85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E97C-5C74-4629-AFF9-73A9A984E833}" type="datetime1">
              <a:rPr lang="de-DE" smtClean="0"/>
              <a:t>12.08.2025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E49660-949A-38D5-0F21-C4AE9609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29AE70-F03D-EAA8-1F99-89C067F8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5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C1C81-5D54-F884-BDDB-C308A9EF3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76DE22-594C-DD00-E700-352183CE5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7F0E43-407A-3FF1-57C0-C8FE7E041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FCA2AD-6E01-D554-4041-65D4E6C83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40201-6DC0-4339-B949-BA3F02F73FDE}" type="datetime1">
              <a:rPr lang="de-DE" smtClean="0"/>
              <a:t>12.08.2025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64D8ED-7FA6-69AF-AB3B-2AA6723C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9300A9-29F3-7455-9567-AC25F12C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3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42FB8-A862-37E6-BABE-7E908FC20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F5042D-A99E-6A9C-2557-907BEEC05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D47AA3-6FA7-A82D-D833-456811A7E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015A8-8BA9-172B-D312-3E900072D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404283-E06F-EB24-D6AB-539492700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AAD2DD-99E5-843F-69BB-3A01FC9E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725E-3191-45CB-B510-E054F3B50970}" type="datetime1">
              <a:rPr lang="de-DE" smtClean="0"/>
              <a:t>12.08.2025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1AD58A-1D7D-4A87-94AA-BAC7C50B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23F3F57-7B51-FA03-8F9B-A4C17884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41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AA1AB-447C-5191-8558-C6E8492B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53958D8-0D51-FB09-D2F8-F463E0C50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2AB8-79DA-46DE-996D-852C00F5875E}" type="datetime1">
              <a:rPr lang="de-DE" smtClean="0"/>
              <a:t>12.08.2025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1360B7-52D6-5A9A-9E84-71B24BCD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54ADF5-821A-95E1-DF30-1D655AED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74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9AAB7D-B9A4-B6D7-A3C0-3DC75FF6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D117-1D02-4068-8B45-E6A939EC2FCE}" type="datetime1">
              <a:rPr lang="de-DE" smtClean="0"/>
              <a:t>12.08.2025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E09E5B-1AF4-40FA-BA98-346B1326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CC0749-0C81-E10C-6D73-9D23E296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82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2EEC5-D532-9C6F-95FE-0CD0245CE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4BC316-550E-7D22-4D86-D94699E6D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B38AFB-E721-75AE-F6A0-F9549CC62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81640E-5226-C454-FE05-7A2B5115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50192-96AB-4E37-B96C-E5C2F76E025C}" type="datetime1">
              <a:rPr lang="de-DE" smtClean="0"/>
              <a:t>12.08.2025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87C5A5-4EB8-7850-E3A7-95680997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6CCA06-32CF-027B-D001-861C8AC6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19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C6C04-AF25-10DD-0C51-DA6C05A50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3A6424-3DDC-1F70-9A7B-0A91F0DC0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819CEE-EEDE-A422-0F64-9955E1D1A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66A11C-5DDD-1779-2062-1E614BF9D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59EE-6185-40E1-B0CF-D4DD044CD872}" type="datetime1">
              <a:rPr lang="de-DE" smtClean="0"/>
              <a:t>12.08.2025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55FFDF-804D-A351-72D7-CFE0DCC0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2C6470-5B46-F982-83D1-53964703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60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85AE7A-17D5-86D2-47D2-7962C5E4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92F12E-622A-4160-797F-2EF01712B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4AA29F-20AE-98B1-832B-A3C2B02C1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9FA2-4305-4B76-A80A-52B26C535A48}" type="datetime1">
              <a:rPr lang="de-DE" smtClean="0"/>
              <a:t>12.08.2025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73AC71-3FE4-D840-F862-2E26C0D37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70ABF9-6575-95C4-C3AD-23624DC5C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9058-9FA1-4469-B4F9-403D5F006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77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tidiskriminierungsstelle.de/DE/wir-beraten-sie/diskriminierungs-check/diskriminierungs-check-nod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uero-fuer-Chancengleichheit@ELK-WUE.DE" TargetMode="External"/><Relationship Id="rId2" Type="http://schemas.openxmlformats.org/officeDocument/2006/relationships/hyperlink" Target="mailto:referat6.2@elk-wue.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2E441623-6E99-DFAD-AE74-BCD34A362B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3929428"/>
              </p:ext>
            </p:extLst>
          </p:nvPr>
        </p:nvGraphicFramePr>
        <p:xfrm>
          <a:off x="543248" y="719666"/>
          <a:ext cx="1103398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BD285E27-A7AB-6492-EB40-721550F502B0}"/>
              </a:ext>
            </a:extLst>
          </p:cNvPr>
          <p:cNvSpPr txBox="1"/>
          <p:nvPr/>
        </p:nvSpPr>
        <p:spPr>
          <a:xfrm>
            <a:off x="1209675" y="401652"/>
            <a:ext cx="986567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e-DE" sz="2400" dirty="0"/>
              <a:t>Allgemeines Gleichbehandlungsgesetz (AGG) – </a:t>
            </a:r>
          </a:p>
          <a:p>
            <a:pPr algn="ctr"/>
            <a:r>
              <a:rPr lang="de-DE" sz="2400" dirty="0"/>
              <a:t>Informationen zum Beschwerdemanagement </a:t>
            </a:r>
            <a:endParaRPr lang="de-DE" sz="2400" dirty="0">
              <a:ea typeface="Calibri"/>
              <a:cs typeface="Calibri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275AD9-84DE-485D-3D3F-D938B183C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06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9C73C-2D67-BADC-15F2-EF9C990C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Vertrauliche Erstberatung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0ECD51-BE1B-4FDE-838F-018DA690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sz="2800" dirty="0"/>
              <a:t>Informationen zum Vorfall </a:t>
            </a:r>
            <a:r>
              <a:rPr lang="de-DE" dirty="0"/>
              <a:t>bei einer Diskriminierung</a:t>
            </a:r>
            <a:endParaRPr lang="de-DE" sz="2800" dirty="0">
              <a:ea typeface="Calibri"/>
              <a:cs typeface="Calibri"/>
            </a:endParaRPr>
          </a:p>
          <a:p>
            <a:r>
              <a:rPr lang="de-DE" sz="2800" dirty="0"/>
              <a:t>die Beschwerdestelle oder die entsprechende andere Stelle informiert über den Ablauf des Verfahrens.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800" dirty="0"/>
              <a:t>Diese Erstberatung kann auch bei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   </a:t>
            </a:r>
            <a:r>
              <a:rPr lang="de-DE" sz="2800" dirty="0"/>
              <a:t>Vertrauensperson der Schwerbehindertenvertretung, Vorgesetzten,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  </a:t>
            </a:r>
            <a:r>
              <a:rPr lang="de-DE" sz="2800" dirty="0"/>
              <a:t> Gesundheitsmanagement, Betriebs*</a:t>
            </a:r>
            <a:r>
              <a:rPr lang="de-DE" sz="2800" dirty="0" err="1"/>
              <a:t>ärztin</a:t>
            </a:r>
            <a:r>
              <a:rPr lang="de-DE" sz="2800" dirty="0"/>
              <a:t>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   </a:t>
            </a:r>
            <a:r>
              <a:rPr lang="de-DE" sz="2800" dirty="0"/>
              <a:t>Betriebspsychologische Beratung</a:t>
            </a:r>
            <a:r>
              <a:rPr lang="de-DE" dirty="0"/>
              <a:t> oder einer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   </a:t>
            </a:r>
            <a:r>
              <a:rPr lang="de-DE" sz="2800" dirty="0"/>
              <a:t>externer Beratungsstelle erfolgen.</a:t>
            </a:r>
            <a:endParaRPr lang="de-DE" sz="2800" b="0" i="0" u="none" strike="noStrike" baseline="0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D9B8BE-1248-21D4-F3C2-E88C4997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1A92C-7E50-3CB6-9FDA-6AB994C7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Prüfung der Zuständigkeit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B9C329-C6EA-3C02-C857-1B4C4AB40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Zunächst wird geprüft in wessen Zuständigkeit die Beschwerde fällt.</a:t>
            </a:r>
          </a:p>
          <a:p>
            <a:pPr lvl="1"/>
            <a:r>
              <a:rPr lang="de-DE" dirty="0"/>
              <a:t>Landeskirche</a:t>
            </a:r>
          </a:p>
          <a:p>
            <a:pPr lvl="1"/>
            <a:r>
              <a:rPr lang="de-DE" dirty="0"/>
              <a:t>Kirchenbezirk</a:t>
            </a:r>
          </a:p>
          <a:p>
            <a:pPr lvl="1"/>
            <a:r>
              <a:rPr lang="de-DE" dirty="0"/>
              <a:t>Kirchengemeinde</a:t>
            </a:r>
          </a:p>
          <a:p>
            <a:pPr lvl="1"/>
            <a:r>
              <a:rPr lang="de-DE" dirty="0"/>
              <a:t>oder andere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469ACD-ADFB-F976-39E9-2256D1DD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14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2DB55C-4C98-599B-EBB2-8CDF02AA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Ermittlung des Sachverhalts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A7EE98-C7C6-EA84-1480-DCC20D7CD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Leitfragen: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was ist passiert, wann ist es passiert, wo ist es passiert?</a:t>
            </a:r>
          </a:p>
          <a:p>
            <a:pPr>
              <a:defRPr/>
            </a:pPr>
            <a:r>
              <a:rPr lang="de-DE" dirty="0">
                <a:solidFill>
                  <a:prstClr val="black"/>
                </a:solidFill>
              </a:rPr>
              <a:t>von wem ging die Benachteiligung aus?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w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elcher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sachliche Anwendungsbereich ist betroffen?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w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elches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Merkmal ist betroffen?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Wurde die/der Vorgesetzte informiert?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Wurden andere Stellen schon informiert?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(MAV, Jugend- /Azubivertretung…)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g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ibt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 Zeug*innen?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Weitere Hilfen finden Sie unter: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sz="17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     https://www.antidiskriminierungsstelle.de/DE/wir-beraten-sie/diskriminierungs-check/diskriminierungs-check-node.html</a:t>
            </a:r>
            <a:endParaRPr kumimoji="0" lang="de-DE" sz="17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EE7E02-5779-25B4-B5CA-235AA758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02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19AAC-D709-39EA-3E60-DA730E5B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Prüfung des Sachverhalts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D90B7E-1B3E-F557-BFA0-4E8813763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400" b="0" i="0" u="none" strike="noStrike" baseline="0" dirty="0"/>
              <a:t>Die zuständige Stelle hat durch geeignete Mittel den Sachverhalt aufzuklären.</a:t>
            </a:r>
            <a:endParaRPr lang="de-DE" sz="2400" dirty="0"/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/>
              <a:t> 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/>
              <a:t>Zuständig im Bereich der Evangelischen Landeskirche in Württemberg:  </a:t>
            </a:r>
          </a:p>
          <a:p>
            <a:pPr marL="0" indent="0">
              <a:buNone/>
            </a:pPr>
            <a:r>
              <a:rPr lang="de-DE" sz="2400" dirty="0"/>
              <a:t>	 Referat 6.2, Arbeitsrecht: </a:t>
            </a:r>
            <a:r>
              <a:rPr lang="de-DE" sz="14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referat6.2@elk-wue.de</a:t>
            </a:r>
            <a:endParaRPr lang="de-DE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400" dirty="0">
                <a:cs typeface="Calibri"/>
              </a:rPr>
              <a:t>	</a:t>
            </a:r>
            <a:r>
              <a:rPr lang="de-DE" sz="2400" dirty="0"/>
              <a:t> Büro für Chancengleichheit: </a:t>
            </a:r>
            <a:r>
              <a:rPr lang="de-DE" sz="1600" dirty="0">
                <a:hlinkClick r:id="rId3"/>
              </a:rPr>
              <a:t>Buero-fuer-Chancengleichheit@ELK-WUE.DE</a:t>
            </a:r>
            <a:endParaRPr lang="de-DE" sz="1600" dirty="0">
              <a:ea typeface="Calibri"/>
              <a:cs typeface="Calibri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de-DE" sz="24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400" b="0" i="0" u="none" strike="noStrike" baseline="0" dirty="0"/>
              <a:t>Ablauf der Überprüfung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de-DE" dirty="0"/>
              <a:t>Dokumentrecherche: hier werden E-Mail, Briefe etc. überprüft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de-DE" b="0" i="0" u="none" strike="noStrike" baseline="0" dirty="0"/>
              <a:t>Befragung von Zeug*innen zur Klärung nicht </a:t>
            </a:r>
            <a:r>
              <a:rPr lang="de-DE" b="0" i="0" u="none" strike="noStrike" baseline="0" dirty="0" err="1"/>
              <a:t>verschriftlichter</a:t>
            </a:r>
            <a:r>
              <a:rPr lang="de-DE" b="0" i="0" u="none" strike="noStrike" baseline="0" dirty="0"/>
              <a:t> Vorf</a:t>
            </a:r>
            <a:r>
              <a:rPr lang="de-DE" dirty="0"/>
              <a:t>älle</a:t>
            </a:r>
            <a:endParaRPr lang="de-DE" b="0" i="0" u="none" strike="noStrike" baseline="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de-DE" dirty="0"/>
              <a:t>Persönliches Gespräch mit Betroffenen bzw. Beteiligten</a:t>
            </a:r>
            <a:endParaRPr lang="de-DE" b="0" i="0" u="none" strike="noStrike" baseline="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de-DE" b="0" i="0" u="none" strike="noStrike" baseline="0" dirty="0"/>
          </a:p>
          <a:p>
            <a:pPr algn="l"/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CE0E44-FA73-3722-72A7-71C0FCA4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35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D620C-BDD5-A636-4DE0-A6C2C4A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Mitteilung der Ergebnisse der 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E6C210-4649-F957-1A38-14BAFF975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Information an die Arbeitgeber*in </a:t>
            </a:r>
          </a:p>
          <a:p>
            <a:pPr marL="0" indent="0">
              <a:buNone/>
            </a:pPr>
            <a:r>
              <a:rPr lang="de-DE" dirty="0"/>
              <a:t>   und Empfehlung angemessener, verhältnismäßiger Interventionen</a:t>
            </a:r>
          </a:p>
          <a:p>
            <a:pPr marL="0" indent="0">
              <a:buNone/>
            </a:pPr>
            <a:endParaRPr lang="de-DE" sz="2400" dirty="0"/>
          </a:p>
          <a:p>
            <a:r>
              <a:rPr lang="de-DE" dirty="0"/>
              <a:t>Information an die/den Beschwerdeführer*in über die vorgeschlagenen Maßnahmen und deren Umsetzung</a:t>
            </a:r>
          </a:p>
          <a:p>
            <a:pPr marL="0" indent="0">
              <a:buNone/>
            </a:pPr>
            <a:r>
              <a:rPr lang="de-DE" dirty="0"/>
              <a:t>	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E5E25E-1D1D-F295-C885-09C12625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03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A6777-67AD-2FB7-E2AD-3ED5C37D8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Maßnahmen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A59ECE-4F65-8C89-FEB9-8F561CA52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Eine Diskriminierung im Sinne des AGG liegt vor:</a:t>
            </a:r>
          </a:p>
          <a:p>
            <a:r>
              <a:rPr lang="de-DE" sz="2400" dirty="0"/>
              <a:t>Vorschlag von Maßnahmen zur Beseitigung der Diskriminierung</a:t>
            </a:r>
          </a:p>
          <a:p>
            <a:r>
              <a:rPr lang="de-DE" sz="2400" dirty="0"/>
              <a:t>Mittel zur Überprüfung der Maßnahmen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Eine Diskriminierung im Sinne des AGG liegt </a:t>
            </a:r>
            <a:r>
              <a:rPr lang="de-DE" b="1" dirty="0"/>
              <a:t>nicht</a:t>
            </a:r>
            <a:r>
              <a:rPr lang="de-DE" dirty="0"/>
              <a:t> vor:</a:t>
            </a:r>
          </a:p>
          <a:p>
            <a:r>
              <a:rPr lang="de-DE" sz="2400" dirty="0"/>
              <a:t>Begründung, warum diese nicht vorliegt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400" dirty="0"/>
              <a:t>Ggf. Weiterleitung an andere Stellen oder Konfliktmanagement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400" dirty="0"/>
              <a:t>    (Beratungsstellen, MAV…)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B10DCF-C18E-C966-D1E8-C84C2044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9058-9FA1-4469-B4F9-403D5F0069C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961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Breitbild</PresentationFormat>
  <Paragraphs>74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Office</vt:lpstr>
      <vt:lpstr>PowerPoint-Präsentation</vt:lpstr>
      <vt:lpstr>Vertrauliche Erstberatung </vt:lpstr>
      <vt:lpstr>Prüfung der Zuständigkeit</vt:lpstr>
      <vt:lpstr>Ermittlung des Sachverhalts</vt:lpstr>
      <vt:lpstr>Prüfung des Sachverhalts</vt:lpstr>
      <vt:lpstr>Mitteilung der Ergebnisse der Prüfung</vt:lpstr>
      <vt:lpstr>Maßnahmen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Werner, Ursula</dc:creator>
  <cp:lastModifiedBy>Voigt, Ulrike</cp:lastModifiedBy>
  <cp:revision>49</cp:revision>
  <cp:lastPrinted>2025-04-28T12:20:23Z</cp:lastPrinted>
  <dcterms:created xsi:type="dcterms:W3CDTF">2024-10-31T10:10:17Z</dcterms:created>
  <dcterms:modified xsi:type="dcterms:W3CDTF">2025-08-12T12:27:01Z</dcterms:modified>
</cp:coreProperties>
</file>