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6" r:id="rId5"/>
    <p:sldId id="260" r:id="rId6"/>
    <p:sldId id="267" r:id="rId7"/>
    <p:sldId id="268" r:id="rId8"/>
    <p:sldId id="269"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78" d="100"/>
          <a:sy n="78" d="100"/>
        </p:scale>
        <p:origin x="1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B8739B-7201-4B4D-954C-38019181ABFA}" type="datetimeFigureOut">
              <a:rPr lang="en-GB" smtClean="0"/>
              <a:t>22/11/2021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88342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B8739B-7201-4B4D-954C-38019181ABFA}" type="datetimeFigureOut">
              <a:rPr lang="en-GB" smtClean="0"/>
              <a:t>22/11/2021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05950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B8739B-7201-4B4D-954C-38019181ABFA}" type="datetimeFigureOut">
              <a:rPr lang="en-GB" smtClean="0"/>
              <a:t>22/11/2021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387396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B8739B-7201-4B4D-954C-38019181ABFA}" type="datetimeFigureOut">
              <a:rPr lang="en-GB" smtClean="0"/>
              <a:t>22/11/2021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420554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B8739B-7201-4B4D-954C-38019181ABFA}" type="datetimeFigureOut">
              <a:rPr lang="en-GB" smtClean="0"/>
              <a:t>22/11/2021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354247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B8739B-7201-4B4D-954C-38019181ABFA}" type="datetimeFigureOut">
              <a:rPr lang="en-GB" smtClean="0"/>
              <a:t>22/11/2021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346118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B8739B-7201-4B4D-954C-38019181ABFA}" type="datetimeFigureOut">
              <a:rPr lang="en-GB" smtClean="0"/>
              <a:t>22/11/2021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48171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B8739B-7201-4B4D-954C-38019181ABFA}" type="datetimeFigureOut">
              <a:rPr lang="en-GB" smtClean="0"/>
              <a:t>22/11/2021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65224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8739B-7201-4B4D-954C-38019181ABFA}" type="datetimeFigureOut">
              <a:rPr lang="en-GB" smtClean="0"/>
              <a:t>22/11/2021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1830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B8739B-7201-4B4D-954C-38019181ABFA}" type="datetimeFigureOut">
              <a:rPr lang="en-GB" smtClean="0"/>
              <a:t>22/11/2021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117039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B8739B-7201-4B4D-954C-38019181ABFA}" type="datetimeFigureOut">
              <a:rPr lang="en-GB" smtClean="0"/>
              <a:t>22/11/2021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0AA8F9-4729-490E-99C8-8FC83DCCA918}" type="slidenum">
              <a:rPr lang="en-GB" smtClean="0"/>
              <a:t>‹Nr.›</a:t>
            </a:fld>
            <a:endParaRPr lang="en-GB"/>
          </a:p>
        </p:txBody>
      </p:sp>
    </p:spTree>
    <p:extLst>
      <p:ext uri="{BB962C8B-B14F-4D97-AF65-F5344CB8AC3E}">
        <p14:creationId xmlns:p14="http://schemas.microsoft.com/office/powerpoint/2010/main" val="251657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8739B-7201-4B4D-954C-38019181ABFA}" type="datetimeFigureOut">
              <a:rPr lang="en-GB" smtClean="0"/>
              <a:t>22/11/2021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AA8F9-4729-490E-99C8-8FC83DCCA918}" type="slidenum">
              <a:rPr lang="en-GB" smtClean="0"/>
              <a:t>‹Nr.›</a:t>
            </a:fld>
            <a:endParaRPr lang="en-GB"/>
          </a:p>
        </p:txBody>
      </p:sp>
    </p:spTree>
    <p:extLst>
      <p:ext uri="{BB962C8B-B14F-4D97-AF65-F5344CB8AC3E}">
        <p14:creationId xmlns:p14="http://schemas.microsoft.com/office/powerpoint/2010/main" val="3035845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RACISM, RACIAL DISCRIMINATION AND XENOPHOBIA</a:t>
            </a:r>
          </a:p>
        </p:txBody>
      </p:sp>
      <p:sp>
        <p:nvSpPr>
          <p:cNvPr id="3" name="Subtitle 2"/>
          <p:cNvSpPr>
            <a:spLocks noGrp="1"/>
          </p:cNvSpPr>
          <p:nvPr>
            <p:ph type="subTitle" idx="1"/>
          </p:nvPr>
        </p:nvSpPr>
        <p:spPr/>
        <p:txBody>
          <a:bodyPr/>
          <a:lstStyle/>
          <a:p>
            <a:r>
              <a:rPr lang="fr-CH" b="1" dirty="0"/>
              <a:t>TOWARDS AN ANTI-RACIST CHURCH ADVOCATING RACIAL JUSTICE AND THE DIGNITY OF THE STRANGER</a:t>
            </a:r>
            <a:endParaRPr lang="en-GB" b="1" dirty="0"/>
          </a:p>
        </p:txBody>
      </p:sp>
    </p:spTree>
    <p:extLst>
      <p:ext uri="{BB962C8B-B14F-4D97-AF65-F5344CB8AC3E}">
        <p14:creationId xmlns:p14="http://schemas.microsoft.com/office/powerpoint/2010/main" val="189544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H" dirty="0"/>
              <a:t>INTRODUCTION</a:t>
            </a:r>
            <a:endParaRPr lang="en-GB" dirty="0"/>
          </a:p>
        </p:txBody>
      </p:sp>
      <p:sp>
        <p:nvSpPr>
          <p:cNvPr id="4" name="Text Placeholder 3"/>
          <p:cNvSpPr>
            <a:spLocks noGrp="1"/>
          </p:cNvSpPr>
          <p:nvPr>
            <p:ph idx="1"/>
          </p:nvPr>
        </p:nvSpPr>
        <p:spPr/>
        <p:txBody>
          <a:bodyPr>
            <a:normAutofit/>
          </a:bodyPr>
          <a:lstStyle/>
          <a:p>
            <a:pPr marL="0" indent="0">
              <a:buNone/>
            </a:pPr>
            <a:endParaRPr lang="en-GB" dirty="0"/>
          </a:p>
          <a:p>
            <a:endParaRPr lang="en-GB" dirty="0"/>
          </a:p>
          <a:p>
            <a:endParaRPr lang="en-GB" dirty="0"/>
          </a:p>
          <a:p>
            <a:endParaRPr lang="fr-CH" dirty="0"/>
          </a:p>
          <a:p>
            <a:pPr marL="0" indent="0">
              <a:buNone/>
            </a:pPr>
            <a:r>
              <a:rPr lang="fr-CH" dirty="0"/>
              <a:t>   </a:t>
            </a:r>
          </a:p>
          <a:p>
            <a:endParaRPr lang="en-GB" dirty="0"/>
          </a:p>
        </p:txBody>
      </p:sp>
      <p:sp>
        <p:nvSpPr>
          <p:cNvPr id="9" name="Right Arrow 8"/>
          <p:cNvSpPr/>
          <p:nvPr/>
        </p:nvSpPr>
        <p:spPr>
          <a:xfrm>
            <a:off x="2840357" y="1565563"/>
            <a:ext cx="6511286" cy="3726873"/>
          </a:xfrm>
          <a:prstGeom prst="rightArrow">
            <a:avLst/>
          </a:prstGeom>
          <a:solidFill>
            <a:srgbClr val="002060"/>
          </a:solidFill>
          <a:ln>
            <a:noFill/>
          </a:ln>
          <a:effectLst/>
        </p:spPr>
      </p:sp>
      <p:pic>
        <p:nvPicPr>
          <p:cNvPr id="6" name="Picture 5"/>
          <p:cNvPicPr>
            <a:picLocks noChangeAspect="1"/>
          </p:cNvPicPr>
          <p:nvPr/>
        </p:nvPicPr>
        <p:blipFill>
          <a:blip r:embed="rId2"/>
          <a:stretch>
            <a:fillRect/>
          </a:stretch>
        </p:blipFill>
        <p:spPr>
          <a:xfrm>
            <a:off x="2436492" y="2682174"/>
            <a:ext cx="1572904" cy="1493649"/>
          </a:xfrm>
          <a:prstGeom prst="rect">
            <a:avLst/>
          </a:prstGeom>
        </p:spPr>
      </p:pic>
      <p:pic>
        <p:nvPicPr>
          <p:cNvPr id="10" name="Picture 9"/>
          <p:cNvPicPr>
            <a:picLocks noChangeAspect="1"/>
          </p:cNvPicPr>
          <p:nvPr/>
        </p:nvPicPr>
        <p:blipFill>
          <a:blip r:embed="rId3"/>
          <a:stretch>
            <a:fillRect/>
          </a:stretch>
        </p:blipFill>
        <p:spPr>
          <a:xfrm>
            <a:off x="4051402" y="2541953"/>
            <a:ext cx="1572904" cy="1774090"/>
          </a:xfrm>
          <a:prstGeom prst="rect">
            <a:avLst/>
          </a:prstGeom>
        </p:spPr>
      </p:pic>
      <p:pic>
        <p:nvPicPr>
          <p:cNvPr id="11" name="Picture 10"/>
          <p:cNvPicPr>
            <a:picLocks noChangeAspect="1"/>
          </p:cNvPicPr>
          <p:nvPr/>
        </p:nvPicPr>
        <p:blipFill>
          <a:blip r:embed="rId4"/>
          <a:stretch>
            <a:fillRect/>
          </a:stretch>
        </p:blipFill>
        <p:spPr>
          <a:xfrm>
            <a:off x="5716023" y="2505374"/>
            <a:ext cx="1572904" cy="1847248"/>
          </a:xfrm>
          <a:prstGeom prst="rect">
            <a:avLst/>
          </a:prstGeom>
        </p:spPr>
      </p:pic>
      <p:pic>
        <p:nvPicPr>
          <p:cNvPr id="12" name="Picture 11"/>
          <p:cNvPicPr>
            <a:picLocks noChangeAspect="1"/>
          </p:cNvPicPr>
          <p:nvPr/>
        </p:nvPicPr>
        <p:blipFill>
          <a:blip r:embed="rId5"/>
          <a:stretch>
            <a:fillRect/>
          </a:stretch>
        </p:blipFill>
        <p:spPr>
          <a:xfrm>
            <a:off x="7380644" y="2535489"/>
            <a:ext cx="1572904" cy="1859441"/>
          </a:xfrm>
          <a:prstGeom prst="rect">
            <a:avLst/>
          </a:prstGeom>
        </p:spPr>
      </p:pic>
    </p:spTree>
    <p:extLst>
      <p:ext uri="{BB962C8B-B14F-4D97-AF65-F5344CB8AC3E}">
        <p14:creationId xmlns:p14="http://schemas.microsoft.com/office/powerpoint/2010/main" val="2825025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750"/>
            <a:ext cx="10515600" cy="1065898"/>
          </a:xfrm>
        </p:spPr>
        <p:txBody>
          <a:bodyPr/>
          <a:lstStyle/>
          <a:p>
            <a:pPr algn="ctr"/>
            <a:r>
              <a:rPr lang="en-GB" b="1" dirty="0"/>
              <a:t>What is Racism?</a:t>
            </a:r>
          </a:p>
        </p:txBody>
      </p:sp>
      <p:sp>
        <p:nvSpPr>
          <p:cNvPr id="3" name="Content Placeholder 2"/>
          <p:cNvSpPr>
            <a:spLocks noGrp="1"/>
          </p:cNvSpPr>
          <p:nvPr>
            <p:ph idx="1"/>
          </p:nvPr>
        </p:nvSpPr>
        <p:spPr>
          <a:xfrm>
            <a:off x="838200" y="1141648"/>
            <a:ext cx="10515600" cy="5035315"/>
          </a:xfrm>
        </p:spPr>
        <p:txBody>
          <a:bodyPr>
            <a:normAutofit fontScale="85000" lnSpcReduction="20000"/>
          </a:bodyPr>
          <a:lstStyle/>
          <a:p>
            <a:pPr algn="just"/>
            <a:r>
              <a:rPr lang="en-GB" dirty="0"/>
              <a:t>International Convention for the Elimination of all forms of Racial Discrimination (ICERD) Article 4 defines racism as “ideas or theories of superiority of one race or group of persons of one colour or ethnic origin, or which attempt to justify or promote racial hatred and discrimination in any form.”</a:t>
            </a:r>
          </a:p>
          <a:p>
            <a:pPr algn="just"/>
            <a:r>
              <a:rPr lang="en-GB" b="1" dirty="0"/>
              <a:t>A “race” was first used to refer to speakers of a common language, then to denote national affiliations, skin pigmentation etc. The UN and WCC both agree that there is no scientific, rational or faith basis for putting people into different “races” because there is only one human family.</a:t>
            </a:r>
          </a:p>
          <a:p>
            <a:pPr algn="just"/>
            <a:r>
              <a:rPr lang="fr-CH" b="1" dirty="0" err="1"/>
              <a:t>While</a:t>
            </a:r>
            <a:r>
              <a:rPr lang="fr-CH" b="1" dirty="0"/>
              <a:t> </a:t>
            </a:r>
            <a:r>
              <a:rPr lang="en-GB" b="1" dirty="0"/>
              <a:t>“race” is imagined or imaginary, racism, racial discrimination and xenophobia are all real, and there are many people that have experienced these and whose lives have been shaped by these experiences</a:t>
            </a:r>
            <a:endParaRPr lang="fr-CH" b="1" dirty="0"/>
          </a:p>
          <a:p>
            <a:pPr algn="just"/>
            <a:r>
              <a:rPr lang="fr-CH" dirty="0" err="1"/>
              <a:t>These</a:t>
            </a:r>
            <a:r>
              <a:rPr lang="fr-CH" dirty="0"/>
              <a:t> </a:t>
            </a:r>
            <a:r>
              <a:rPr lang="fr-CH" dirty="0" err="1"/>
              <a:t>experiences</a:t>
            </a:r>
            <a:r>
              <a:rPr lang="fr-CH" dirty="0"/>
              <a:t> have </a:t>
            </a:r>
            <a:r>
              <a:rPr lang="fr-CH" dirty="0" err="1"/>
              <a:t>arisen</a:t>
            </a:r>
            <a:r>
              <a:rPr lang="fr-CH" dirty="0"/>
              <a:t> </a:t>
            </a:r>
            <a:r>
              <a:rPr lang="fr-CH" dirty="0" err="1"/>
              <a:t>because</a:t>
            </a:r>
            <a:r>
              <a:rPr lang="fr-CH" dirty="0"/>
              <a:t> of </a:t>
            </a:r>
            <a:r>
              <a:rPr lang="fr-CH" dirty="0" err="1"/>
              <a:t>one’s</a:t>
            </a:r>
            <a:r>
              <a:rPr lang="fr-CH" dirty="0"/>
              <a:t> </a:t>
            </a:r>
            <a:r>
              <a:rPr lang="fr-CH" b="1" dirty="0">
                <a:solidFill>
                  <a:srgbClr val="FF0000"/>
                </a:solidFill>
              </a:rPr>
              <a:t>skin </a:t>
            </a:r>
            <a:r>
              <a:rPr lang="fr-CH" b="1" dirty="0" err="1">
                <a:solidFill>
                  <a:srgbClr val="FF0000"/>
                </a:solidFill>
              </a:rPr>
              <a:t>colour</a:t>
            </a:r>
            <a:r>
              <a:rPr lang="fr-CH" dirty="0"/>
              <a:t>, </a:t>
            </a:r>
            <a:r>
              <a:rPr lang="fr-CH" b="1" dirty="0" err="1">
                <a:solidFill>
                  <a:srgbClr val="7030A0"/>
                </a:solidFill>
              </a:rPr>
              <a:t>ethnic</a:t>
            </a:r>
            <a:r>
              <a:rPr lang="fr-CH" b="1" dirty="0">
                <a:solidFill>
                  <a:srgbClr val="7030A0"/>
                </a:solidFill>
              </a:rPr>
              <a:t> </a:t>
            </a:r>
            <a:r>
              <a:rPr lang="fr-CH" b="1" dirty="0" err="1">
                <a:solidFill>
                  <a:srgbClr val="7030A0"/>
                </a:solidFill>
              </a:rPr>
              <a:t>origin</a:t>
            </a:r>
            <a:r>
              <a:rPr lang="fr-CH" dirty="0"/>
              <a:t>, </a:t>
            </a:r>
            <a:r>
              <a:rPr lang="fr-CH" b="1" dirty="0" err="1">
                <a:solidFill>
                  <a:schemeClr val="accent2">
                    <a:lumMod val="75000"/>
                  </a:schemeClr>
                </a:solidFill>
              </a:rPr>
              <a:t>linguistic</a:t>
            </a:r>
            <a:r>
              <a:rPr lang="fr-CH" b="1" dirty="0">
                <a:solidFill>
                  <a:schemeClr val="accent2">
                    <a:lumMod val="75000"/>
                  </a:schemeClr>
                </a:solidFill>
              </a:rPr>
              <a:t> background, </a:t>
            </a:r>
            <a:r>
              <a:rPr lang="fr-CH" b="1" dirty="0">
                <a:solidFill>
                  <a:srgbClr val="C00000"/>
                </a:solidFill>
              </a:rPr>
              <a:t>Caste</a:t>
            </a:r>
            <a:r>
              <a:rPr lang="fr-CH" dirty="0"/>
              <a:t> or </a:t>
            </a:r>
            <a:r>
              <a:rPr lang="fr-CH" b="1" dirty="0">
                <a:solidFill>
                  <a:schemeClr val="accent6">
                    <a:lumMod val="50000"/>
                  </a:schemeClr>
                </a:solidFill>
              </a:rPr>
              <a:t>cultural </a:t>
            </a:r>
            <a:r>
              <a:rPr lang="fr-CH" b="1" dirty="0" err="1">
                <a:solidFill>
                  <a:schemeClr val="accent6">
                    <a:lumMod val="50000"/>
                  </a:schemeClr>
                </a:solidFill>
              </a:rPr>
              <a:t>heritage</a:t>
            </a:r>
            <a:r>
              <a:rPr lang="fr-CH" b="1" dirty="0">
                <a:solidFill>
                  <a:schemeClr val="accent6">
                    <a:lumMod val="50000"/>
                  </a:schemeClr>
                </a:solidFill>
              </a:rPr>
              <a:t>.</a:t>
            </a:r>
          </a:p>
          <a:p>
            <a:pPr algn="just"/>
            <a:r>
              <a:rPr lang="fr-CH" b="1" dirty="0">
                <a:solidFill>
                  <a:schemeClr val="accent6">
                    <a:lumMod val="50000"/>
                  </a:schemeClr>
                </a:solidFill>
              </a:rPr>
              <a:t>Physical </a:t>
            </a:r>
            <a:r>
              <a:rPr lang="fr-CH" b="1" dirty="0" err="1">
                <a:solidFill>
                  <a:schemeClr val="accent6">
                    <a:lumMod val="50000"/>
                  </a:schemeClr>
                </a:solidFill>
              </a:rPr>
              <a:t>diversity</a:t>
            </a:r>
            <a:r>
              <a:rPr lang="fr-CH" b="1" dirty="0">
                <a:solidFill>
                  <a:schemeClr val="accent6">
                    <a:lumMod val="50000"/>
                  </a:schemeClr>
                </a:solidFill>
              </a:rPr>
              <a:t> or </a:t>
            </a:r>
            <a:r>
              <a:rPr lang="fr-CH" b="1" dirty="0" err="1">
                <a:solidFill>
                  <a:schemeClr val="accent6">
                    <a:lumMod val="50000"/>
                  </a:schemeClr>
                </a:solidFill>
              </a:rPr>
              <a:t>any</a:t>
            </a:r>
            <a:r>
              <a:rPr lang="fr-CH" b="1" dirty="0">
                <a:solidFill>
                  <a:schemeClr val="accent6">
                    <a:lumMod val="50000"/>
                  </a:schemeClr>
                </a:solidFill>
              </a:rPr>
              <a:t> </a:t>
            </a:r>
            <a:r>
              <a:rPr lang="fr-CH" b="1" dirty="0" err="1">
                <a:solidFill>
                  <a:schemeClr val="accent6">
                    <a:lumMod val="50000"/>
                  </a:schemeClr>
                </a:solidFill>
              </a:rPr>
              <a:t>diversity</a:t>
            </a:r>
            <a:r>
              <a:rPr lang="fr-CH" b="1" dirty="0">
                <a:solidFill>
                  <a:schemeClr val="accent6">
                    <a:lumMod val="50000"/>
                  </a:schemeClr>
                </a:solidFill>
              </a:rPr>
              <a:t> </a:t>
            </a:r>
            <a:r>
              <a:rPr lang="fr-CH" b="1" dirty="0" err="1">
                <a:solidFill>
                  <a:schemeClr val="accent6">
                    <a:lumMod val="50000"/>
                  </a:schemeClr>
                </a:solidFill>
              </a:rPr>
              <a:t>is</a:t>
            </a:r>
            <a:r>
              <a:rPr lang="fr-CH" b="1" dirty="0">
                <a:solidFill>
                  <a:schemeClr val="accent6">
                    <a:lumMod val="50000"/>
                  </a:schemeClr>
                </a:solidFill>
              </a:rPr>
              <a:t> not the </a:t>
            </a:r>
            <a:r>
              <a:rPr lang="fr-CH" b="1" dirty="0" err="1">
                <a:solidFill>
                  <a:schemeClr val="accent6">
                    <a:lumMod val="50000"/>
                  </a:schemeClr>
                </a:solidFill>
              </a:rPr>
              <a:t>problem</a:t>
            </a:r>
            <a:r>
              <a:rPr lang="fr-CH" b="1" dirty="0">
                <a:solidFill>
                  <a:schemeClr val="accent6">
                    <a:lumMod val="50000"/>
                  </a:schemeClr>
                </a:solidFill>
              </a:rPr>
              <a:t>! It </a:t>
            </a:r>
            <a:r>
              <a:rPr lang="fr-CH" b="1" dirty="0" err="1">
                <a:solidFill>
                  <a:schemeClr val="accent6">
                    <a:lumMod val="50000"/>
                  </a:schemeClr>
                </a:solidFill>
              </a:rPr>
              <a:t>is</a:t>
            </a:r>
            <a:r>
              <a:rPr lang="fr-CH" b="1" dirty="0">
                <a:solidFill>
                  <a:schemeClr val="accent6">
                    <a:lumMod val="50000"/>
                  </a:schemeClr>
                </a:solidFill>
              </a:rPr>
              <a:t> OK to observe </a:t>
            </a:r>
            <a:r>
              <a:rPr lang="fr-CH" b="1" dirty="0" err="1">
                <a:solidFill>
                  <a:schemeClr val="accent6">
                    <a:lumMod val="50000"/>
                  </a:schemeClr>
                </a:solidFill>
              </a:rPr>
              <a:t>our</a:t>
            </a:r>
            <a:r>
              <a:rPr lang="fr-CH" b="1" dirty="0">
                <a:solidFill>
                  <a:schemeClr val="accent6">
                    <a:lumMod val="50000"/>
                  </a:schemeClr>
                </a:solidFill>
              </a:rPr>
              <a:t> </a:t>
            </a:r>
            <a:r>
              <a:rPr lang="fr-CH" b="1" dirty="0" err="1">
                <a:solidFill>
                  <a:schemeClr val="accent6">
                    <a:lumMod val="50000"/>
                  </a:schemeClr>
                </a:solidFill>
              </a:rPr>
              <a:t>differences</a:t>
            </a:r>
            <a:r>
              <a:rPr lang="fr-CH" b="1" dirty="0">
                <a:solidFill>
                  <a:schemeClr val="accent6">
                    <a:lumMod val="50000"/>
                  </a:schemeClr>
                </a:solidFill>
              </a:rPr>
              <a:t>, </a:t>
            </a:r>
            <a:r>
              <a:rPr lang="fr-CH" b="1" dirty="0" err="1">
                <a:solidFill>
                  <a:schemeClr val="accent6">
                    <a:lumMod val="50000"/>
                  </a:schemeClr>
                </a:solidFill>
              </a:rPr>
              <a:t>just</a:t>
            </a:r>
            <a:r>
              <a:rPr lang="fr-CH" b="1" dirty="0">
                <a:solidFill>
                  <a:schemeClr val="accent6">
                    <a:lumMod val="50000"/>
                  </a:schemeClr>
                </a:solidFill>
              </a:rPr>
              <a:t> as </a:t>
            </a:r>
            <a:r>
              <a:rPr lang="fr-CH" b="1" dirty="0" err="1">
                <a:solidFill>
                  <a:schemeClr val="accent6">
                    <a:lumMod val="50000"/>
                  </a:schemeClr>
                </a:solidFill>
              </a:rPr>
              <a:t>we</a:t>
            </a:r>
            <a:r>
              <a:rPr lang="fr-CH" b="1" dirty="0">
                <a:solidFill>
                  <a:schemeClr val="accent6">
                    <a:lumMod val="50000"/>
                  </a:schemeClr>
                </a:solidFill>
              </a:rPr>
              <a:t> observe </a:t>
            </a:r>
            <a:r>
              <a:rPr lang="fr-CH" b="1" dirty="0" err="1">
                <a:solidFill>
                  <a:schemeClr val="accent6">
                    <a:lumMod val="50000"/>
                  </a:schemeClr>
                </a:solidFill>
              </a:rPr>
              <a:t>our</a:t>
            </a:r>
            <a:r>
              <a:rPr lang="fr-CH" b="1" dirty="0">
                <a:solidFill>
                  <a:schemeClr val="accent6">
                    <a:lumMod val="50000"/>
                  </a:schemeClr>
                </a:solidFill>
              </a:rPr>
              <a:t> </a:t>
            </a:r>
            <a:r>
              <a:rPr lang="fr-CH" b="1" dirty="0" err="1">
                <a:solidFill>
                  <a:schemeClr val="accent6">
                    <a:lumMod val="50000"/>
                  </a:schemeClr>
                </a:solidFill>
              </a:rPr>
              <a:t>similarities</a:t>
            </a:r>
            <a:r>
              <a:rPr lang="fr-CH" b="1" dirty="0">
                <a:solidFill>
                  <a:schemeClr val="accent6">
                    <a:lumMod val="50000"/>
                  </a:schemeClr>
                </a:solidFill>
              </a:rPr>
              <a:t> </a:t>
            </a:r>
            <a:r>
              <a:rPr lang="fr-CH" b="1" dirty="0">
                <a:solidFill>
                  <a:srgbClr val="FF0000"/>
                </a:solidFill>
              </a:rPr>
              <a:t>BUT</a:t>
            </a:r>
            <a:r>
              <a:rPr lang="fr-CH" b="1" dirty="0">
                <a:solidFill>
                  <a:schemeClr val="accent6">
                    <a:lumMod val="50000"/>
                  </a:schemeClr>
                </a:solidFill>
              </a:rPr>
              <a:t> </a:t>
            </a:r>
            <a:r>
              <a:rPr lang="fr-CH" b="1" dirty="0" err="1">
                <a:solidFill>
                  <a:srgbClr val="0070C0"/>
                </a:solidFill>
              </a:rPr>
              <a:t>problem</a:t>
            </a:r>
            <a:r>
              <a:rPr lang="fr-CH" b="1" dirty="0">
                <a:solidFill>
                  <a:srgbClr val="0070C0"/>
                </a:solidFill>
              </a:rPr>
              <a:t> arises </a:t>
            </a:r>
            <a:r>
              <a:rPr lang="fr-CH" b="1" dirty="0" err="1">
                <a:solidFill>
                  <a:srgbClr val="0070C0"/>
                </a:solidFill>
              </a:rPr>
              <a:t>when</a:t>
            </a:r>
            <a:r>
              <a:rPr lang="fr-CH" b="1" dirty="0">
                <a:solidFill>
                  <a:srgbClr val="0070C0"/>
                </a:solidFill>
              </a:rPr>
              <a:t> </a:t>
            </a:r>
            <a:r>
              <a:rPr lang="fr-CH" b="1" dirty="0" err="1">
                <a:solidFill>
                  <a:srgbClr val="0070C0"/>
                </a:solidFill>
              </a:rPr>
              <a:t>our</a:t>
            </a:r>
            <a:r>
              <a:rPr lang="fr-CH" b="1" dirty="0">
                <a:solidFill>
                  <a:srgbClr val="0070C0"/>
                </a:solidFill>
              </a:rPr>
              <a:t> </a:t>
            </a:r>
            <a:r>
              <a:rPr lang="fr-CH" b="1" dirty="0" err="1">
                <a:solidFill>
                  <a:srgbClr val="0070C0"/>
                </a:solidFill>
              </a:rPr>
              <a:t>differences</a:t>
            </a:r>
            <a:r>
              <a:rPr lang="fr-CH" b="1" dirty="0">
                <a:solidFill>
                  <a:srgbClr val="0070C0"/>
                </a:solidFill>
              </a:rPr>
              <a:t> are </a:t>
            </a:r>
            <a:r>
              <a:rPr lang="fr-CH" b="1" dirty="0" err="1">
                <a:solidFill>
                  <a:srgbClr val="0070C0"/>
                </a:solidFill>
              </a:rPr>
              <a:t>used</a:t>
            </a:r>
            <a:r>
              <a:rPr lang="fr-CH" b="1" dirty="0">
                <a:solidFill>
                  <a:srgbClr val="0070C0"/>
                </a:solidFill>
              </a:rPr>
              <a:t> as a basis for </a:t>
            </a:r>
            <a:r>
              <a:rPr lang="fr-CH" b="1" dirty="0" err="1">
                <a:solidFill>
                  <a:srgbClr val="0070C0"/>
                </a:solidFill>
              </a:rPr>
              <a:t>sanitizing</a:t>
            </a:r>
            <a:r>
              <a:rPr lang="fr-CH" b="1" dirty="0">
                <a:solidFill>
                  <a:srgbClr val="0070C0"/>
                </a:solidFill>
              </a:rPr>
              <a:t> </a:t>
            </a:r>
            <a:r>
              <a:rPr lang="fr-CH" b="1" dirty="0" err="1">
                <a:solidFill>
                  <a:srgbClr val="0070C0"/>
                </a:solidFill>
              </a:rPr>
              <a:t>hatred</a:t>
            </a:r>
            <a:r>
              <a:rPr lang="fr-CH" b="1" dirty="0">
                <a:solidFill>
                  <a:srgbClr val="0070C0"/>
                </a:solidFill>
              </a:rPr>
              <a:t>, discrimination, exclusion, </a:t>
            </a:r>
            <a:r>
              <a:rPr lang="fr-CH" b="1" dirty="0" err="1">
                <a:solidFill>
                  <a:srgbClr val="0070C0"/>
                </a:solidFill>
              </a:rPr>
              <a:t>deprivation</a:t>
            </a:r>
            <a:r>
              <a:rPr lang="fr-CH" b="1" dirty="0">
                <a:solidFill>
                  <a:srgbClr val="0070C0"/>
                </a:solidFill>
              </a:rPr>
              <a:t> and </a:t>
            </a:r>
            <a:r>
              <a:rPr lang="fr-CH" b="1" dirty="0" err="1">
                <a:solidFill>
                  <a:srgbClr val="0070C0"/>
                </a:solidFill>
              </a:rPr>
              <a:t>denial</a:t>
            </a:r>
            <a:r>
              <a:rPr lang="fr-CH" b="1" dirty="0">
                <a:solidFill>
                  <a:srgbClr val="0070C0"/>
                </a:solidFill>
              </a:rPr>
              <a:t> of </a:t>
            </a:r>
            <a:r>
              <a:rPr lang="fr-CH" b="1" dirty="0" err="1">
                <a:solidFill>
                  <a:srgbClr val="0070C0"/>
                </a:solidFill>
              </a:rPr>
              <a:t>rights</a:t>
            </a:r>
            <a:r>
              <a:rPr lang="fr-CH" b="1" dirty="0">
                <a:solidFill>
                  <a:srgbClr val="0070C0"/>
                </a:solidFill>
              </a:rPr>
              <a:t>, </a:t>
            </a:r>
            <a:r>
              <a:rPr lang="fr-CH" b="1" dirty="0" err="1">
                <a:solidFill>
                  <a:srgbClr val="0070C0"/>
                </a:solidFill>
              </a:rPr>
              <a:t>dignity</a:t>
            </a:r>
            <a:r>
              <a:rPr lang="fr-CH" b="1" dirty="0">
                <a:solidFill>
                  <a:srgbClr val="0070C0"/>
                </a:solidFill>
              </a:rPr>
              <a:t> and </a:t>
            </a:r>
            <a:r>
              <a:rPr lang="fr-CH" b="1" dirty="0" err="1">
                <a:solidFill>
                  <a:srgbClr val="0070C0"/>
                </a:solidFill>
              </a:rPr>
              <a:t>privileges</a:t>
            </a:r>
            <a:r>
              <a:rPr lang="fr-CH" dirty="0"/>
              <a:t>. </a:t>
            </a:r>
            <a:endParaRPr lang="en-GB" dirty="0"/>
          </a:p>
        </p:txBody>
      </p:sp>
    </p:spTree>
    <p:extLst>
      <p:ext uri="{BB962C8B-B14F-4D97-AF65-F5344CB8AC3E}">
        <p14:creationId xmlns:p14="http://schemas.microsoft.com/office/powerpoint/2010/main" val="119222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08212"/>
            <a:ext cx="5766617" cy="1163291"/>
          </a:xfrm>
        </p:spPr>
        <p:txBody>
          <a:bodyPr/>
          <a:lstStyle/>
          <a:p>
            <a:r>
              <a:rPr lang="fr-CH" dirty="0"/>
              <a:t>THE WCC: A FELLOWSHIP OF CHURCHES</a:t>
            </a:r>
            <a:endParaRPr lang="en-GB" dirty="0"/>
          </a:p>
        </p:txBody>
      </p:sp>
      <p:pic>
        <p:nvPicPr>
          <p:cNvPr id="5" name="Content Placeholder 4"/>
          <p:cNvPicPr>
            <a:picLocks noGrp="1" noChangeAspect="1"/>
          </p:cNvPicPr>
          <p:nvPr>
            <p:ph idx="1"/>
          </p:nvPr>
        </p:nvPicPr>
        <p:blipFill>
          <a:blip r:embed="rId2"/>
          <a:stretch>
            <a:fillRect/>
          </a:stretch>
        </p:blipFill>
        <p:spPr>
          <a:xfrm>
            <a:off x="5787097" y="987425"/>
            <a:ext cx="4964381" cy="4873625"/>
          </a:xfrm>
          <a:prstGeom prst="rect">
            <a:avLst/>
          </a:prstGeom>
        </p:spPr>
      </p:pic>
      <p:sp>
        <p:nvSpPr>
          <p:cNvPr id="4" name="Text Placeholder 3"/>
          <p:cNvSpPr>
            <a:spLocks noGrp="1"/>
          </p:cNvSpPr>
          <p:nvPr>
            <p:ph type="body" sz="half" idx="2"/>
          </p:nvPr>
        </p:nvSpPr>
        <p:spPr>
          <a:xfrm>
            <a:off x="839788" y="1661070"/>
            <a:ext cx="3932237" cy="4160790"/>
          </a:xfrm>
        </p:spPr>
        <p:txBody>
          <a:bodyPr>
            <a:normAutofit lnSpcReduction="10000"/>
          </a:bodyPr>
          <a:lstStyle/>
          <a:p>
            <a:pPr marL="285750" indent="-285750">
              <a:buFont typeface="Arial" panose="020B0604020202020204" pitchFamily="34" charset="0"/>
              <a:buChar char="•"/>
            </a:pPr>
            <a:r>
              <a:rPr lang="fr-CH" dirty="0" err="1"/>
              <a:t>Overcoming</a:t>
            </a:r>
            <a:r>
              <a:rPr lang="fr-CH" dirty="0"/>
              <a:t> </a:t>
            </a:r>
            <a:r>
              <a:rPr lang="fr-CH" dirty="0" err="1"/>
              <a:t>racism</a:t>
            </a:r>
            <a:r>
              <a:rPr lang="fr-CH" dirty="0"/>
              <a:t>, racial discrimination and </a:t>
            </a:r>
            <a:r>
              <a:rPr lang="fr-CH" dirty="0" err="1"/>
              <a:t>xenophobia</a:t>
            </a:r>
            <a:r>
              <a:rPr lang="fr-CH" dirty="0"/>
              <a:t> </a:t>
            </a:r>
            <a:r>
              <a:rPr lang="fr-CH" dirty="0" err="1"/>
              <a:t>is</a:t>
            </a:r>
            <a:r>
              <a:rPr lang="fr-CH" dirty="0"/>
              <a:t> a </a:t>
            </a:r>
            <a:r>
              <a:rPr lang="fr-CH" dirty="0" err="1"/>
              <a:t>commitment</a:t>
            </a:r>
            <a:r>
              <a:rPr lang="fr-CH" dirty="0"/>
              <a:t> </a:t>
            </a:r>
            <a:r>
              <a:rPr lang="fr-CH" dirty="0" err="1"/>
              <a:t>that</a:t>
            </a:r>
            <a:r>
              <a:rPr lang="fr-CH" dirty="0"/>
              <a:t> </a:t>
            </a:r>
            <a:r>
              <a:rPr lang="fr-CH" dirty="0" err="1"/>
              <a:t>is</a:t>
            </a:r>
            <a:r>
              <a:rPr lang="fr-CH" dirty="0"/>
              <a:t> at the intersection of the </a:t>
            </a:r>
            <a:r>
              <a:rPr lang="fr-CH" dirty="0" err="1"/>
              <a:t>core</a:t>
            </a:r>
            <a:r>
              <a:rPr lang="fr-CH" dirty="0"/>
              <a:t> </a:t>
            </a:r>
            <a:r>
              <a:rPr lang="fr-CH" dirty="0" err="1"/>
              <a:t>commitments</a:t>
            </a:r>
            <a:r>
              <a:rPr lang="fr-CH" dirty="0"/>
              <a:t> made by WCC </a:t>
            </a:r>
            <a:r>
              <a:rPr lang="fr-CH" dirty="0" err="1"/>
              <a:t>member</a:t>
            </a:r>
            <a:r>
              <a:rPr lang="fr-CH" dirty="0"/>
              <a:t> </a:t>
            </a:r>
            <a:r>
              <a:rPr lang="fr-CH" dirty="0" err="1"/>
              <a:t>churches</a:t>
            </a:r>
            <a:r>
              <a:rPr lang="fr-CH" dirty="0"/>
              <a:t>.</a:t>
            </a:r>
          </a:p>
          <a:p>
            <a:pPr marL="285750" indent="-285750">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WCC member churches commit to “reflect, speak, act, worship and work together, challenge and support each other, share and debate with each other” to realise or to facilitate the establishment of justice and peace in the world.</a:t>
            </a:r>
          </a:p>
          <a:p>
            <a:pPr marL="285750" indent="-285750">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Racism, racial discrimination and xenophobia are symptoms of the absence of justice and peace, of denied human dignity and of a failure to live by the tenets of our faith.</a:t>
            </a:r>
          </a:p>
          <a:p>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Tree>
    <p:extLst>
      <p:ext uri="{BB962C8B-B14F-4D97-AF65-F5344CB8AC3E}">
        <p14:creationId xmlns:p14="http://schemas.microsoft.com/office/powerpoint/2010/main" val="4081840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75750"/>
            <a:ext cx="11188089" cy="708794"/>
          </a:xfrm>
        </p:spPr>
        <p:txBody>
          <a:bodyPr>
            <a:normAutofit/>
          </a:bodyPr>
          <a:lstStyle/>
          <a:p>
            <a:pPr algn="ctr"/>
            <a:r>
              <a:rPr lang="fr-CH" b="1" dirty="0"/>
              <a:t>WCC REGIONAL MANIFESTATIONS OF RDX</a:t>
            </a:r>
            <a:endParaRPr lang="en-GB" b="1" dirty="0"/>
          </a:p>
        </p:txBody>
      </p:sp>
      <p:pic>
        <p:nvPicPr>
          <p:cNvPr id="6" name="Content Placeholder 5"/>
          <p:cNvPicPr>
            <a:picLocks noGrp="1" noChangeAspect="1"/>
          </p:cNvPicPr>
          <p:nvPr>
            <p:ph idx="1"/>
          </p:nvPr>
        </p:nvPicPr>
        <p:blipFill>
          <a:blip r:embed="rId2"/>
          <a:stretch>
            <a:fillRect/>
          </a:stretch>
        </p:blipFill>
        <p:spPr>
          <a:xfrm>
            <a:off x="6037703" y="987425"/>
            <a:ext cx="4463169" cy="4873625"/>
          </a:xfrm>
          <a:prstGeom prst="rect">
            <a:avLst/>
          </a:prstGeom>
        </p:spPr>
      </p:pic>
      <p:sp>
        <p:nvSpPr>
          <p:cNvPr id="7" name="Text Placeholder 6"/>
          <p:cNvSpPr>
            <a:spLocks noGrp="1"/>
          </p:cNvSpPr>
          <p:nvPr>
            <p:ph type="body" sz="half" idx="2"/>
          </p:nvPr>
        </p:nvSpPr>
        <p:spPr>
          <a:xfrm>
            <a:off x="839788" y="2057399"/>
            <a:ext cx="3932237" cy="4538183"/>
          </a:xfrm>
        </p:spPr>
        <p:txBody>
          <a:bodyPr>
            <a:normAutofit lnSpcReduction="10000"/>
          </a:bodyPr>
          <a:lstStyle/>
          <a:p>
            <a:pPr marL="285750" indent="-285750" algn="just">
              <a:buFont typeface="Arial" panose="020B0604020202020204" pitchFamily="34" charset="0"/>
              <a:buChar char="•"/>
            </a:pPr>
            <a:r>
              <a:rPr lang="fr-CH" dirty="0" err="1"/>
              <a:t>Racism</a:t>
            </a:r>
            <a:r>
              <a:rPr lang="fr-CH" dirty="0"/>
              <a:t>, racial discrimination and </a:t>
            </a:r>
            <a:r>
              <a:rPr lang="fr-CH" dirty="0" err="1"/>
              <a:t>xenophobia</a:t>
            </a:r>
            <a:r>
              <a:rPr lang="fr-CH" dirty="0"/>
              <a:t> are </a:t>
            </a:r>
            <a:r>
              <a:rPr lang="fr-CH" dirty="0" err="1"/>
              <a:t>experiences</a:t>
            </a:r>
            <a:r>
              <a:rPr lang="fr-CH" dirty="0"/>
              <a:t> </a:t>
            </a:r>
            <a:r>
              <a:rPr lang="fr-CH" dirty="0" err="1"/>
              <a:t>shared</a:t>
            </a:r>
            <a:r>
              <a:rPr lang="fr-CH" dirty="0"/>
              <a:t> by </a:t>
            </a:r>
            <a:r>
              <a:rPr lang="fr-CH" dirty="0" err="1"/>
              <a:t>many</a:t>
            </a:r>
            <a:r>
              <a:rPr lang="fr-CH" dirty="0"/>
              <a:t> people in all the </a:t>
            </a:r>
            <a:r>
              <a:rPr lang="fr-CH" dirty="0" err="1"/>
              <a:t>regions</a:t>
            </a:r>
            <a:r>
              <a:rPr lang="fr-CH" dirty="0"/>
              <a:t> of the world.</a:t>
            </a:r>
          </a:p>
          <a:p>
            <a:pPr marL="285750" indent="-285750" algn="just">
              <a:buFont typeface="Arial" panose="020B0604020202020204" pitchFamily="34" charset="0"/>
              <a:buChar char="•"/>
            </a:pPr>
            <a:r>
              <a:rPr lang="fr-CH" dirty="0" err="1"/>
              <a:t>Some</a:t>
            </a:r>
            <a:r>
              <a:rPr lang="fr-CH" dirty="0"/>
              <a:t> manifestations are </a:t>
            </a:r>
            <a:r>
              <a:rPr lang="fr-CH" dirty="0" err="1"/>
              <a:t>peculiar</a:t>
            </a:r>
            <a:r>
              <a:rPr lang="fr-CH" dirty="0"/>
              <a:t> to </a:t>
            </a:r>
            <a:r>
              <a:rPr lang="fr-CH" dirty="0" err="1"/>
              <a:t>some</a:t>
            </a:r>
            <a:r>
              <a:rPr lang="fr-CH" dirty="0"/>
              <a:t> </a:t>
            </a:r>
            <a:r>
              <a:rPr lang="fr-CH" dirty="0" err="1"/>
              <a:t>regions</a:t>
            </a:r>
            <a:r>
              <a:rPr lang="fr-CH" dirty="0"/>
              <a:t>, </a:t>
            </a:r>
            <a:r>
              <a:rPr lang="fr-CH" dirty="0" err="1"/>
              <a:t>though</a:t>
            </a:r>
            <a:r>
              <a:rPr lang="fr-CH" dirty="0"/>
              <a:t> </a:t>
            </a:r>
            <a:r>
              <a:rPr lang="fr-CH" dirty="0" err="1"/>
              <a:t>mostly</a:t>
            </a:r>
            <a:r>
              <a:rPr lang="fr-CH" dirty="0"/>
              <a:t>, </a:t>
            </a:r>
            <a:r>
              <a:rPr lang="fr-CH" dirty="0" err="1"/>
              <a:t>different</a:t>
            </a:r>
            <a:r>
              <a:rPr lang="fr-CH" dirty="0"/>
              <a:t> </a:t>
            </a:r>
            <a:r>
              <a:rPr lang="fr-CH" dirty="0" err="1"/>
              <a:t>regions</a:t>
            </a:r>
            <a:r>
              <a:rPr lang="fr-CH" dirty="0"/>
              <a:t> tend to have dominant and dormant manifestations of RDX.</a:t>
            </a:r>
          </a:p>
          <a:p>
            <a:pPr marL="285750" indent="-285750" algn="just">
              <a:buFont typeface="Arial" panose="020B0604020202020204" pitchFamily="34" charset="0"/>
              <a:buChar char="•"/>
            </a:pPr>
            <a:r>
              <a:rPr lang="fr-CH" dirty="0" err="1"/>
              <a:t>Other</a:t>
            </a:r>
            <a:r>
              <a:rPr lang="fr-CH" dirty="0"/>
              <a:t> manifestations are </a:t>
            </a:r>
            <a:r>
              <a:rPr lang="fr-CH" dirty="0" err="1"/>
              <a:t>prevalent</a:t>
            </a:r>
            <a:r>
              <a:rPr lang="fr-CH" dirty="0"/>
              <a:t> in all </a:t>
            </a:r>
            <a:r>
              <a:rPr lang="fr-CH" dirty="0" err="1"/>
              <a:t>regions</a:t>
            </a:r>
            <a:r>
              <a:rPr lang="fr-CH" dirty="0"/>
              <a:t>, </a:t>
            </a:r>
            <a:r>
              <a:rPr lang="fr-CH" dirty="0" err="1"/>
              <a:t>especially</a:t>
            </a:r>
            <a:r>
              <a:rPr lang="fr-CH" dirty="0"/>
              <a:t>, immigrants and people of </a:t>
            </a:r>
            <a:r>
              <a:rPr lang="fr-CH" dirty="0" err="1"/>
              <a:t>African</a:t>
            </a:r>
            <a:r>
              <a:rPr lang="fr-CH" dirty="0"/>
              <a:t> </a:t>
            </a:r>
            <a:r>
              <a:rPr lang="fr-CH" dirty="0" err="1"/>
              <a:t>descent</a:t>
            </a:r>
            <a:r>
              <a:rPr lang="fr-CH" dirty="0"/>
              <a:t> </a:t>
            </a:r>
            <a:r>
              <a:rPr lang="fr-CH" dirty="0" err="1"/>
              <a:t>appear</a:t>
            </a:r>
            <a:r>
              <a:rPr lang="fr-CH" dirty="0"/>
              <a:t> to </a:t>
            </a:r>
            <a:r>
              <a:rPr lang="fr-CH" dirty="0" err="1"/>
              <a:t>be</a:t>
            </a:r>
            <a:r>
              <a:rPr lang="fr-CH" dirty="0"/>
              <a:t> the </a:t>
            </a:r>
            <a:r>
              <a:rPr lang="fr-CH" dirty="0" err="1"/>
              <a:t>worst</a:t>
            </a:r>
            <a:r>
              <a:rPr lang="fr-CH" dirty="0"/>
              <a:t> </a:t>
            </a:r>
            <a:r>
              <a:rPr lang="fr-CH" dirty="0" err="1"/>
              <a:t>affected</a:t>
            </a:r>
            <a:r>
              <a:rPr lang="fr-CH" dirty="0"/>
              <a:t> groups in all the </a:t>
            </a:r>
            <a:r>
              <a:rPr lang="fr-CH" dirty="0" err="1"/>
              <a:t>regions</a:t>
            </a:r>
            <a:r>
              <a:rPr lang="fr-CH" dirty="0"/>
              <a:t>.</a:t>
            </a:r>
          </a:p>
          <a:p>
            <a:pPr marL="285750" indent="-285750" algn="just">
              <a:buFont typeface="Arial" panose="020B0604020202020204" pitchFamily="34" charset="0"/>
              <a:buChar char="•"/>
            </a:pPr>
            <a:r>
              <a:rPr lang="fr-CH" dirty="0" err="1"/>
              <a:t>Racism</a:t>
            </a:r>
            <a:r>
              <a:rPr lang="fr-CH" dirty="0"/>
              <a:t> </a:t>
            </a:r>
            <a:r>
              <a:rPr lang="fr-CH" dirty="0" err="1"/>
              <a:t>is</a:t>
            </a:r>
            <a:r>
              <a:rPr lang="fr-CH" dirty="0"/>
              <a:t> not </a:t>
            </a:r>
            <a:r>
              <a:rPr lang="fr-CH" dirty="0" err="1"/>
              <a:t>simply</a:t>
            </a:r>
            <a:r>
              <a:rPr lang="fr-CH" dirty="0"/>
              <a:t> about the </a:t>
            </a:r>
            <a:r>
              <a:rPr lang="fr-CH" dirty="0" err="1"/>
              <a:t>colour</a:t>
            </a:r>
            <a:r>
              <a:rPr lang="fr-CH" dirty="0"/>
              <a:t> of </a:t>
            </a:r>
            <a:r>
              <a:rPr lang="fr-CH" dirty="0" err="1"/>
              <a:t>one’s</a:t>
            </a:r>
            <a:r>
              <a:rPr lang="fr-CH" dirty="0"/>
              <a:t> skin, </a:t>
            </a:r>
            <a:r>
              <a:rPr lang="fr-CH" dirty="0" err="1"/>
              <a:t>it</a:t>
            </a:r>
            <a:r>
              <a:rPr lang="fr-CH" dirty="0"/>
              <a:t> </a:t>
            </a:r>
            <a:r>
              <a:rPr lang="fr-CH" dirty="0" err="1"/>
              <a:t>is</a:t>
            </a:r>
            <a:r>
              <a:rPr lang="fr-CH" dirty="0"/>
              <a:t> about </a:t>
            </a:r>
            <a:r>
              <a:rPr lang="fr-CH" dirty="0" err="1"/>
              <a:t>ethnicity</a:t>
            </a:r>
            <a:r>
              <a:rPr lang="fr-CH" dirty="0"/>
              <a:t>, culture, </a:t>
            </a:r>
            <a:r>
              <a:rPr lang="fr-CH" dirty="0" err="1"/>
              <a:t>language</a:t>
            </a:r>
            <a:r>
              <a:rPr lang="fr-CH" dirty="0"/>
              <a:t>, </a:t>
            </a:r>
            <a:r>
              <a:rPr lang="fr-CH" dirty="0" err="1"/>
              <a:t>hair</a:t>
            </a:r>
            <a:r>
              <a:rPr lang="fr-CH" dirty="0"/>
              <a:t> texture, and caste!</a:t>
            </a:r>
          </a:p>
          <a:p>
            <a:pPr marL="285750" indent="-285750" algn="just">
              <a:buFont typeface="Arial" panose="020B0604020202020204" pitchFamily="34" charset="0"/>
              <a:buChar char="•"/>
            </a:pPr>
            <a:r>
              <a:rPr lang="fr-CH" dirty="0" err="1"/>
              <a:t>Racism</a:t>
            </a:r>
            <a:r>
              <a:rPr lang="fr-CH" dirty="0"/>
              <a:t> affects people </a:t>
            </a:r>
            <a:r>
              <a:rPr lang="fr-CH" dirty="0" err="1"/>
              <a:t>differently</a:t>
            </a:r>
            <a:r>
              <a:rPr lang="fr-CH" dirty="0"/>
              <a:t>, men and </a:t>
            </a:r>
            <a:r>
              <a:rPr lang="fr-CH" dirty="0" err="1"/>
              <a:t>women</a:t>
            </a:r>
            <a:r>
              <a:rPr lang="fr-CH" dirty="0"/>
              <a:t> of the </a:t>
            </a:r>
            <a:r>
              <a:rPr lang="fr-CH" dirty="0" err="1"/>
              <a:t>same</a:t>
            </a:r>
            <a:r>
              <a:rPr lang="fr-CH" dirty="0"/>
              <a:t> race do not </a:t>
            </a:r>
            <a:r>
              <a:rPr lang="fr-CH" dirty="0" err="1"/>
              <a:t>suffer</a:t>
            </a:r>
            <a:r>
              <a:rPr lang="fr-CH" dirty="0"/>
              <a:t> </a:t>
            </a:r>
            <a:r>
              <a:rPr lang="fr-CH" dirty="0" err="1"/>
              <a:t>exactly</a:t>
            </a:r>
            <a:r>
              <a:rPr lang="fr-CH" dirty="0"/>
              <a:t> the </a:t>
            </a:r>
            <a:r>
              <a:rPr lang="fr-CH" dirty="0" err="1"/>
              <a:t>same</a:t>
            </a:r>
            <a:r>
              <a:rPr lang="fr-CH" dirty="0"/>
              <a:t> </a:t>
            </a:r>
            <a:r>
              <a:rPr lang="fr-CH" dirty="0" err="1"/>
              <a:t>experience</a:t>
            </a:r>
            <a:endParaRPr lang="en-GB" dirty="0"/>
          </a:p>
        </p:txBody>
      </p:sp>
    </p:spTree>
    <p:extLst>
      <p:ext uri="{BB962C8B-B14F-4D97-AF65-F5344CB8AC3E}">
        <p14:creationId xmlns:p14="http://schemas.microsoft.com/office/powerpoint/2010/main" val="274311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r-CH" dirty="0"/>
              <a:t>PRE-1948: SOME OBSERVATIONS BY ECUMENICAL GROUPS</a:t>
            </a:r>
            <a:endParaRPr lang="en-GB" dirty="0"/>
          </a:p>
        </p:txBody>
      </p:sp>
      <p:sp>
        <p:nvSpPr>
          <p:cNvPr id="6" name="Content Placeholder 5"/>
          <p:cNvSpPr>
            <a:spLocks noGrp="1"/>
          </p:cNvSpPr>
          <p:nvPr>
            <p:ph idx="1"/>
          </p:nvPr>
        </p:nvSpPr>
        <p:spPr/>
        <p:txBody>
          <a:bodyPr>
            <a:normAutofit fontScale="62500" lnSpcReduction="20000"/>
          </a:bodyPr>
          <a:lstStyle/>
          <a:p>
            <a:pPr algn="just">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The “race-problem” was noted and discussed at the Stockholm Conference on Life and Work (1925), there was great optimism that “preaching the brotherhood of men” and “spreading modern education” would result in “race-prejudice” being eliminated.</a:t>
            </a:r>
          </a:p>
          <a:p>
            <a:pPr algn="just">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The International Missionary Council meeting in Jerusalem (1928) demanded “worldwide interracial unity”. </a:t>
            </a:r>
          </a:p>
          <a:p>
            <a:pPr algn="just">
              <a:lnSpc>
                <a:spcPct val="107000"/>
              </a:lnSpc>
              <a:spcAft>
                <a:spcPts val="800"/>
              </a:spcAft>
            </a:pPr>
            <a:r>
              <a:rPr lang="fr-CH" dirty="0" err="1">
                <a:latin typeface="Calibri" panose="020F0502020204030204" pitchFamily="34" charset="0"/>
                <a:ea typeface="Calibri" panose="020F0502020204030204" pitchFamily="34" charset="0"/>
                <a:cs typeface="Times New Roman" panose="02020603050405020304" pitchFamily="18" charset="0"/>
              </a:rPr>
              <a:t>While</a:t>
            </a:r>
            <a:r>
              <a:rPr lang="fr-CH" dirty="0">
                <a:latin typeface="Calibri" panose="020F0502020204030204" pitchFamily="34" charset="0"/>
                <a:ea typeface="Calibri" panose="020F0502020204030204" pitchFamily="34" charset="0"/>
                <a:cs typeface="Times New Roman" panose="02020603050405020304" pitchFamily="18" charset="0"/>
              </a:rPr>
              <a:t> the </a:t>
            </a:r>
            <a:r>
              <a:rPr lang="fr-CH" dirty="0" err="1">
                <a:latin typeface="Calibri" panose="020F0502020204030204" pitchFamily="34" charset="0"/>
                <a:ea typeface="Calibri" panose="020F0502020204030204" pitchFamily="34" charset="0"/>
                <a:cs typeface="Times New Roman" panose="02020603050405020304" pitchFamily="18" charset="0"/>
              </a:rPr>
              <a:t>ecumenical</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movement</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was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observing</a:t>
            </a:r>
            <a:r>
              <a:rPr lang="fr-CH" dirty="0">
                <a:latin typeface="Calibri" panose="020F0502020204030204" pitchFamily="34" charset="0"/>
                <a:ea typeface="Calibri" panose="020F0502020204030204" pitchFamily="34" charset="0"/>
                <a:cs typeface="Times New Roman" panose="02020603050405020304" pitchFamily="18" charset="0"/>
              </a:rPr>
              <a:t> the </a:t>
            </a:r>
            <a:r>
              <a:rPr lang="fr-CH" dirty="0" err="1">
                <a:latin typeface="Calibri" panose="020F0502020204030204" pitchFamily="34" charset="0"/>
                <a:ea typeface="Calibri" panose="020F0502020204030204" pitchFamily="34" charset="0"/>
                <a:cs typeface="Times New Roman" panose="02020603050405020304" pitchFamily="18" charset="0"/>
              </a:rPr>
              <a:t>presence</a:t>
            </a:r>
            <a:r>
              <a:rPr lang="fr-CH" dirty="0">
                <a:latin typeface="Calibri" panose="020F0502020204030204" pitchFamily="34" charset="0"/>
                <a:ea typeface="Calibri" panose="020F0502020204030204" pitchFamily="34" charset="0"/>
                <a:cs typeface="Times New Roman" panose="02020603050405020304" pitchFamily="18" charset="0"/>
              </a:rPr>
              <a:t> of race-</a:t>
            </a:r>
            <a:r>
              <a:rPr lang="fr-CH" dirty="0" err="1">
                <a:latin typeface="Calibri" panose="020F0502020204030204" pitchFamily="34" charset="0"/>
                <a:ea typeface="Calibri" panose="020F0502020204030204" pitchFamily="34" charset="0"/>
                <a:cs typeface="Times New Roman" panose="02020603050405020304" pitchFamily="18" charset="0"/>
              </a:rPr>
              <a:t>prejudice</a:t>
            </a:r>
            <a:r>
              <a:rPr lang="fr-CH" dirty="0">
                <a:latin typeface="Calibri" panose="020F0502020204030204" pitchFamily="34" charset="0"/>
                <a:ea typeface="Calibri" panose="020F0502020204030204" pitchFamily="34" charset="0"/>
                <a:cs typeface="Times New Roman" panose="02020603050405020304" pitchFamily="18" charset="0"/>
              </a:rPr>
              <a:t>, the 1930s to the 1940s </a:t>
            </a:r>
            <a:r>
              <a:rPr lang="fr-CH" dirty="0" err="1">
                <a:latin typeface="Calibri" panose="020F0502020204030204" pitchFamily="34" charset="0"/>
                <a:ea typeface="Calibri" panose="020F0502020204030204" pitchFamily="34" charset="0"/>
                <a:cs typeface="Times New Roman" panose="02020603050405020304" pitchFamily="18" charset="0"/>
              </a:rPr>
              <a:t>saw</a:t>
            </a:r>
            <a:r>
              <a:rPr lang="fr-CH" dirty="0">
                <a:latin typeface="Calibri" panose="020F0502020204030204" pitchFamily="34" charset="0"/>
                <a:ea typeface="Calibri" panose="020F0502020204030204" pitchFamily="34" charset="0"/>
                <a:cs typeface="Times New Roman" panose="02020603050405020304" pitchFamily="18" charset="0"/>
              </a:rPr>
              <a:t> one of the </a:t>
            </a:r>
            <a:r>
              <a:rPr lang="fr-CH" dirty="0" err="1">
                <a:latin typeface="Calibri" panose="020F0502020204030204" pitchFamily="34" charset="0"/>
                <a:ea typeface="Calibri" panose="020F0502020204030204" pitchFamily="34" charset="0"/>
                <a:cs typeface="Times New Roman" panose="02020603050405020304" pitchFamily="18" charset="0"/>
              </a:rPr>
              <a:t>worst</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atrocities</a:t>
            </a:r>
            <a:r>
              <a:rPr lang="fr-CH" dirty="0">
                <a:latin typeface="Calibri" panose="020F0502020204030204" pitchFamily="34" charset="0"/>
                <a:ea typeface="Calibri" panose="020F0502020204030204" pitchFamily="34" charset="0"/>
                <a:cs typeface="Times New Roman" panose="02020603050405020304" pitchFamily="18" charset="0"/>
              </a:rPr>
              <a:t> in </a:t>
            </a:r>
            <a:r>
              <a:rPr lang="fr-CH" dirty="0" err="1">
                <a:latin typeface="Calibri" panose="020F0502020204030204" pitchFamily="34" charset="0"/>
                <a:ea typeface="Calibri" panose="020F0502020204030204" pitchFamily="34" charset="0"/>
                <a:cs typeface="Times New Roman" panose="02020603050405020304" pitchFamily="18" charset="0"/>
              </a:rPr>
              <a:t>human</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history</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when</a:t>
            </a:r>
            <a:r>
              <a:rPr lang="fr-CH" dirty="0">
                <a:latin typeface="Calibri" panose="020F0502020204030204" pitchFamily="34" charset="0"/>
                <a:ea typeface="Calibri" panose="020F0502020204030204" pitchFamily="34" charset="0"/>
                <a:cs typeface="Times New Roman" panose="02020603050405020304" pitchFamily="18" charset="0"/>
              </a:rPr>
              <a:t> «in the </a:t>
            </a:r>
            <a:r>
              <a:rPr lang="fr-CH" dirty="0" err="1">
                <a:latin typeface="Calibri" panose="020F0502020204030204" pitchFamily="34" charset="0"/>
                <a:ea typeface="Calibri" panose="020F0502020204030204" pitchFamily="34" charset="0"/>
                <a:cs typeface="Times New Roman" panose="02020603050405020304" pitchFamily="18" charset="0"/>
              </a:rPr>
              <a:t>name</a:t>
            </a:r>
            <a:r>
              <a:rPr lang="fr-CH" dirty="0">
                <a:latin typeface="Calibri" panose="020F0502020204030204" pitchFamily="34" charset="0"/>
                <a:ea typeface="Calibri" panose="020F0502020204030204" pitchFamily="34" charset="0"/>
                <a:cs typeface="Times New Roman" panose="02020603050405020304" pitchFamily="18" charset="0"/>
              </a:rPr>
              <a:t> of racial </a:t>
            </a:r>
            <a:r>
              <a:rPr lang="fr-CH" dirty="0" err="1">
                <a:latin typeface="Calibri" panose="020F0502020204030204" pitchFamily="34" charset="0"/>
                <a:ea typeface="Calibri" panose="020F0502020204030204" pitchFamily="34" charset="0"/>
                <a:cs typeface="Times New Roman" panose="02020603050405020304" pitchFamily="18" charset="0"/>
              </a:rPr>
              <a:t>purity</a:t>
            </a:r>
            <a:r>
              <a:rPr lang="fr-CH" dirty="0">
                <a:latin typeface="Calibri" panose="020F0502020204030204" pitchFamily="34" charset="0"/>
                <a:ea typeface="Calibri" panose="020F0502020204030204" pitchFamily="34" charset="0"/>
                <a:cs typeface="Times New Roman" panose="02020603050405020304" pitchFamily="18" charset="0"/>
              </a:rPr>
              <a:t>» six million </a:t>
            </a:r>
            <a:r>
              <a:rPr lang="fr-CH" dirty="0" err="1">
                <a:latin typeface="Calibri" panose="020F0502020204030204" pitchFamily="34" charset="0"/>
                <a:ea typeface="Calibri" panose="020F0502020204030204" pitchFamily="34" charset="0"/>
                <a:cs typeface="Times New Roman" panose="02020603050405020304" pitchFamily="18" charset="0"/>
              </a:rPr>
              <a:t>Jews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were</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systematically</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murdered</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Some</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Christians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opposed</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this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atrocity</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others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supported</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it</a:t>
            </a:r>
            <a:r>
              <a:rPr lang="fr-CH" dirty="0">
                <a:latin typeface="Calibri" panose="020F0502020204030204" pitchFamily="34" charset="0"/>
                <a:ea typeface="Calibri" panose="020F0502020204030204" pitchFamily="34" charset="0"/>
                <a:cs typeface="Times New Roman" panose="02020603050405020304" pitchFamily="18" charset="0"/>
              </a:rPr>
              <a:t> and </a:t>
            </a:r>
            <a:r>
              <a:rPr lang="fr-CH" dirty="0" err="1">
                <a:latin typeface="Calibri" panose="020F0502020204030204" pitchFamily="34" charset="0"/>
                <a:ea typeface="Calibri" panose="020F0502020204030204" pitchFamily="34" charset="0"/>
                <a:cs typeface="Times New Roman" panose="02020603050405020304" pitchFamily="18" charset="0"/>
              </a:rPr>
              <a:t>many</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others</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remained</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silent</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praying</a:t>
            </a:r>
            <a:r>
              <a:rPr lang="fr-CH" dirty="0">
                <a:latin typeface="Calibri" panose="020F0502020204030204" pitchFamily="34" charset="0"/>
                <a:ea typeface="Calibri" panose="020F0502020204030204" pitchFamily="34" charset="0"/>
                <a:cs typeface="Times New Roman" panose="02020603050405020304" pitchFamily="18" charset="0"/>
              </a:rPr>
              <a:t> and not </a:t>
            </a:r>
            <a:r>
              <a:rPr lang="fr-CH" dirty="0" err="1">
                <a:latin typeface="Calibri" panose="020F0502020204030204" pitchFamily="34" charset="0"/>
                <a:ea typeface="Calibri" panose="020F0502020204030204" pitchFamily="34" charset="0"/>
                <a:cs typeface="Times New Roman" panose="02020603050405020304" pitchFamily="18" charset="0"/>
              </a:rPr>
              <a:t>doing</a:t>
            </a:r>
            <a:r>
              <a:rPr lang="fr-CH" dirty="0">
                <a:latin typeface="Calibri" panose="020F0502020204030204" pitchFamily="34" charset="0"/>
                <a:ea typeface="Calibri" panose="020F0502020204030204" pitchFamily="34" charset="0"/>
                <a:cs typeface="Times New Roman" panose="02020603050405020304" pitchFamily="18" charset="0"/>
              </a:rPr>
              <a:t> </a:t>
            </a:r>
            <a:r>
              <a:rPr lang="fr-CH" dirty="0" err="1">
                <a:latin typeface="Calibri" panose="020F0502020204030204" pitchFamily="34" charset="0"/>
                <a:ea typeface="Calibri" panose="020F0502020204030204" pitchFamily="34" charset="0"/>
                <a:cs typeface="Times New Roman" panose="02020603050405020304" pitchFamily="18" charset="0"/>
              </a:rPr>
              <a:t>anything</a:t>
            </a:r>
            <a:r>
              <a:rPr lang="fr-CH" dirty="0">
                <a:latin typeface="Calibri" panose="020F0502020204030204" pitchFamily="34" charset="0"/>
                <a:ea typeface="Calibri" panose="020F0502020204030204" pitchFamily="34" charset="0"/>
                <a:cs typeface="Times New Roman" panose="02020603050405020304" pitchFamily="18" charset="0"/>
              </a:rPr>
              <a:t> about </a:t>
            </a:r>
            <a:r>
              <a:rPr lang="fr-CH" dirty="0" err="1">
                <a:latin typeface="Calibri" panose="020F0502020204030204" pitchFamily="34" charset="0"/>
                <a:ea typeface="Calibri" panose="020F0502020204030204" pitchFamily="34" charset="0"/>
                <a:cs typeface="Times New Roman" panose="02020603050405020304" pitchFamily="18" charset="0"/>
              </a:rPr>
              <a:t>it</a:t>
            </a:r>
            <a:r>
              <a:rPr lang="fr-CH" dirty="0">
                <a:latin typeface="Calibri" panose="020F0502020204030204" pitchFamily="34" charset="0"/>
                <a:ea typeface="Calibri" panose="020F0502020204030204" pitchFamily="34"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dirty="0">
                <a:latin typeface="Calibri" panose="020F0502020204030204" pitchFamily="34" charset="0"/>
                <a:ea typeface="Calibri" panose="020F0502020204030204" pitchFamily="34" charset="0"/>
                <a:cs typeface="Times New Roman" panose="02020603050405020304" pitchFamily="18" charset="0"/>
              </a:rPr>
              <a:t>The Oxford Conference (1937) on Church, Community and State spoke, “against racial pride, racial hatreds and persecutions, and the exploitation of other races in all their forms” </a:t>
            </a:r>
          </a:p>
          <a:p>
            <a:r>
              <a:rPr lang="fr-CH" dirty="0" err="1">
                <a:latin typeface="Calibri" panose="020F0502020204030204" pitchFamily="34" charset="0"/>
                <a:cs typeface="Times New Roman" panose="02020603050405020304" pitchFamily="18" charset="0"/>
              </a:rPr>
              <a:t>These</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problems</a:t>
            </a:r>
            <a:r>
              <a:rPr lang="fr-CH" dirty="0">
                <a:latin typeface="Calibri" panose="020F0502020204030204" pitchFamily="34" charset="0"/>
                <a:cs typeface="Times New Roman" panose="02020603050405020304" pitchFamily="18" charset="0"/>
              </a:rPr>
              <a:t>, as </a:t>
            </a:r>
            <a:r>
              <a:rPr lang="fr-CH" dirty="0" err="1">
                <a:latin typeface="Calibri" panose="020F0502020204030204" pitchFamily="34" charset="0"/>
                <a:cs typeface="Times New Roman" panose="02020603050405020304" pitchFamily="18" charset="0"/>
              </a:rPr>
              <a:t>well</a:t>
            </a:r>
            <a:r>
              <a:rPr lang="fr-CH" dirty="0">
                <a:latin typeface="Calibri" panose="020F0502020204030204" pitchFamily="34" charset="0"/>
                <a:cs typeface="Times New Roman" panose="02020603050405020304" pitchFamily="18" charset="0"/>
              </a:rPr>
              <a:t> as </a:t>
            </a:r>
            <a:r>
              <a:rPr lang="fr-CH" dirty="0" err="1">
                <a:latin typeface="Calibri" panose="020F0502020204030204" pitchFamily="34" charset="0"/>
                <a:cs typeface="Times New Roman" panose="02020603050405020304" pitchFamily="18" charset="0"/>
              </a:rPr>
              <a:t>many</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others</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that</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were</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exposed</a:t>
            </a:r>
            <a:r>
              <a:rPr lang="fr-CH" dirty="0">
                <a:latin typeface="Calibri" panose="020F0502020204030204" pitchFamily="34" charset="0"/>
                <a:cs typeface="Times New Roman" panose="02020603050405020304" pitchFamily="18" charset="0"/>
              </a:rPr>
              <a:t> by the World </a:t>
            </a:r>
            <a:r>
              <a:rPr lang="fr-CH" dirty="0" err="1">
                <a:latin typeface="Calibri" panose="020F0502020204030204" pitchFamily="34" charset="0"/>
                <a:cs typeface="Times New Roman" panose="02020603050405020304" pitchFamily="18" charset="0"/>
              </a:rPr>
              <a:t>War</a:t>
            </a:r>
            <a:r>
              <a:rPr lang="fr-CH" dirty="0">
                <a:latin typeface="Calibri" panose="020F0502020204030204" pitchFamily="34" charset="0"/>
                <a:cs typeface="Times New Roman" panose="02020603050405020304" pitchFamily="18" charset="0"/>
              </a:rPr>
              <a:t> 2, must have </a:t>
            </a:r>
            <a:r>
              <a:rPr lang="fr-CH" dirty="0" err="1">
                <a:latin typeface="Calibri" panose="020F0502020204030204" pitchFamily="34" charset="0"/>
                <a:cs typeface="Times New Roman" panose="02020603050405020304" pitchFamily="18" charset="0"/>
              </a:rPr>
              <a:t>led</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churches</a:t>
            </a:r>
            <a:r>
              <a:rPr lang="fr-CH" dirty="0">
                <a:latin typeface="Calibri" panose="020F0502020204030204" pitchFamily="34" charset="0"/>
                <a:cs typeface="Times New Roman" panose="02020603050405020304" pitchFamily="18" charset="0"/>
              </a:rPr>
              <a:t> to </a:t>
            </a:r>
            <a:r>
              <a:rPr lang="fr-CH" dirty="0" err="1">
                <a:latin typeface="Calibri" panose="020F0502020204030204" pitchFamily="34" charset="0"/>
                <a:cs typeface="Times New Roman" panose="02020603050405020304" pitchFamily="18" charset="0"/>
              </a:rPr>
              <a:t>realise</a:t>
            </a:r>
            <a:r>
              <a:rPr lang="fr-CH" dirty="0">
                <a:latin typeface="Calibri" panose="020F0502020204030204" pitchFamily="34" charset="0"/>
                <a:cs typeface="Times New Roman" panose="02020603050405020304" pitchFamily="18" charset="0"/>
              </a:rPr>
              <a:t> the </a:t>
            </a:r>
            <a:r>
              <a:rPr lang="fr-CH" dirty="0" err="1">
                <a:latin typeface="Calibri" panose="020F0502020204030204" pitchFamily="34" charset="0"/>
                <a:cs typeface="Times New Roman" panose="02020603050405020304" pitchFamily="18" charset="0"/>
              </a:rPr>
              <a:t>need</a:t>
            </a:r>
            <a:r>
              <a:rPr lang="fr-CH" dirty="0">
                <a:latin typeface="Calibri" panose="020F0502020204030204" pitchFamily="34" charset="0"/>
                <a:cs typeface="Times New Roman" panose="02020603050405020304" pitchFamily="18" charset="0"/>
              </a:rPr>
              <a:t> for justice and </a:t>
            </a:r>
            <a:r>
              <a:rPr lang="fr-CH" dirty="0" err="1">
                <a:latin typeface="Calibri" panose="020F0502020204030204" pitchFamily="34" charset="0"/>
                <a:cs typeface="Times New Roman" panose="02020603050405020304" pitchFamily="18" charset="0"/>
              </a:rPr>
              <a:t>peace</a:t>
            </a:r>
            <a:r>
              <a:rPr lang="fr-CH" dirty="0">
                <a:latin typeface="Calibri" panose="020F0502020204030204" pitchFamily="34" charset="0"/>
                <a:cs typeface="Times New Roman" panose="02020603050405020304" pitchFamily="18" charset="0"/>
              </a:rPr>
              <a:t> and </a:t>
            </a:r>
            <a:r>
              <a:rPr lang="fr-CH" dirty="0" err="1">
                <a:latin typeface="Calibri" panose="020F0502020204030204" pitchFamily="34" charset="0"/>
                <a:cs typeface="Times New Roman" panose="02020603050405020304" pitchFamily="18" charset="0"/>
              </a:rPr>
              <a:t>their</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responsibility</a:t>
            </a:r>
            <a:r>
              <a:rPr lang="fr-CH" dirty="0">
                <a:latin typeface="Calibri" panose="020F0502020204030204" pitchFamily="34" charset="0"/>
                <a:cs typeface="Times New Roman" panose="02020603050405020304" pitchFamily="18" charset="0"/>
              </a:rPr>
              <a:t> in </a:t>
            </a:r>
            <a:r>
              <a:rPr lang="fr-CH" dirty="0" err="1">
                <a:latin typeface="Calibri" panose="020F0502020204030204" pitchFamily="34" charset="0"/>
                <a:cs typeface="Times New Roman" panose="02020603050405020304" pitchFamily="18" charset="0"/>
              </a:rPr>
              <a:t>making</a:t>
            </a:r>
            <a:r>
              <a:rPr lang="fr-CH" dirty="0">
                <a:latin typeface="Calibri" panose="020F0502020204030204" pitchFamily="34" charset="0"/>
                <a:cs typeface="Times New Roman" panose="02020603050405020304" pitchFamily="18" charset="0"/>
              </a:rPr>
              <a:t> sure </a:t>
            </a:r>
            <a:r>
              <a:rPr lang="fr-CH" dirty="0" err="1">
                <a:latin typeface="Calibri" panose="020F0502020204030204" pitchFamily="34" charset="0"/>
                <a:cs typeface="Times New Roman" panose="02020603050405020304" pitchFamily="18" charset="0"/>
              </a:rPr>
              <a:t>there</a:t>
            </a:r>
            <a:r>
              <a:rPr lang="fr-CH" dirty="0">
                <a:latin typeface="Calibri" panose="020F0502020204030204" pitchFamily="34" charset="0"/>
                <a:cs typeface="Times New Roman" panose="02020603050405020304" pitchFamily="18" charset="0"/>
              </a:rPr>
              <a:t> </a:t>
            </a:r>
            <a:r>
              <a:rPr lang="fr-CH" dirty="0" err="1">
                <a:latin typeface="Calibri" panose="020F0502020204030204" pitchFamily="34" charset="0"/>
                <a:cs typeface="Times New Roman" panose="02020603050405020304" pitchFamily="18" charset="0"/>
              </a:rPr>
              <a:t>is</a:t>
            </a:r>
            <a:r>
              <a:rPr lang="fr-CH" dirty="0">
                <a:latin typeface="Calibri" panose="020F0502020204030204" pitchFamily="34" charset="0"/>
                <a:cs typeface="Times New Roman" panose="02020603050405020304" pitchFamily="18" charset="0"/>
              </a:rPr>
              <a:t> justice and </a:t>
            </a:r>
            <a:r>
              <a:rPr lang="fr-CH" dirty="0" err="1">
                <a:latin typeface="Calibri" panose="020F0502020204030204" pitchFamily="34" charset="0"/>
                <a:cs typeface="Times New Roman" panose="02020603050405020304" pitchFamily="18" charset="0"/>
              </a:rPr>
              <a:t>peace</a:t>
            </a:r>
            <a:r>
              <a:rPr lang="fr-CH" dirty="0">
                <a:latin typeface="Calibri" panose="020F0502020204030204" pitchFamily="34" charset="0"/>
                <a:cs typeface="Times New Roman" panose="02020603050405020304" pitchFamily="18" charset="0"/>
              </a:rPr>
              <a:t> in the world.</a:t>
            </a:r>
            <a:endParaRPr lang="en-GB" dirty="0"/>
          </a:p>
        </p:txBody>
      </p:sp>
    </p:spTree>
    <p:extLst>
      <p:ext uri="{BB962C8B-B14F-4D97-AF65-F5344CB8AC3E}">
        <p14:creationId xmlns:p14="http://schemas.microsoft.com/office/powerpoint/2010/main" val="2991015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MILESTONES IN WCC’S RACIAL JUSTICE INTERVENTIONS </a:t>
            </a:r>
            <a:endParaRPr lang="en-GB" dirty="0"/>
          </a:p>
        </p:txBody>
      </p:sp>
      <p:sp>
        <p:nvSpPr>
          <p:cNvPr id="3" name="Content Placeholder 2"/>
          <p:cNvSpPr>
            <a:spLocks noGrp="1"/>
          </p:cNvSpPr>
          <p:nvPr>
            <p:ph idx="1"/>
          </p:nvPr>
        </p:nvSpPr>
        <p:spPr/>
        <p:txBody>
          <a:bodyPr>
            <a:normAutofit lnSpcReduction="10000"/>
          </a:bodyPr>
          <a:lstStyle/>
          <a:p>
            <a:pPr lvl="0" algn="just"/>
            <a:r>
              <a:rPr lang="fr-CH" sz="1800" dirty="0" err="1">
                <a:solidFill>
                  <a:prstClr val="black"/>
                </a:solidFill>
              </a:rPr>
              <a:t>From</a:t>
            </a:r>
            <a:r>
              <a:rPr lang="fr-CH" sz="1800" dirty="0">
                <a:solidFill>
                  <a:prstClr val="black"/>
                </a:solidFill>
              </a:rPr>
              <a:t> </a:t>
            </a:r>
            <a:r>
              <a:rPr lang="fr-CH" sz="1800" dirty="0" err="1">
                <a:solidFill>
                  <a:prstClr val="black"/>
                </a:solidFill>
              </a:rPr>
              <a:t>its</a:t>
            </a:r>
            <a:r>
              <a:rPr lang="fr-CH" sz="1800" dirty="0">
                <a:solidFill>
                  <a:prstClr val="black"/>
                </a:solidFill>
              </a:rPr>
              <a:t> formation, the WCC has </a:t>
            </a:r>
            <a:r>
              <a:rPr lang="fr-CH" sz="1800" dirty="0" err="1">
                <a:solidFill>
                  <a:prstClr val="black"/>
                </a:solidFill>
              </a:rPr>
              <a:t>consistently</a:t>
            </a:r>
            <a:r>
              <a:rPr lang="fr-CH" sz="1800" dirty="0">
                <a:solidFill>
                  <a:prstClr val="black"/>
                </a:solidFill>
              </a:rPr>
              <a:t> </a:t>
            </a:r>
            <a:r>
              <a:rPr lang="fr-CH" sz="1800" dirty="0" err="1">
                <a:solidFill>
                  <a:prstClr val="black"/>
                </a:solidFill>
              </a:rPr>
              <a:t>focused</a:t>
            </a:r>
            <a:r>
              <a:rPr lang="fr-CH" sz="1800" dirty="0">
                <a:solidFill>
                  <a:prstClr val="black"/>
                </a:solidFill>
              </a:rPr>
              <a:t> on «racial injustice» </a:t>
            </a:r>
            <a:r>
              <a:rPr lang="fr-CH" sz="1800" dirty="0" err="1">
                <a:solidFill>
                  <a:prstClr val="black"/>
                </a:solidFill>
              </a:rPr>
              <a:t>making</a:t>
            </a:r>
            <a:r>
              <a:rPr lang="fr-CH" sz="1800" dirty="0">
                <a:solidFill>
                  <a:prstClr val="black"/>
                </a:solidFill>
              </a:rPr>
              <a:t> key </a:t>
            </a:r>
            <a:r>
              <a:rPr lang="fr-CH" sz="1800" dirty="0" err="1">
                <a:solidFill>
                  <a:prstClr val="black"/>
                </a:solidFill>
              </a:rPr>
              <a:t>declarations</a:t>
            </a:r>
            <a:r>
              <a:rPr lang="fr-CH" sz="1800" dirty="0">
                <a:solidFill>
                  <a:prstClr val="black"/>
                </a:solidFill>
              </a:rPr>
              <a:t> and </a:t>
            </a:r>
            <a:r>
              <a:rPr lang="fr-CH" sz="1800" dirty="0" err="1">
                <a:solidFill>
                  <a:prstClr val="black"/>
                </a:solidFill>
              </a:rPr>
              <a:t>pronouncements</a:t>
            </a:r>
            <a:r>
              <a:rPr lang="fr-CH" sz="1800" dirty="0">
                <a:solidFill>
                  <a:prstClr val="black"/>
                </a:solidFill>
              </a:rPr>
              <a:t> </a:t>
            </a:r>
            <a:r>
              <a:rPr lang="fr-CH" sz="1800" dirty="0" err="1">
                <a:solidFill>
                  <a:prstClr val="black"/>
                </a:solidFill>
              </a:rPr>
              <a:t>along</a:t>
            </a:r>
            <a:r>
              <a:rPr lang="fr-CH" sz="1800" dirty="0">
                <a:solidFill>
                  <a:prstClr val="black"/>
                </a:solidFill>
              </a:rPr>
              <a:t> the </a:t>
            </a:r>
            <a:r>
              <a:rPr lang="fr-CH" sz="1800" dirty="0" err="1">
                <a:solidFill>
                  <a:prstClr val="black"/>
                </a:solidFill>
              </a:rPr>
              <a:t>way</a:t>
            </a:r>
            <a:r>
              <a:rPr lang="fr-CH" sz="1800" dirty="0">
                <a:solidFill>
                  <a:prstClr val="black"/>
                </a:solidFill>
              </a:rPr>
              <a:t>: </a:t>
            </a:r>
          </a:p>
          <a:p>
            <a:pPr lvl="0" algn="just"/>
            <a:r>
              <a:rPr lang="fr-CH" sz="1800" dirty="0">
                <a:solidFill>
                  <a:prstClr val="black"/>
                </a:solidFill>
              </a:rPr>
              <a:t>First </a:t>
            </a:r>
            <a:r>
              <a:rPr lang="fr-CH" sz="1800" dirty="0" err="1">
                <a:solidFill>
                  <a:prstClr val="black"/>
                </a:solidFill>
              </a:rPr>
              <a:t>Assembly</a:t>
            </a:r>
            <a:r>
              <a:rPr lang="fr-CH" sz="1800" dirty="0">
                <a:solidFill>
                  <a:prstClr val="black"/>
                </a:solidFill>
              </a:rPr>
              <a:t>, Amsterdam 1948; The Church as a </a:t>
            </a:r>
            <a:r>
              <a:rPr lang="fr-CH" sz="1800" dirty="0" err="1">
                <a:solidFill>
                  <a:prstClr val="black"/>
                </a:solidFill>
              </a:rPr>
              <a:t>worshipping</a:t>
            </a:r>
            <a:r>
              <a:rPr lang="fr-CH" sz="1800" dirty="0">
                <a:solidFill>
                  <a:prstClr val="black"/>
                </a:solidFill>
              </a:rPr>
              <a:t> body </a:t>
            </a:r>
            <a:r>
              <a:rPr lang="fr-CH" sz="1800" dirty="0" err="1">
                <a:solidFill>
                  <a:prstClr val="black"/>
                </a:solidFill>
              </a:rPr>
              <a:t>is</a:t>
            </a:r>
            <a:r>
              <a:rPr lang="fr-CH" sz="1800" dirty="0">
                <a:solidFill>
                  <a:prstClr val="black"/>
                </a:solidFill>
              </a:rPr>
              <a:t> the </a:t>
            </a:r>
            <a:r>
              <a:rPr lang="fr-CH" sz="1800" dirty="0" err="1">
                <a:solidFill>
                  <a:prstClr val="black"/>
                </a:solidFill>
              </a:rPr>
              <a:t>community</a:t>
            </a:r>
            <a:r>
              <a:rPr lang="fr-CH" sz="1800" dirty="0">
                <a:solidFill>
                  <a:prstClr val="black"/>
                </a:solidFill>
              </a:rPr>
              <a:t> of people </a:t>
            </a:r>
            <a:r>
              <a:rPr lang="fr-CH" sz="1800" dirty="0" err="1">
                <a:solidFill>
                  <a:prstClr val="black"/>
                </a:solidFill>
              </a:rPr>
              <a:t>who</a:t>
            </a:r>
            <a:r>
              <a:rPr lang="fr-CH" sz="1800" dirty="0">
                <a:solidFill>
                  <a:prstClr val="black"/>
                </a:solidFill>
              </a:rPr>
              <a:t> have </a:t>
            </a:r>
            <a:r>
              <a:rPr lang="fr-CH" sz="1800" dirty="0" err="1">
                <a:solidFill>
                  <a:prstClr val="black"/>
                </a:solidFill>
              </a:rPr>
              <a:t>found</a:t>
            </a:r>
            <a:r>
              <a:rPr lang="fr-CH" sz="1800" dirty="0">
                <a:solidFill>
                  <a:prstClr val="black"/>
                </a:solidFill>
              </a:rPr>
              <a:t> </a:t>
            </a:r>
            <a:r>
              <a:rPr lang="fr-CH" sz="1800" dirty="0" err="1">
                <a:solidFill>
                  <a:prstClr val="black"/>
                </a:solidFill>
              </a:rPr>
              <a:t>oneness</a:t>
            </a:r>
            <a:r>
              <a:rPr lang="fr-CH" sz="1800" dirty="0">
                <a:solidFill>
                  <a:prstClr val="black"/>
                </a:solidFill>
              </a:rPr>
              <a:t> in </a:t>
            </a:r>
            <a:r>
              <a:rPr lang="fr-CH" sz="1800" dirty="0" err="1">
                <a:solidFill>
                  <a:prstClr val="black"/>
                </a:solidFill>
              </a:rPr>
              <a:t>Jesus</a:t>
            </a:r>
            <a:r>
              <a:rPr lang="fr-CH" sz="1800" dirty="0">
                <a:solidFill>
                  <a:prstClr val="black"/>
                </a:solidFill>
              </a:rPr>
              <a:t> Christ. </a:t>
            </a:r>
            <a:r>
              <a:rPr lang="fr-CH" sz="1800" dirty="0" err="1">
                <a:solidFill>
                  <a:prstClr val="black"/>
                </a:solidFill>
              </a:rPr>
              <a:t>We</a:t>
            </a:r>
            <a:r>
              <a:rPr lang="fr-CH" sz="1800" dirty="0">
                <a:solidFill>
                  <a:prstClr val="black"/>
                </a:solidFill>
              </a:rPr>
              <a:t> </a:t>
            </a:r>
            <a:r>
              <a:rPr lang="fr-CH" sz="1800" dirty="0" err="1">
                <a:solidFill>
                  <a:prstClr val="black"/>
                </a:solidFill>
              </a:rPr>
              <a:t>strongly</a:t>
            </a:r>
            <a:r>
              <a:rPr lang="fr-CH" sz="1800" dirty="0">
                <a:solidFill>
                  <a:prstClr val="black"/>
                </a:solidFill>
              </a:rPr>
              <a:t> </a:t>
            </a:r>
            <a:r>
              <a:rPr lang="fr-CH" sz="1800" dirty="0" err="1">
                <a:solidFill>
                  <a:prstClr val="black"/>
                </a:solidFill>
              </a:rPr>
              <a:t>affirm</a:t>
            </a:r>
            <a:r>
              <a:rPr lang="fr-CH" sz="1800" dirty="0">
                <a:solidFill>
                  <a:prstClr val="black"/>
                </a:solidFill>
              </a:rPr>
              <a:t> </a:t>
            </a:r>
            <a:r>
              <a:rPr lang="fr-CH" sz="1800" dirty="0" err="1">
                <a:solidFill>
                  <a:prstClr val="black"/>
                </a:solidFill>
              </a:rPr>
              <a:t>our</a:t>
            </a:r>
            <a:r>
              <a:rPr lang="fr-CH" sz="1800" dirty="0">
                <a:solidFill>
                  <a:prstClr val="black"/>
                </a:solidFill>
              </a:rPr>
              <a:t> conviction </a:t>
            </a:r>
            <a:r>
              <a:rPr lang="fr-CH" sz="1800" dirty="0" err="1">
                <a:solidFill>
                  <a:prstClr val="black"/>
                </a:solidFill>
              </a:rPr>
              <a:t>that</a:t>
            </a:r>
            <a:r>
              <a:rPr lang="fr-CH" sz="1800" dirty="0">
                <a:solidFill>
                  <a:prstClr val="black"/>
                </a:solidFill>
              </a:rPr>
              <a:t> the Body of Christ </a:t>
            </a:r>
            <a:r>
              <a:rPr lang="fr-CH" sz="1800" dirty="0" err="1">
                <a:solidFill>
                  <a:prstClr val="black"/>
                </a:solidFill>
              </a:rPr>
              <a:t>cannot</a:t>
            </a:r>
            <a:r>
              <a:rPr lang="fr-CH" sz="1800" dirty="0">
                <a:solidFill>
                  <a:prstClr val="black"/>
                </a:solidFill>
              </a:rPr>
              <a:t> </a:t>
            </a:r>
            <a:r>
              <a:rPr lang="fr-CH" sz="1800" dirty="0" err="1">
                <a:solidFill>
                  <a:prstClr val="black"/>
                </a:solidFill>
              </a:rPr>
              <a:t>be</a:t>
            </a:r>
            <a:r>
              <a:rPr lang="fr-CH" sz="1800" dirty="0">
                <a:solidFill>
                  <a:prstClr val="black"/>
                </a:solidFill>
              </a:rPr>
              <a:t> </a:t>
            </a:r>
            <a:r>
              <a:rPr lang="fr-CH" sz="1800" dirty="0" err="1">
                <a:solidFill>
                  <a:prstClr val="black"/>
                </a:solidFill>
              </a:rPr>
              <a:t>divided</a:t>
            </a:r>
            <a:r>
              <a:rPr lang="fr-CH" sz="1800" dirty="0">
                <a:solidFill>
                  <a:prstClr val="black"/>
                </a:solidFill>
              </a:rPr>
              <a:t> by racial class and </a:t>
            </a:r>
            <a:r>
              <a:rPr lang="fr-CH" sz="1800" dirty="0" err="1">
                <a:solidFill>
                  <a:prstClr val="black"/>
                </a:solidFill>
              </a:rPr>
              <a:t>other</a:t>
            </a:r>
            <a:r>
              <a:rPr lang="fr-CH" sz="1800" dirty="0">
                <a:solidFill>
                  <a:prstClr val="black"/>
                </a:solidFill>
              </a:rPr>
              <a:t> discriminations, and </a:t>
            </a:r>
            <a:r>
              <a:rPr lang="fr-CH" sz="1800" dirty="0" err="1">
                <a:solidFill>
                  <a:prstClr val="black"/>
                </a:solidFill>
              </a:rPr>
              <a:t>that</a:t>
            </a:r>
            <a:r>
              <a:rPr lang="fr-CH" sz="1800" dirty="0">
                <a:solidFill>
                  <a:prstClr val="black"/>
                </a:solidFill>
              </a:rPr>
              <a:t> </a:t>
            </a:r>
            <a:r>
              <a:rPr lang="fr-CH" sz="1800" dirty="0" err="1">
                <a:solidFill>
                  <a:prstClr val="black"/>
                </a:solidFill>
              </a:rPr>
              <a:t>any</a:t>
            </a:r>
            <a:r>
              <a:rPr lang="fr-CH" sz="1800" dirty="0">
                <a:solidFill>
                  <a:prstClr val="black"/>
                </a:solidFill>
              </a:rPr>
              <a:t> </a:t>
            </a:r>
            <a:r>
              <a:rPr lang="fr-CH" sz="1800" dirty="0" err="1">
                <a:solidFill>
                  <a:prstClr val="black"/>
                </a:solidFill>
              </a:rPr>
              <a:t>church</a:t>
            </a:r>
            <a:r>
              <a:rPr lang="fr-CH" sz="1800" dirty="0">
                <a:solidFill>
                  <a:prstClr val="black"/>
                </a:solidFill>
              </a:rPr>
              <a:t> or Christian group </a:t>
            </a:r>
            <a:r>
              <a:rPr lang="fr-CH" sz="1800" dirty="0" err="1">
                <a:solidFill>
                  <a:prstClr val="black"/>
                </a:solidFill>
              </a:rPr>
              <a:t>which</a:t>
            </a:r>
            <a:r>
              <a:rPr lang="fr-CH" sz="1800" dirty="0">
                <a:solidFill>
                  <a:prstClr val="black"/>
                </a:solidFill>
              </a:rPr>
              <a:t> </a:t>
            </a:r>
            <a:r>
              <a:rPr lang="fr-CH" sz="1800" dirty="0" err="1">
                <a:solidFill>
                  <a:prstClr val="black"/>
                </a:solidFill>
              </a:rPr>
              <a:t>upholds</a:t>
            </a:r>
            <a:r>
              <a:rPr lang="fr-CH" sz="1800" dirty="0">
                <a:solidFill>
                  <a:prstClr val="black"/>
                </a:solidFill>
              </a:rPr>
              <a:t> </a:t>
            </a:r>
            <a:r>
              <a:rPr lang="fr-CH" sz="1800" dirty="0" err="1">
                <a:solidFill>
                  <a:prstClr val="black"/>
                </a:solidFill>
              </a:rPr>
              <a:t>them</a:t>
            </a:r>
            <a:r>
              <a:rPr lang="fr-CH" sz="1800" dirty="0">
                <a:solidFill>
                  <a:prstClr val="black"/>
                </a:solidFill>
              </a:rPr>
              <a:t> in the </a:t>
            </a:r>
            <a:r>
              <a:rPr lang="fr-CH" sz="1800" dirty="0" err="1">
                <a:solidFill>
                  <a:prstClr val="black"/>
                </a:solidFill>
              </a:rPr>
              <a:t>name</a:t>
            </a:r>
            <a:r>
              <a:rPr lang="fr-CH" sz="1800" dirty="0">
                <a:solidFill>
                  <a:prstClr val="black"/>
                </a:solidFill>
              </a:rPr>
              <a:t> of Christ, </a:t>
            </a:r>
            <a:r>
              <a:rPr lang="fr-CH" sz="1800" dirty="0" err="1">
                <a:solidFill>
                  <a:prstClr val="black"/>
                </a:solidFill>
              </a:rPr>
              <a:t>is</a:t>
            </a:r>
            <a:r>
              <a:rPr lang="fr-CH" sz="1800" dirty="0">
                <a:solidFill>
                  <a:prstClr val="black"/>
                </a:solidFill>
              </a:rPr>
              <a:t> </a:t>
            </a:r>
            <a:r>
              <a:rPr lang="fr-CH" sz="1800" dirty="0" err="1">
                <a:solidFill>
                  <a:prstClr val="black"/>
                </a:solidFill>
              </a:rPr>
              <a:t>denying</a:t>
            </a:r>
            <a:r>
              <a:rPr lang="fr-CH" sz="1800" dirty="0">
                <a:solidFill>
                  <a:prstClr val="black"/>
                </a:solidFill>
              </a:rPr>
              <a:t> the </a:t>
            </a:r>
            <a:r>
              <a:rPr lang="fr-CH" sz="1800" dirty="0" err="1">
                <a:solidFill>
                  <a:prstClr val="black"/>
                </a:solidFill>
              </a:rPr>
              <a:t>very</a:t>
            </a:r>
            <a:r>
              <a:rPr lang="fr-CH" sz="1800" dirty="0">
                <a:solidFill>
                  <a:prstClr val="black"/>
                </a:solidFill>
              </a:rPr>
              <a:t> </a:t>
            </a:r>
            <a:r>
              <a:rPr lang="fr-CH" sz="1800" dirty="0" err="1">
                <a:solidFill>
                  <a:prstClr val="black"/>
                </a:solidFill>
              </a:rPr>
              <a:t>meaning</a:t>
            </a:r>
            <a:r>
              <a:rPr lang="fr-CH" sz="1800" dirty="0">
                <a:solidFill>
                  <a:prstClr val="black"/>
                </a:solidFill>
              </a:rPr>
              <a:t> of the Christian </a:t>
            </a:r>
            <a:r>
              <a:rPr lang="fr-CH" sz="1800" dirty="0" err="1">
                <a:solidFill>
                  <a:prstClr val="black"/>
                </a:solidFill>
              </a:rPr>
              <a:t>faith</a:t>
            </a:r>
            <a:r>
              <a:rPr lang="fr-CH" sz="1800" dirty="0">
                <a:solidFill>
                  <a:prstClr val="black"/>
                </a:solidFill>
              </a:rPr>
              <a:t>.</a:t>
            </a:r>
          </a:p>
          <a:p>
            <a:pPr lvl="0" algn="just"/>
            <a:r>
              <a:rPr lang="fr-CH" sz="1800" dirty="0">
                <a:solidFill>
                  <a:prstClr val="black"/>
                </a:solidFill>
              </a:rPr>
              <a:t>Second </a:t>
            </a:r>
            <a:r>
              <a:rPr lang="fr-CH" sz="1800" dirty="0" err="1">
                <a:solidFill>
                  <a:prstClr val="black"/>
                </a:solidFill>
              </a:rPr>
              <a:t>Assembly</a:t>
            </a:r>
            <a:r>
              <a:rPr lang="fr-CH" sz="1800" dirty="0">
                <a:solidFill>
                  <a:prstClr val="black"/>
                </a:solidFill>
              </a:rPr>
              <a:t>, Evanston 1954; </a:t>
            </a:r>
            <a:r>
              <a:rPr lang="fr-CH" sz="1800" dirty="0" err="1">
                <a:solidFill>
                  <a:prstClr val="black"/>
                </a:solidFill>
              </a:rPr>
              <a:t>resolved</a:t>
            </a:r>
            <a:r>
              <a:rPr lang="fr-CH" sz="1800" dirty="0">
                <a:solidFill>
                  <a:prstClr val="black"/>
                </a:solidFill>
              </a:rPr>
              <a:t> «</a:t>
            </a:r>
            <a:r>
              <a:rPr lang="fr-CH" sz="1800" dirty="0" err="1">
                <a:solidFill>
                  <a:prstClr val="black"/>
                </a:solidFill>
              </a:rPr>
              <a:t>that</a:t>
            </a:r>
            <a:r>
              <a:rPr lang="fr-CH" sz="1800" dirty="0">
                <a:solidFill>
                  <a:prstClr val="black"/>
                </a:solidFill>
              </a:rPr>
              <a:t> </a:t>
            </a:r>
            <a:r>
              <a:rPr lang="fr-CH" sz="1800" dirty="0" err="1">
                <a:solidFill>
                  <a:prstClr val="black"/>
                </a:solidFill>
              </a:rPr>
              <a:t>any</a:t>
            </a:r>
            <a:r>
              <a:rPr lang="fr-CH" sz="1800" dirty="0">
                <a:solidFill>
                  <a:prstClr val="black"/>
                </a:solidFill>
              </a:rPr>
              <a:t> </a:t>
            </a:r>
            <a:r>
              <a:rPr lang="fr-CH" sz="1800" dirty="0" err="1">
                <a:solidFill>
                  <a:prstClr val="black"/>
                </a:solidFill>
              </a:rPr>
              <a:t>form</a:t>
            </a:r>
            <a:r>
              <a:rPr lang="fr-CH" sz="1800" dirty="0">
                <a:solidFill>
                  <a:prstClr val="black"/>
                </a:solidFill>
              </a:rPr>
              <a:t> of </a:t>
            </a:r>
            <a:r>
              <a:rPr lang="fr-CH" sz="1800" dirty="0" err="1">
                <a:solidFill>
                  <a:prstClr val="black"/>
                </a:solidFill>
              </a:rPr>
              <a:t>segregation</a:t>
            </a:r>
            <a:r>
              <a:rPr lang="fr-CH" sz="1800" dirty="0">
                <a:solidFill>
                  <a:prstClr val="black"/>
                </a:solidFill>
              </a:rPr>
              <a:t> </a:t>
            </a:r>
            <a:r>
              <a:rPr lang="fr-CH" sz="1800" dirty="0" err="1">
                <a:solidFill>
                  <a:prstClr val="black"/>
                </a:solidFill>
              </a:rPr>
              <a:t>based</a:t>
            </a:r>
            <a:r>
              <a:rPr lang="fr-CH" sz="1800" dirty="0">
                <a:solidFill>
                  <a:prstClr val="black"/>
                </a:solidFill>
              </a:rPr>
              <a:t> on race, </a:t>
            </a:r>
            <a:r>
              <a:rPr lang="fr-CH" sz="1800" dirty="0" err="1">
                <a:solidFill>
                  <a:prstClr val="black"/>
                </a:solidFill>
              </a:rPr>
              <a:t>colour</a:t>
            </a:r>
            <a:r>
              <a:rPr lang="fr-CH" sz="1800" dirty="0">
                <a:solidFill>
                  <a:prstClr val="black"/>
                </a:solidFill>
              </a:rPr>
              <a:t>, or </a:t>
            </a:r>
            <a:r>
              <a:rPr lang="fr-CH" sz="1800" dirty="0" err="1">
                <a:solidFill>
                  <a:prstClr val="black"/>
                </a:solidFill>
              </a:rPr>
              <a:t>ethnic</a:t>
            </a:r>
            <a:r>
              <a:rPr lang="fr-CH" sz="1800" dirty="0">
                <a:solidFill>
                  <a:prstClr val="black"/>
                </a:solidFill>
              </a:rPr>
              <a:t> </a:t>
            </a:r>
            <a:r>
              <a:rPr lang="fr-CH" sz="1800" dirty="0" err="1">
                <a:solidFill>
                  <a:prstClr val="black"/>
                </a:solidFill>
              </a:rPr>
              <a:t>origin</a:t>
            </a:r>
            <a:r>
              <a:rPr lang="fr-CH" sz="1800" dirty="0">
                <a:solidFill>
                  <a:prstClr val="black"/>
                </a:solidFill>
              </a:rPr>
              <a:t> </a:t>
            </a:r>
            <a:r>
              <a:rPr lang="fr-CH" sz="1800" dirty="0" err="1">
                <a:solidFill>
                  <a:prstClr val="black"/>
                </a:solidFill>
              </a:rPr>
              <a:t>is</a:t>
            </a:r>
            <a:r>
              <a:rPr lang="fr-CH" sz="1800" dirty="0">
                <a:solidFill>
                  <a:prstClr val="black"/>
                </a:solidFill>
              </a:rPr>
              <a:t> </a:t>
            </a:r>
            <a:r>
              <a:rPr lang="fr-CH" sz="1800" dirty="0" err="1">
                <a:solidFill>
                  <a:prstClr val="black"/>
                </a:solidFill>
              </a:rPr>
              <a:t>contrary</a:t>
            </a:r>
            <a:r>
              <a:rPr lang="fr-CH" sz="1800" dirty="0">
                <a:solidFill>
                  <a:prstClr val="black"/>
                </a:solidFill>
              </a:rPr>
              <a:t> to the gospel, and </a:t>
            </a:r>
            <a:r>
              <a:rPr lang="fr-CH" sz="1800" dirty="0" err="1">
                <a:solidFill>
                  <a:prstClr val="black"/>
                </a:solidFill>
              </a:rPr>
              <a:t>is</a:t>
            </a:r>
            <a:r>
              <a:rPr lang="fr-CH" sz="1800" dirty="0">
                <a:solidFill>
                  <a:prstClr val="black"/>
                </a:solidFill>
              </a:rPr>
              <a:t> incompatible </a:t>
            </a:r>
            <a:r>
              <a:rPr lang="fr-CH" sz="1800" dirty="0" err="1">
                <a:solidFill>
                  <a:prstClr val="black"/>
                </a:solidFill>
              </a:rPr>
              <a:t>with</a:t>
            </a:r>
            <a:r>
              <a:rPr lang="fr-CH" sz="1800" dirty="0">
                <a:solidFill>
                  <a:prstClr val="black"/>
                </a:solidFill>
              </a:rPr>
              <a:t> the Christian doctrine of man and </a:t>
            </a:r>
            <a:r>
              <a:rPr lang="fr-CH" sz="1800" dirty="0" err="1">
                <a:solidFill>
                  <a:prstClr val="black"/>
                </a:solidFill>
              </a:rPr>
              <a:t>with</a:t>
            </a:r>
            <a:r>
              <a:rPr lang="fr-CH" sz="1800" dirty="0">
                <a:solidFill>
                  <a:prstClr val="black"/>
                </a:solidFill>
              </a:rPr>
              <a:t> the nature of the Church of Christ.» </a:t>
            </a:r>
          </a:p>
          <a:p>
            <a:pPr lvl="0" algn="just"/>
            <a:r>
              <a:rPr lang="fr-CH" sz="1800" dirty="0" err="1">
                <a:solidFill>
                  <a:prstClr val="black"/>
                </a:solidFill>
              </a:rPr>
              <a:t>Fourth</a:t>
            </a:r>
            <a:r>
              <a:rPr lang="fr-CH" sz="1800" dirty="0">
                <a:solidFill>
                  <a:prstClr val="black"/>
                </a:solidFill>
              </a:rPr>
              <a:t> </a:t>
            </a:r>
            <a:r>
              <a:rPr lang="fr-CH" sz="1800" dirty="0" err="1">
                <a:solidFill>
                  <a:prstClr val="black"/>
                </a:solidFill>
              </a:rPr>
              <a:t>Assembly</a:t>
            </a:r>
            <a:r>
              <a:rPr lang="fr-CH" sz="1800" dirty="0">
                <a:solidFill>
                  <a:prstClr val="black"/>
                </a:solidFill>
              </a:rPr>
              <a:t>, Uppsala 1968;  «</a:t>
            </a:r>
            <a:r>
              <a:rPr lang="fr-CH" sz="1800" dirty="0" err="1">
                <a:solidFill>
                  <a:prstClr val="black"/>
                </a:solidFill>
              </a:rPr>
              <a:t>Racism</a:t>
            </a:r>
            <a:r>
              <a:rPr lang="fr-CH" sz="1800" dirty="0">
                <a:solidFill>
                  <a:prstClr val="black"/>
                </a:solidFill>
              </a:rPr>
              <a:t> </a:t>
            </a:r>
            <a:r>
              <a:rPr lang="fr-CH" sz="1800" dirty="0" err="1">
                <a:solidFill>
                  <a:prstClr val="black"/>
                </a:solidFill>
              </a:rPr>
              <a:t>is</a:t>
            </a:r>
            <a:r>
              <a:rPr lang="fr-CH" sz="1800" dirty="0">
                <a:solidFill>
                  <a:prstClr val="black"/>
                </a:solidFill>
              </a:rPr>
              <a:t> a </a:t>
            </a:r>
            <a:r>
              <a:rPr lang="fr-CH" sz="1800" dirty="0" err="1">
                <a:solidFill>
                  <a:prstClr val="black"/>
                </a:solidFill>
              </a:rPr>
              <a:t>blatant</a:t>
            </a:r>
            <a:r>
              <a:rPr lang="fr-CH" sz="1800" dirty="0">
                <a:solidFill>
                  <a:prstClr val="black"/>
                </a:solidFill>
              </a:rPr>
              <a:t> </a:t>
            </a:r>
            <a:r>
              <a:rPr lang="fr-CH" sz="1800" dirty="0" err="1">
                <a:solidFill>
                  <a:prstClr val="black"/>
                </a:solidFill>
              </a:rPr>
              <a:t>denial</a:t>
            </a:r>
            <a:r>
              <a:rPr lang="fr-CH" sz="1800" dirty="0">
                <a:solidFill>
                  <a:prstClr val="black"/>
                </a:solidFill>
              </a:rPr>
              <a:t> of the Christian </a:t>
            </a:r>
            <a:r>
              <a:rPr lang="fr-CH" sz="1800" dirty="0" err="1">
                <a:solidFill>
                  <a:prstClr val="black"/>
                </a:solidFill>
              </a:rPr>
              <a:t>faith</a:t>
            </a:r>
            <a:r>
              <a:rPr lang="fr-CH" sz="1800" dirty="0">
                <a:solidFill>
                  <a:prstClr val="black"/>
                </a:solidFill>
              </a:rPr>
              <a:t>. (1) It </a:t>
            </a:r>
            <a:r>
              <a:rPr lang="fr-CH" sz="1800" dirty="0" err="1">
                <a:solidFill>
                  <a:prstClr val="black"/>
                </a:solidFill>
              </a:rPr>
              <a:t>denies</a:t>
            </a:r>
            <a:r>
              <a:rPr lang="fr-CH" sz="1800" dirty="0">
                <a:solidFill>
                  <a:prstClr val="black"/>
                </a:solidFill>
              </a:rPr>
              <a:t> the </a:t>
            </a:r>
            <a:r>
              <a:rPr lang="fr-CH" sz="1800" dirty="0" err="1">
                <a:solidFill>
                  <a:prstClr val="black"/>
                </a:solidFill>
              </a:rPr>
              <a:t>effectiveness</a:t>
            </a:r>
            <a:r>
              <a:rPr lang="fr-CH" sz="1800" dirty="0">
                <a:solidFill>
                  <a:prstClr val="black"/>
                </a:solidFill>
              </a:rPr>
              <a:t> of the </a:t>
            </a:r>
            <a:r>
              <a:rPr lang="fr-CH" sz="1800" dirty="0" err="1">
                <a:solidFill>
                  <a:prstClr val="black"/>
                </a:solidFill>
              </a:rPr>
              <a:t>reconciling</a:t>
            </a:r>
            <a:r>
              <a:rPr lang="fr-CH" sz="1800" dirty="0">
                <a:solidFill>
                  <a:prstClr val="black"/>
                </a:solidFill>
              </a:rPr>
              <a:t> </a:t>
            </a:r>
            <a:r>
              <a:rPr lang="fr-CH" sz="1800" dirty="0" err="1">
                <a:solidFill>
                  <a:prstClr val="black"/>
                </a:solidFill>
              </a:rPr>
              <a:t>work</a:t>
            </a:r>
            <a:r>
              <a:rPr lang="fr-CH" sz="1800" dirty="0">
                <a:solidFill>
                  <a:prstClr val="black"/>
                </a:solidFill>
              </a:rPr>
              <a:t> of </a:t>
            </a:r>
            <a:r>
              <a:rPr lang="fr-CH" sz="1800" dirty="0" err="1">
                <a:solidFill>
                  <a:prstClr val="black"/>
                </a:solidFill>
              </a:rPr>
              <a:t>Jesus</a:t>
            </a:r>
            <a:r>
              <a:rPr lang="fr-CH" sz="1800" dirty="0">
                <a:solidFill>
                  <a:prstClr val="black"/>
                </a:solidFill>
              </a:rPr>
              <a:t> Christ, </a:t>
            </a:r>
            <a:r>
              <a:rPr lang="fr-CH" sz="1800" dirty="0" err="1">
                <a:solidFill>
                  <a:prstClr val="black"/>
                </a:solidFill>
              </a:rPr>
              <a:t>through</a:t>
            </a:r>
            <a:r>
              <a:rPr lang="fr-CH" sz="1800" dirty="0">
                <a:solidFill>
                  <a:prstClr val="black"/>
                </a:solidFill>
              </a:rPr>
              <a:t> </a:t>
            </a:r>
            <a:r>
              <a:rPr lang="fr-CH" sz="1800" dirty="0" err="1">
                <a:solidFill>
                  <a:prstClr val="black"/>
                </a:solidFill>
              </a:rPr>
              <a:t>whose</a:t>
            </a:r>
            <a:r>
              <a:rPr lang="fr-CH" sz="1800" dirty="0">
                <a:solidFill>
                  <a:prstClr val="black"/>
                </a:solidFill>
              </a:rPr>
              <a:t> love all </a:t>
            </a:r>
            <a:r>
              <a:rPr lang="fr-CH" sz="1800" dirty="0" err="1">
                <a:solidFill>
                  <a:prstClr val="black"/>
                </a:solidFill>
              </a:rPr>
              <a:t>human</a:t>
            </a:r>
            <a:r>
              <a:rPr lang="fr-CH" sz="1800" dirty="0">
                <a:solidFill>
                  <a:prstClr val="black"/>
                </a:solidFill>
              </a:rPr>
              <a:t> </a:t>
            </a:r>
            <a:r>
              <a:rPr lang="fr-CH" sz="1800" dirty="0" err="1">
                <a:solidFill>
                  <a:prstClr val="black"/>
                </a:solidFill>
              </a:rPr>
              <a:t>diversities</a:t>
            </a:r>
            <a:r>
              <a:rPr lang="fr-CH" sz="1800" dirty="0">
                <a:solidFill>
                  <a:prstClr val="black"/>
                </a:solidFill>
              </a:rPr>
              <a:t> </a:t>
            </a:r>
            <a:r>
              <a:rPr lang="fr-CH" sz="1800" dirty="0" err="1">
                <a:solidFill>
                  <a:prstClr val="black"/>
                </a:solidFill>
              </a:rPr>
              <a:t>lose</a:t>
            </a:r>
            <a:r>
              <a:rPr lang="fr-CH" sz="1800" dirty="0">
                <a:solidFill>
                  <a:prstClr val="black"/>
                </a:solidFill>
              </a:rPr>
              <a:t> </a:t>
            </a:r>
            <a:r>
              <a:rPr lang="fr-CH" sz="1800" dirty="0" err="1">
                <a:solidFill>
                  <a:prstClr val="black"/>
                </a:solidFill>
              </a:rPr>
              <a:t>their</a:t>
            </a:r>
            <a:r>
              <a:rPr lang="fr-CH" sz="1800" dirty="0">
                <a:solidFill>
                  <a:prstClr val="black"/>
                </a:solidFill>
              </a:rPr>
              <a:t> </a:t>
            </a:r>
            <a:r>
              <a:rPr lang="fr-CH" sz="1800" dirty="0" err="1">
                <a:solidFill>
                  <a:prstClr val="black"/>
                </a:solidFill>
              </a:rPr>
              <a:t>divisive</a:t>
            </a:r>
            <a:r>
              <a:rPr lang="fr-CH" sz="1800" dirty="0">
                <a:solidFill>
                  <a:prstClr val="black"/>
                </a:solidFill>
              </a:rPr>
              <a:t> </a:t>
            </a:r>
            <a:r>
              <a:rPr lang="fr-CH" sz="1800" dirty="0" err="1">
                <a:solidFill>
                  <a:prstClr val="black"/>
                </a:solidFill>
              </a:rPr>
              <a:t>significance</a:t>
            </a:r>
            <a:r>
              <a:rPr lang="fr-CH" sz="1800" dirty="0">
                <a:solidFill>
                  <a:prstClr val="black"/>
                </a:solidFill>
              </a:rPr>
              <a:t>; (2) </a:t>
            </a:r>
            <a:r>
              <a:rPr lang="fr-CH" sz="1800" dirty="0" err="1">
                <a:solidFill>
                  <a:prstClr val="black"/>
                </a:solidFill>
              </a:rPr>
              <a:t>it</a:t>
            </a:r>
            <a:r>
              <a:rPr lang="fr-CH" sz="1800" dirty="0">
                <a:solidFill>
                  <a:prstClr val="black"/>
                </a:solidFill>
              </a:rPr>
              <a:t> </a:t>
            </a:r>
            <a:r>
              <a:rPr lang="fr-CH" sz="1800" dirty="0" err="1">
                <a:solidFill>
                  <a:prstClr val="black"/>
                </a:solidFill>
              </a:rPr>
              <a:t>denies</a:t>
            </a:r>
            <a:r>
              <a:rPr lang="fr-CH" sz="1800" dirty="0">
                <a:solidFill>
                  <a:prstClr val="black"/>
                </a:solidFill>
              </a:rPr>
              <a:t> </a:t>
            </a:r>
            <a:r>
              <a:rPr lang="fr-CH" sz="1800" dirty="0" err="1">
                <a:solidFill>
                  <a:prstClr val="black"/>
                </a:solidFill>
              </a:rPr>
              <a:t>our</a:t>
            </a:r>
            <a:r>
              <a:rPr lang="fr-CH" sz="1800" dirty="0">
                <a:solidFill>
                  <a:prstClr val="black"/>
                </a:solidFill>
              </a:rPr>
              <a:t> </a:t>
            </a:r>
            <a:r>
              <a:rPr lang="fr-CH" sz="1800" dirty="0" err="1">
                <a:solidFill>
                  <a:prstClr val="black"/>
                </a:solidFill>
              </a:rPr>
              <a:t>common</a:t>
            </a:r>
            <a:r>
              <a:rPr lang="fr-CH" sz="1800" dirty="0">
                <a:solidFill>
                  <a:prstClr val="black"/>
                </a:solidFill>
              </a:rPr>
              <a:t> </a:t>
            </a:r>
            <a:r>
              <a:rPr lang="fr-CH" sz="1800" dirty="0" err="1">
                <a:solidFill>
                  <a:prstClr val="black"/>
                </a:solidFill>
              </a:rPr>
              <a:t>humanity</a:t>
            </a:r>
            <a:r>
              <a:rPr lang="fr-CH" sz="1800" dirty="0">
                <a:solidFill>
                  <a:prstClr val="black"/>
                </a:solidFill>
              </a:rPr>
              <a:t> in </a:t>
            </a:r>
            <a:r>
              <a:rPr lang="fr-CH" sz="1800" dirty="0" err="1">
                <a:solidFill>
                  <a:prstClr val="black"/>
                </a:solidFill>
              </a:rPr>
              <a:t>creation</a:t>
            </a:r>
            <a:r>
              <a:rPr lang="fr-CH" sz="1800" dirty="0">
                <a:solidFill>
                  <a:prstClr val="black"/>
                </a:solidFill>
              </a:rPr>
              <a:t> and </a:t>
            </a:r>
            <a:r>
              <a:rPr lang="fr-CH" sz="1800" dirty="0" err="1">
                <a:solidFill>
                  <a:prstClr val="black"/>
                </a:solidFill>
              </a:rPr>
              <a:t>our</a:t>
            </a:r>
            <a:r>
              <a:rPr lang="fr-CH" sz="1800" dirty="0">
                <a:solidFill>
                  <a:prstClr val="black"/>
                </a:solidFill>
              </a:rPr>
              <a:t> </a:t>
            </a:r>
            <a:r>
              <a:rPr lang="fr-CH" sz="1800" dirty="0" err="1">
                <a:solidFill>
                  <a:prstClr val="black"/>
                </a:solidFill>
              </a:rPr>
              <a:t>belief</a:t>
            </a:r>
            <a:r>
              <a:rPr lang="fr-CH" sz="1800" dirty="0">
                <a:solidFill>
                  <a:prstClr val="black"/>
                </a:solidFill>
              </a:rPr>
              <a:t> </a:t>
            </a:r>
            <a:r>
              <a:rPr lang="fr-CH" sz="1800" dirty="0" err="1">
                <a:solidFill>
                  <a:prstClr val="black"/>
                </a:solidFill>
              </a:rPr>
              <a:t>that</a:t>
            </a:r>
            <a:r>
              <a:rPr lang="fr-CH" sz="1800" dirty="0">
                <a:solidFill>
                  <a:prstClr val="black"/>
                </a:solidFill>
              </a:rPr>
              <a:t> all men are made in </a:t>
            </a:r>
            <a:r>
              <a:rPr lang="fr-CH" sz="1800" dirty="0" err="1">
                <a:solidFill>
                  <a:prstClr val="black"/>
                </a:solidFill>
              </a:rPr>
              <a:t>God’s</a:t>
            </a:r>
            <a:r>
              <a:rPr lang="fr-CH" sz="1800" dirty="0">
                <a:solidFill>
                  <a:prstClr val="black"/>
                </a:solidFill>
              </a:rPr>
              <a:t> image; (3) </a:t>
            </a:r>
            <a:r>
              <a:rPr lang="fr-CH" sz="1800" dirty="0" err="1">
                <a:solidFill>
                  <a:prstClr val="black"/>
                </a:solidFill>
              </a:rPr>
              <a:t>it</a:t>
            </a:r>
            <a:r>
              <a:rPr lang="fr-CH" sz="1800" dirty="0">
                <a:solidFill>
                  <a:prstClr val="black"/>
                </a:solidFill>
              </a:rPr>
              <a:t> </a:t>
            </a:r>
            <a:r>
              <a:rPr lang="fr-CH" sz="1800" dirty="0" err="1">
                <a:solidFill>
                  <a:prstClr val="black"/>
                </a:solidFill>
              </a:rPr>
              <a:t>falsely</a:t>
            </a:r>
            <a:r>
              <a:rPr lang="fr-CH" sz="1800" dirty="0">
                <a:solidFill>
                  <a:prstClr val="black"/>
                </a:solidFill>
              </a:rPr>
              <a:t> </a:t>
            </a:r>
            <a:r>
              <a:rPr lang="fr-CH" sz="1800" dirty="0" err="1">
                <a:solidFill>
                  <a:prstClr val="black"/>
                </a:solidFill>
              </a:rPr>
              <a:t>asserts</a:t>
            </a:r>
            <a:r>
              <a:rPr lang="fr-CH" sz="1800" dirty="0">
                <a:solidFill>
                  <a:prstClr val="black"/>
                </a:solidFill>
              </a:rPr>
              <a:t> </a:t>
            </a:r>
            <a:r>
              <a:rPr lang="fr-CH" sz="1800" dirty="0" err="1">
                <a:solidFill>
                  <a:prstClr val="black"/>
                </a:solidFill>
              </a:rPr>
              <a:t>that</a:t>
            </a:r>
            <a:r>
              <a:rPr lang="fr-CH" sz="1800" dirty="0">
                <a:solidFill>
                  <a:prstClr val="black"/>
                </a:solidFill>
              </a:rPr>
              <a:t> </a:t>
            </a:r>
            <a:r>
              <a:rPr lang="fr-CH" sz="1800" dirty="0" err="1">
                <a:solidFill>
                  <a:prstClr val="black"/>
                </a:solidFill>
              </a:rPr>
              <a:t>we</a:t>
            </a:r>
            <a:r>
              <a:rPr lang="fr-CH" sz="1800" dirty="0">
                <a:solidFill>
                  <a:prstClr val="black"/>
                </a:solidFill>
              </a:rPr>
              <a:t> </a:t>
            </a:r>
            <a:r>
              <a:rPr lang="fr-CH" sz="1800" dirty="0" err="1">
                <a:solidFill>
                  <a:prstClr val="black"/>
                </a:solidFill>
              </a:rPr>
              <a:t>find</a:t>
            </a:r>
            <a:r>
              <a:rPr lang="fr-CH" sz="1800" dirty="0">
                <a:solidFill>
                  <a:prstClr val="black"/>
                </a:solidFill>
              </a:rPr>
              <a:t> </a:t>
            </a:r>
            <a:r>
              <a:rPr lang="fr-CH" sz="1800" dirty="0" err="1">
                <a:solidFill>
                  <a:prstClr val="black"/>
                </a:solidFill>
              </a:rPr>
              <a:t>our</a:t>
            </a:r>
            <a:r>
              <a:rPr lang="fr-CH" sz="1800" dirty="0">
                <a:solidFill>
                  <a:prstClr val="black"/>
                </a:solidFill>
              </a:rPr>
              <a:t> </a:t>
            </a:r>
            <a:r>
              <a:rPr lang="fr-CH" sz="1800" dirty="0" err="1">
                <a:solidFill>
                  <a:prstClr val="black"/>
                </a:solidFill>
              </a:rPr>
              <a:t>significance</a:t>
            </a:r>
            <a:r>
              <a:rPr lang="fr-CH" sz="1800" dirty="0">
                <a:solidFill>
                  <a:prstClr val="black"/>
                </a:solidFill>
              </a:rPr>
              <a:t> in </a:t>
            </a:r>
            <a:r>
              <a:rPr lang="fr-CH" sz="1800" dirty="0" err="1">
                <a:solidFill>
                  <a:prstClr val="black"/>
                </a:solidFill>
              </a:rPr>
              <a:t>terms</a:t>
            </a:r>
            <a:r>
              <a:rPr lang="fr-CH" sz="1800" dirty="0">
                <a:solidFill>
                  <a:prstClr val="black"/>
                </a:solidFill>
              </a:rPr>
              <a:t> of racial </a:t>
            </a:r>
            <a:r>
              <a:rPr lang="fr-CH" sz="1800" dirty="0" err="1">
                <a:solidFill>
                  <a:prstClr val="black"/>
                </a:solidFill>
              </a:rPr>
              <a:t>identity</a:t>
            </a:r>
            <a:r>
              <a:rPr lang="fr-CH" sz="1800" dirty="0">
                <a:solidFill>
                  <a:prstClr val="black"/>
                </a:solidFill>
              </a:rPr>
              <a:t> </a:t>
            </a:r>
            <a:r>
              <a:rPr lang="fr-CH" sz="1800" dirty="0" err="1">
                <a:solidFill>
                  <a:prstClr val="black"/>
                </a:solidFill>
              </a:rPr>
              <a:t>rather</a:t>
            </a:r>
            <a:r>
              <a:rPr lang="fr-CH" sz="1800" dirty="0">
                <a:solidFill>
                  <a:prstClr val="black"/>
                </a:solidFill>
              </a:rPr>
              <a:t> </a:t>
            </a:r>
            <a:r>
              <a:rPr lang="fr-CH" sz="1800" dirty="0" err="1">
                <a:solidFill>
                  <a:prstClr val="black"/>
                </a:solidFill>
              </a:rPr>
              <a:t>than</a:t>
            </a:r>
            <a:r>
              <a:rPr lang="fr-CH" sz="1800" dirty="0">
                <a:solidFill>
                  <a:prstClr val="black"/>
                </a:solidFill>
              </a:rPr>
              <a:t> in </a:t>
            </a:r>
            <a:r>
              <a:rPr lang="fr-CH" sz="1800" dirty="0" err="1">
                <a:solidFill>
                  <a:prstClr val="black"/>
                </a:solidFill>
              </a:rPr>
              <a:t>Jesus</a:t>
            </a:r>
            <a:r>
              <a:rPr lang="fr-CH" sz="1800" dirty="0">
                <a:solidFill>
                  <a:prstClr val="black"/>
                </a:solidFill>
              </a:rPr>
              <a:t> Christ.» The </a:t>
            </a:r>
            <a:r>
              <a:rPr lang="fr-CH" sz="1800" dirty="0" err="1">
                <a:solidFill>
                  <a:prstClr val="black"/>
                </a:solidFill>
              </a:rPr>
              <a:t>fourth</a:t>
            </a:r>
            <a:r>
              <a:rPr lang="fr-CH" sz="1800" dirty="0">
                <a:solidFill>
                  <a:prstClr val="black"/>
                </a:solidFill>
              </a:rPr>
              <a:t> </a:t>
            </a:r>
            <a:r>
              <a:rPr lang="fr-CH" sz="1800" dirty="0" err="1">
                <a:solidFill>
                  <a:prstClr val="black"/>
                </a:solidFill>
              </a:rPr>
              <a:t>Assembly</a:t>
            </a:r>
            <a:r>
              <a:rPr lang="fr-CH" sz="1800" dirty="0">
                <a:solidFill>
                  <a:prstClr val="black"/>
                </a:solidFill>
              </a:rPr>
              <a:t> </a:t>
            </a:r>
            <a:r>
              <a:rPr lang="fr-CH" sz="1800" dirty="0" err="1">
                <a:solidFill>
                  <a:prstClr val="black"/>
                </a:solidFill>
              </a:rPr>
              <a:t>correctly</a:t>
            </a:r>
            <a:r>
              <a:rPr lang="fr-CH" sz="1800" dirty="0">
                <a:solidFill>
                  <a:prstClr val="black"/>
                </a:solidFill>
              </a:rPr>
              <a:t> </a:t>
            </a:r>
            <a:r>
              <a:rPr lang="fr-CH" sz="1800" dirty="0" err="1">
                <a:solidFill>
                  <a:prstClr val="black"/>
                </a:solidFill>
              </a:rPr>
              <a:t>linked</a:t>
            </a:r>
            <a:r>
              <a:rPr lang="fr-CH" sz="1800" dirty="0">
                <a:solidFill>
                  <a:prstClr val="black"/>
                </a:solidFill>
              </a:rPr>
              <a:t> </a:t>
            </a:r>
            <a:r>
              <a:rPr lang="fr-CH" sz="1800" dirty="0" err="1">
                <a:solidFill>
                  <a:prstClr val="black"/>
                </a:solidFill>
              </a:rPr>
              <a:t>racism</a:t>
            </a:r>
            <a:r>
              <a:rPr lang="fr-CH" sz="1800" dirty="0">
                <a:solidFill>
                  <a:prstClr val="black"/>
                </a:solidFill>
              </a:rPr>
              <a:t> to </a:t>
            </a:r>
            <a:r>
              <a:rPr lang="fr-CH" sz="1800" dirty="0" err="1">
                <a:solidFill>
                  <a:prstClr val="black"/>
                </a:solidFill>
              </a:rPr>
              <a:t>economic</a:t>
            </a:r>
            <a:r>
              <a:rPr lang="fr-CH" sz="1800" dirty="0">
                <a:solidFill>
                  <a:prstClr val="black"/>
                </a:solidFill>
              </a:rPr>
              <a:t> and </a:t>
            </a:r>
            <a:r>
              <a:rPr lang="fr-CH" sz="1800" dirty="0" err="1">
                <a:solidFill>
                  <a:prstClr val="black"/>
                </a:solidFill>
              </a:rPr>
              <a:t>political</a:t>
            </a:r>
            <a:r>
              <a:rPr lang="fr-CH" sz="1800" dirty="0">
                <a:solidFill>
                  <a:prstClr val="black"/>
                </a:solidFill>
              </a:rPr>
              <a:t> exploitation and </a:t>
            </a:r>
            <a:r>
              <a:rPr lang="fr-CH" sz="1800" dirty="0" err="1">
                <a:solidFill>
                  <a:prstClr val="black"/>
                </a:solidFill>
              </a:rPr>
              <a:t>called</a:t>
            </a:r>
            <a:r>
              <a:rPr lang="fr-CH" sz="1800" dirty="0">
                <a:solidFill>
                  <a:prstClr val="black"/>
                </a:solidFill>
              </a:rPr>
              <a:t> for </a:t>
            </a:r>
            <a:r>
              <a:rPr lang="fr-CH" sz="1800" dirty="0" err="1">
                <a:solidFill>
                  <a:prstClr val="black"/>
                </a:solidFill>
              </a:rPr>
              <a:t>practical</a:t>
            </a:r>
            <a:r>
              <a:rPr lang="fr-CH" sz="1800" dirty="0">
                <a:solidFill>
                  <a:prstClr val="black"/>
                </a:solidFill>
              </a:rPr>
              <a:t> action </a:t>
            </a:r>
            <a:r>
              <a:rPr lang="fr-CH" sz="1800" dirty="0" err="1">
                <a:solidFill>
                  <a:prstClr val="black"/>
                </a:solidFill>
              </a:rPr>
              <a:t>from</a:t>
            </a:r>
            <a:r>
              <a:rPr lang="fr-CH" sz="1800" dirty="0">
                <a:solidFill>
                  <a:prstClr val="black"/>
                </a:solidFill>
              </a:rPr>
              <a:t> </a:t>
            </a:r>
            <a:r>
              <a:rPr lang="fr-CH" sz="1800" dirty="0" err="1">
                <a:solidFill>
                  <a:prstClr val="black"/>
                </a:solidFill>
              </a:rPr>
              <a:t>churches</a:t>
            </a:r>
            <a:r>
              <a:rPr lang="fr-CH" sz="1800" dirty="0">
                <a:solidFill>
                  <a:prstClr val="black"/>
                </a:solidFill>
              </a:rPr>
              <a:t> </a:t>
            </a:r>
            <a:r>
              <a:rPr lang="fr-CH" sz="1800" dirty="0" err="1">
                <a:solidFill>
                  <a:prstClr val="black"/>
                </a:solidFill>
              </a:rPr>
              <a:t>including</a:t>
            </a:r>
            <a:r>
              <a:rPr lang="fr-CH" sz="1800" dirty="0">
                <a:solidFill>
                  <a:prstClr val="black"/>
                </a:solidFill>
              </a:rPr>
              <a:t> </a:t>
            </a:r>
            <a:r>
              <a:rPr lang="fr-CH" sz="1800" dirty="0" err="1">
                <a:solidFill>
                  <a:prstClr val="black"/>
                </a:solidFill>
              </a:rPr>
              <a:t>divesting</a:t>
            </a:r>
            <a:r>
              <a:rPr lang="fr-CH" sz="1800" dirty="0">
                <a:solidFill>
                  <a:prstClr val="black"/>
                </a:solidFill>
              </a:rPr>
              <a:t> </a:t>
            </a:r>
            <a:r>
              <a:rPr lang="fr-CH" sz="1800" dirty="0" err="1">
                <a:solidFill>
                  <a:prstClr val="black"/>
                </a:solidFill>
              </a:rPr>
              <a:t>investments</a:t>
            </a:r>
            <a:r>
              <a:rPr lang="fr-CH" sz="1800" dirty="0">
                <a:solidFill>
                  <a:prstClr val="black"/>
                </a:solidFill>
              </a:rPr>
              <a:t> </a:t>
            </a:r>
            <a:r>
              <a:rPr lang="fr-CH" sz="1800" dirty="0" err="1">
                <a:solidFill>
                  <a:prstClr val="black"/>
                </a:solidFill>
              </a:rPr>
              <a:t>from</a:t>
            </a:r>
            <a:r>
              <a:rPr lang="fr-CH" sz="1800" dirty="0">
                <a:solidFill>
                  <a:prstClr val="black"/>
                </a:solidFill>
              </a:rPr>
              <a:t> institutions </a:t>
            </a:r>
            <a:r>
              <a:rPr lang="fr-CH" sz="1800" dirty="0" err="1">
                <a:solidFill>
                  <a:prstClr val="black"/>
                </a:solidFill>
              </a:rPr>
              <a:t>seen</a:t>
            </a:r>
            <a:r>
              <a:rPr lang="fr-CH" sz="1800" dirty="0">
                <a:solidFill>
                  <a:prstClr val="black"/>
                </a:solidFill>
              </a:rPr>
              <a:t> to </a:t>
            </a:r>
            <a:r>
              <a:rPr lang="fr-CH" sz="1800" dirty="0" err="1">
                <a:solidFill>
                  <a:prstClr val="black"/>
                </a:solidFill>
              </a:rPr>
              <a:t>be</a:t>
            </a:r>
            <a:r>
              <a:rPr lang="fr-CH" sz="1800" dirty="0">
                <a:solidFill>
                  <a:prstClr val="black"/>
                </a:solidFill>
              </a:rPr>
              <a:t> </a:t>
            </a:r>
            <a:r>
              <a:rPr lang="fr-CH" sz="1800" dirty="0" err="1">
                <a:solidFill>
                  <a:prstClr val="black"/>
                </a:solidFill>
              </a:rPr>
              <a:t>supporting</a:t>
            </a:r>
            <a:r>
              <a:rPr lang="fr-CH" sz="1800" dirty="0">
                <a:solidFill>
                  <a:prstClr val="black"/>
                </a:solidFill>
              </a:rPr>
              <a:t> </a:t>
            </a:r>
            <a:r>
              <a:rPr lang="fr-CH" sz="1800" dirty="0" err="1">
                <a:solidFill>
                  <a:prstClr val="black"/>
                </a:solidFill>
              </a:rPr>
              <a:t>institutional</a:t>
            </a:r>
            <a:r>
              <a:rPr lang="fr-CH" sz="1800" dirty="0">
                <a:solidFill>
                  <a:prstClr val="black"/>
                </a:solidFill>
              </a:rPr>
              <a:t> </a:t>
            </a:r>
            <a:r>
              <a:rPr lang="fr-CH" sz="1800" dirty="0" err="1">
                <a:solidFill>
                  <a:prstClr val="black"/>
                </a:solidFill>
              </a:rPr>
              <a:t>forms</a:t>
            </a:r>
            <a:r>
              <a:rPr lang="fr-CH" sz="1800" dirty="0">
                <a:solidFill>
                  <a:prstClr val="black"/>
                </a:solidFill>
              </a:rPr>
              <a:t> of </a:t>
            </a:r>
            <a:r>
              <a:rPr lang="fr-CH" sz="1800" dirty="0" err="1">
                <a:solidFill>
                  <a:prstClr val="black"/>
                </a:solidFill>
              </a:rPr>
              <a:t>racism</a:t>
            </a:r>
            <a:r>
              <a:rPr lang="fr-CH" sz="1800" dirty="0">
                <a:solidFill>
                  <a:prstClr val="black"/>
                </a:solidFill>
              </a:rPr>
              <a:t>, establishment of the Programme to Combat </a:t>
            </a:r>
            <a:r>
              <a:rPr lang="fr-CH" sz="1800" dirty="0" err="1">
                <a:solidFill>
                  <a:prstClr val="black"/>
                </a:solidFill>
              </a:rPr>
              <a:t>Racism</a:t>
            </a:r>
            <a:r>
              <a:rPr lang="fr-CH" sz="1800" dirty="0">
                <a:solidFill>
                  <a:prstClr val="black"/>
                </a:solidFill>
              </a:rPr>
              <a:t>.</a:t>
            </a:r>
          </a:p>
        </p:txBody>
      </p:sp>
    </p:spTree>
    <p:extLst>
      <p:ext uri="{BB962C8B-B14F-4D97-AF65-F5344CB8AC3E}">
        <p14:creationId xmlns:p14="http://schemas.microsoft.com/office/powerpoint/2010/main" val="416792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553"/>
            <a:ext cx="10515600" cy="1005271"/>
          </a:xfrm>
        </p:spPr>
        <p:txBody>
          <a:bodyPr/>
          <a:lstStyle/>
          <a:p>
            <a:r>
              <a:rPr lang="fr-CH" dirty="0"/>
              <a:t>MILESTONES CONTINUED</a:t>
            </a:r>
            <a:endParaRPr lang="en-GB" dirty="0"/>
          </a:p>
        </p:txBody>
      </p:sp>
      <p:sp>
        <p:nvSpPr>
          <p:cNvPr id="3" name="Content Placeholder 2"/>
          <p:cNvSpPr>
            <a:spLocks noGrp="1"/>
          </p:cNvSpPr>
          <p:nvPr>
            <p:ph idx="1"/>
          </p:nvPr>
        </p:nvSpPr>
        <p:spPr>
          <a:xfrm>
            <a:off x="838200" y="1050708"/>
            <a:ext cx="10515600" cy="5126255"/>
          </a:xfrm>
        </p:spPr>
        <p:txBody>
          <a:bodyPr>
            <a:normAutofit fontScale="62500" lnSpcReduction="20000"/>
          </a:bodyPr>
          <a:lstStyle/>
          <a:p>
            <a:pPr algn="just"/>
            <a:r>
              <a:rPr lang="fr-CH" dirty="0">
                <a:solidFill>
                  <a:prstClr val="black"/>
                </a:solidFill>
              </a:rPr>
              <a:t>In the </a:t>
            </a:r>
            <a:r>
              <a:rPr lang="fr-CH" dirty="0" err="1">
                <a:solidFill>
                  <a:prstClr val="black"/>
                </a:solidFill>
              </a:rPr>
              <a:t>rationale</a:t>
            </a:r>
            <a:r>
              <a:rPr lang="fr-CH" dirty="0">
                <a:solidFill>
                  <a:prstClr val="black"/>
                </a:solidFill>
              </a:rPr>
              <a:t> for setting up the Programme to Combat </a:t>
            </a:r>
            <a:r>
              <a:rPr lang="fr-CH" dirty="0" err="1">
                <a:solidFill>
                  <a:prstClr val="black"/>
                </a:solidFill>
              </a:rPr>
              <a:t>Racism</a:t>
            </a:r>
            <a:r>
              <a:rPr lang="fr-CH" dirty="0">
                <a:solidFill>
                  <a:prstClr val="black"/>
                </a:solidFill>
              </a:rPr>
              <a:t> (1969), the WCC </a:t>
            </a:r>
            <a:r>
              <a:rPr lang="fr-CH" dirty="0" err="1">
                <a:solidFill>
                  <a:prstClr val="black"/>
                </a:solidFill>
              </a:rPr>
              <a:t>noted</a:t>
            </a:r>
            <a:r>
              <a:rPr lang="fr-CH" dirty="0">
                <a:solidFill>
                  <a:prstClr val="black"/>
                </a:solidFill>
              </a:rPr>
              <a:t> </a:t>
            </a:r>
            <a:r>
              <a:rPr lang="fr-CH" dirty="0" err="1">
                <a:solidFill>
                  <a:prstClr val="black"/>
                </a:solidFill>
              </a:rPr>
              <a:t>that</a:t>
            </a:r>
            <a:r>
              <a:rPr lang="fr-CH" dirty="0">
                <a:solidFill>
                  <a:prstClr val="black"/>
                </a:solidFill>
              </a:rPr>
              <a:t> «</a:t>
            </a:r>
            <a:r>
              <a:rPr lang="fr-CH" dirty="0" err="1">
                <a:solidFill>
                  <a:prstClr val="black"/>
                </a:solidFill>
              </a:rPr>
              <a:t>Racism</a:t>
            </a:r>
            <a:r>
              <a:rPr lang="fr-CH" dirty="0">
                <a:solidFill>
                  <a:prstClr val="black"/>
                </a:solidFill>
              </a:rPr>
              <a:t> </a:t>
            </a:r>
            <a:r>
              <a:rPr lang="fr-CH" dirty="0" err="1">
                <a:solidFill>
                  <a:prstClr val="black"/>
                </a:solidFill>
              </a:rPr>
              <a:t>is</a:t>
            </a:r>
            <a:r>
              <a:rPr lang="fr-CH" dirty="0">
                <a:solidFill>
                  <a:prstClr val="black"/>
                </a:solidFill>
              </a:rPr>
              <a:t> not an </a:t>
            </a:r>
            <a:r>
              <a:rPr lang="fr-CH" dirty="0" err="1">
                <a:solidFill>
                  <a:prstClr val="black"/>
                </a:solidFill>
              </a:rPr>
              <a:t>unalterable</a:t>
            </a:r>
            <a:r>
              <a:rPr lang="fr-CH" dirty="0">
                <a:solidFill>
                  <a:prstClr val="black"/>
                </a:solidFill>
              </a:rPr>
              <a:t> </a:t>
            </a:r>
            <a:r>
              <a:rPr lang="fr-CH" dirty="0" err="1">
                <a:solidFill>
                  <a:prstClr val="black"/>
                </a:solidFill>
              </a:rPr>
              <a:t>feature</a:t>
            </a:r>
            <a:r>
              <a:rPr lang="fr-CH" dirty="0">
                <a:solidFill>
                  <a:prstClr val="black"/>
                </a:solidFill>
              </a:rPr>
              <a:t> of </a:t>
            </a:r>
            <a:r>
              <a:rPr lang="fr-CH" dirty="0" err="1">
                <a:solidFill>
                  <a:prstClr val="black"/>
                </a:solidFill>
              </a:rPr>
              <a:t>human</a:t>
            </a:r>
            <a:r>
              <a:rPr lang="fr-CH" dirty="0">
                <a:solidFill>
                  <a:prstClr val="black"/>
                </a:solidFill>
              </a:rPr>
              <a:t> life. </a:t>
            </a:r>
            <a:r>
              <a:rPr lang="fr-CH" dirty="0" err="1">
                <a:solidFill>
                  <a:prstClr val="black"/>
                </a:solidFill>
              </a:rPr>
              <a:t>Like</a:t>
            </a:r>
            <a:r>
              <a:rPr lang="fr-CH" dirty="0">
                <a:solidFill>
                  <a:prstClr val="black"/>
                </a:solidFill>
              </a:rPr>
              <a:t> </a:t>
            </a:r>
            <a:r>
              <a:rPr lang="fr-CH" dirty="0" err="1">
                <a:solidFill>
                  <a:prstClr val="black"/>
                </a:solidFill>
              </a:rPr>
              <a:t>slavery</a:t>
            </a:r>
            <a:r>
              <a:rPr lang="fr-CH" dirty="0">
                <a:solidFill>
                  <a:prstClr val="black"/>
                </a:solidFill>
              </a:rPr>
              <a:t> and </a:t>
            </a:r>
            <a:r>
              <a:rPr lang="fr-CH" dirty="0" err="1">
                <a:solidFill>
                  <a:prstClr val="black"/>
                </a:solidFill>
              </a:rPr>
              <a:t>other</a:t>
            </a:r>
            <a:r>
              <a:rPr lang="fr-CH" dirty="0">
                <a:solidFill>
                  <a:prstClr val="black"/>
                </a:solidFill>
              </a:rPr>
              <a:t> social manifestations of man’s sin, </a:t>
            </a:r>
            <a:r>
              <a:rPr lang="fr-CH" dirty="0" err="1">
                <a:solidFill>
                  <a:prstClr val="black"/>
                </a:solidFill>
              </a:rPr>
              <a:t>it</a:t>
            </a:r>
            <a:r>
              <a:rPr lang="fr-CH" dirty="0">
                <a:solidFill>
                  <a:prstClr val="black"/>
                </a:solidFill>
              </a:rPr>
              <a:t> </a:t>
            </a:r>
            <a:r>
              <a:rPr lang="fr-CH" dirty="0" err="1">
                <a:solidFill>
                  <a:prstClr val="black"/>
                </a:solidFill>
              </a:rPr>
              <a:t>can</a:t>
            </a:r>
            <a:r>
              <a:rPr lang="fr-CH" dirty="0">
                <a:solidFill>
                  <a:prstClr val="black"/>
                </a:solidFill>
              </a:rPr>
              <a:t> and must </a:t>
            </a:r>
            <a:r>
              <a:rPr lang="fr-CH" dirty="0" err="1">
                <a:solidFill>
                  <a:prstClr val="black"/>
                </a:solidFill>
              </a:rPr>
              <a:t>be</a:t>
            </a:r>
            <a:r>
              <a:rPr lang="fr-CH" dirty="0">
                <a:solidFill>
                  <a:prstClr val="black"/>
                </a:solidFill>
              </a:rPr>
              <a:t> </a:t>
            </a:r>
            <a:r>
              <a:rPr lang="fr-CH" dirty="0" err="1">
                <a:solidFill>
                  <a:prstClr val="black"/>
                </a:solidFill>
              </a:rPr>
              <a:t>eliminated</a:t>
            </a:r>
            <a:r>
              <a:rPr lang="fr-CH" dirty="0">
                <a:solidFill>
                  <a:prstClr val="black"/>
                </a:solidFill>
              </a:rPr>
              <a:t>… </a:t>
            </a:r>
            <a:r>
              <a:rPr lang="fr-CH" dirty="0" err="1">
                <a:solidFill>
                  <a:prstClr val="black"/>
                </a:solidFill>
              </a:rPr>
              <a:t>Clearly</a:t>
            </a:r>
            <a:r>
              <a:rPr lang="fr-CH" dirty="0">
                <a:solidFill>
                  <a:prstClr val="black"/>
                </a:solidFill>
              </a:rPr>
              <a:t> a </a:t>
            </a:r>
            <a:r>
              <a:rPr lang="fr-CH" dirty="0" err="1">
                <a:solidFill>
                  <a:prstClr val="black"/>
                </a:solidFill>
              </a:rPr>
              <a:t>determined</a:t>
            </a:r>
            <a:r>
              <a:rPr lang="fr-CH" dirty="0">
                <a:solidFill>
                  <a:prstClr val="black"/>
                </a:solidFill>
              </a:rPr>
              <a:t> </a:t>
            </a:r>
            <a:r>
              <a:rPr lang="fr-CH" dirty="0" err="1">
                <a:solidFill>
                  <a:prstClr val="black"/>
                </a:solidFill>
              </a:rPr>
              <a:t>attack</a:t>
            </a:r>
            <a:r>
              <a:rPr lang="fr-CH" dirty="0">
                <a:solidFill>
                  <a:prstClr val="black"/>
                </a:solidFill>
              </a:rPr>
              <a:t> on </a:t>
            </a:r>
            <a:r>
              <a:rPr lang="fr-CH" dirty="0" err="1">
                <a:solidFill>
                  <a:prstClr val="black"/>
                </a:solidFill>
              </a:rPr>
              <a:t>racism</a:t>
            </a:r>
            <a:r>
              <a:rPr lang="fr-CH" dirty="0">
                <a:solidFill>
                  <a:prstClr val="black"/>
                </a:solidFill>
              </a:rPr>
              <a:t> must come as a </a:t>
            </a:r>
            <a:r>
              <a:rPr lang="fr-CH" dirty="0" err="1">
                <a:solidFill>
                  <a:prstClr val="black"/>
                </a:solidFill>
              </a:rPr>
              <a:t>commitment</a:t>
            </a:r>
            <a:r>
              <a:rPr lang="fr-CH" dirty="0">
                <a:solidFill>
                  <a:prstClr val="black"/>
                </a:solidFill>
              </a:rPr>
              <a:t> of the WCC.» </a:t>
            </a:r>
          </a:p>
          <a:p>
            <a:pPr algn="just"/>
            <a:r>
              <a:rPr lang="fr-CH" dirty="0">
                <a:solidFill>
                  <a:prstClr val="black"/>
                </a:solidFill>
              </a:rPr>
              <a:t>The </a:t>
            </a:r>
            <a:r>
              <a:rPr lang="fr-CH" dirty="0" err="1">
                <a:solidFill>
                  <a:prstClr val="black"/>
                </a:solidFill>
              </a:rPr>
              <a:t>most</a:t>
            </a:r>
            <a:r>
              <a:rPr lang="fr-CH" dirty="0">
                <a:solidFill>
                  <a:prstClr val="black"/>
                </a:solidFill>
              </a:rPr>
              <a:t> </a:t>
            </a:r>
            <a:r>
              <a:rPr lang="fr-CH" dirty="0" err="1">
                <a:solidFill>
                  <a:prstClr val="black"/>
                </a:solidFill>
              </a:rPr>
              <a:t>telling</a:t>
            </a:r>
            <a:r>
              <a:rPr lang="fr-CH" dirty="0">
                <a:solidFill>
                  <a:prstClr val="black"/>
                </a:solidFill>
              </a:rPr>
              <a:t> position of the WCC </a:t>
            </a:r>
            <a:r>
              <a:rPr lang="fr-CH" dirty="0" err="1">
                <a:solidFill>
                  <a:prstClr val="black"/>
                </a:solidFill>
              </a:rPr>
              <a:t>emerged</a:t>
            </a:r>
            <a:r>
              <a:rPr lang="fr-CH" dirty="0">
                <a:solidFill>
                  <a:prstClr val="black"/>
                </a:solidFill>
              </a:rPr>
              <a:t> at the </a:t>
            </a:r>
            <a:r>
              <a:rPr lang="fr-CH" dirty="0" err="1">
                <a:solidFill>
                  <a:prstClr val="black"/>
                </a:solidFill>
              </a:rPr>
              <a:t>Fifth</a:t>
            </a:r>
            <a:r>
              <a:rPr lang="fr-CH" dirty="0">
                <a:solidFill>
                  <a:prstClr val="black"/>
                </a:solidFill>
              </a:rPr>
              <a:t> </a:t>
            </a:r>
            <a:r>
              <a:rPr lang="fr-CH" dirty="0" err="1">
                <a:solidFill>
                  <a:prstClr val="black"/>
                </a:solidFill>
              </a:rPr>
              <a:t>Assembly</a:t>
            </a:r>
            <a:r>
              <a:rPr lang="fr-CH" dirty="0">
                <a:solidFill>
                  <a:prstClr val="black"/>
                </a:solidFill>
              </a:rPr>
              <a:t> in Nairobi in 1975. </a:t>
            </a:r>
            <a:r>
              <a:rPr lang="fr-CH" dirty="0" err="1">
                <a:solidFill>
                  <a:prstClr val="black"/>
                </a:solidFill>
              </a:rPr>
              <a:t>After</a:t>
            </a:r>
            <a:r>
              <a:rPr lang="fr-CH" dirty="0">
                <a:solidFill>
                  <a:prstClr val="black"/>
                </a:solidFill>
              </a:rPr>
              <a:t> a </a:t>
            </a:r>
            <a:r>
              <a:rPr lang="fr-CH" dirty="0" err="1">
                <a:solidFill>
                  <a:prstClr val="black"/>
                </a:solidFill>
              </a:rPr>
              <a:t>thorough</a:t>
            </a:r>
            <a:r>
              <a:rPr lang="fr-CH" dirty="0">
                <a:solidFill>
                  <a:prstClr val="black"/>
                </a:solidFill>
              </a:rPr>
              <a:t> </a:t>
            </a:r>
            <a:r>
              <a:rPr lang="fr-CH" dirty="0" err="1">
                <a:solidFill>
                  <a:prstClr val="black"/>
                </a:solidFill>
              </a:rPr>
              <a:t>theological</a:t>
            </a:r>
            <a:r>
              <a:rPr lang="fr-CH" dirty="0">
                <a:solidFill>
                  <a:prstClr val="black"/>
                </a:solidFill>
              </a:rPr>
              <a:t> </a:t>
            </a:r>
            <a:r>
              <a:rPr lang="fr-CH" dirty="0" err="1">
                <a:solidFill>
                  <a:prstClr val="black"/>
                </a:solidFill>
              </a:rPr>
              <a:t>analysis</a:t>
            </a:r>
            <a:r>
              <a:rPr lang="fr-CH" dirty="0">
                <a:solidFill>
                  <a:prstClr val="black"/>
                </a:solidFill>
              </a:rPr>
              <a:t> of racial discrimination, the WCC </a:t>
            </a:r>
            <a:r>
              <a:rPr lang="fr-CH" dirty="0" err="1">
                <a:solidFill>
                  <a:prstClr val="black"/>
                </a:solidFill>
              </a:rPr>
              <a:t>concluded</a:t>
            </a:r>
            <a:r>
              <a:rPr lang="fr-CH" dirty="0">
                <a:solidFill>
                  <a:prstClr val="black"/>
                </a:solidFill>
              </a:rPr>
              <a:t> «</a:t>
            </a:r>
            <a:r>
              <a:rPr lang="fr-CH" dirty="0" err="1">
                <a:solidFill>
                  <a:prstClr val="black"/>
                </a:solidFill>
              </a:rPr>
              <a:t>We</a:t>
            </a:r>
            <a:r>
              <a:rPr lang="fr-CH" dirty="0">
                <a:solidFill>
                  <a:prstClr val="black"/>
                </a:solidFill>
              </a:rPr>
              <a:t> are </a:t>
            </a:r>
            <a:r>
              <a:rPr lang="fr-CH" dirty="0" err="1">
                <a:solidFill>
                  <a:prstClr val="black"/>
                </a:solidFill>
              </a:rPr>
              <a:t>obliged</a:t>
            </a:r>
            <a:r>
              <a:rPr lang="fr-CH" dirty="0">
                <a:solidFill>
                  <a:prstClr val="black"/>
                </a:solidFill>
              </a:rPr>
              <a:t> to </a:t>
            </a:r>
            <a:r>
              <a:rPr lang="fr-CH" dirty="0" err="1">
                <a:solidFill>
                  <a:prstClr val="black"/>
                </a:solidFill>
              </a:rPr>
              <a:t>confess</a:t>
            </a:r>
            <a:r>
              <a:rPr lang="fr-CH" dirty="0">
                <a:solidFill>
                  <a:prstClr val="black"/>
                </a:solidFill>
              </a:rPr>
              <a:t> </a:t>
            </a:r>
            <a:r>
              <a:rPr lang="fr-CH" dirty="0" err="1">
                <a:solidFill>
                  <a:prstClr val="black"/>
                </a:solidFill>
              </a:rPr>
              <a:t>that</a:t>
            </a:r>
            <a:r>
              <a:rPr lang="fr-CH" dirty="0">
                <a:solidFill>
                  <a:prstClr val="black"/>
                </a:solidFill>
              </a:rPr>
              <a:t> </a:t>
            </a:r>
            <a:r>
              <a:rPr lang="fr-CH" dirty="0" err="1">
                <a:solidFill>
                  <a:prstClr val="black"/>
                </a:solidFill>
              </a:rPr>
              <a:t>racism</a:t>
            </a:r>
            <a:r>
              <a:rPr lang="fr-CH" dirty="0">
                <a:solidFill>
                  <a:prstClr val="black"/>
                </a:solidFill>
              </a:rPr>
              <a:t> </a:t>
            </a:r>
            <a:r>
              <a:rPr lang="fr-CH" dirty="0" err="1">
                <a:solidFill>
                  <a:prstClr val="black"/>
                </a:solidFill>
              </a:rPr>
              <a:t>is</a:t>
            </a:r>
            <a:r>
              <a:rPr lang="fr-CH" dirty="0">
                <a:solidFill>
                  <a:prstClr val="black"/>
                </a:solidFill>
              </a:rPr>
              <a:t> a sin, not </a:t>
            </a:r>
            <a:r>
              <a:rPr lang="fr-CH" dirty="0" err="1">
                <a:solidFill>
                  <a:prstClr val="black"/>
                </a:solidFill>
              </a:rPr>
              <a:t>only</a:t>
            </a:r>
            <a:r>
              <a:rPr lang="fr-CH" dirty="0">
                <a:solidFill>
                  <a:prstClr val="black"/>
                </a:solidFill>
              </a:rPr>
              <a:t> of </a:t>
            </a:r>
            <a:r>
              <a:rPr lang="fr-CH" dirty="0" err="1">
                <a:solidFill>
                  <a:prstClr val="black"/>
                </a:solidFill>
              </a:rPr>
              <a:t>individual</a:t>
            </a:r>
            <a:r>
              <a:rPr lang="fr-CH" dirty="0">
                <a:solidFill>
                  <a:prstClr val="black"/>
                </a:solidFill>
              </a:rPr>
              <a:t> </a:t>
            </a:r>
            <a:r>
              <a:rPr lang="fr-CH" dirty="0" err="1">
                <a:solidFill>
                  <a:prstClr val="black"/>
                </a:solidFill>
              </a:rPr>
              <a:t>Christians</a:t>
            </a:r>
            <a:r>
              <a:rPr lang="fr-CH" dirty="0">
                <a:solidFill>
                  <a:prstClr val="black"/>
                </a:solidFill>
              </a:rPr>
              <a:t>, but of </a:t>
            </a:r>
            <a:r>
              <a:rPr lang="fr-CH" dirty="0" err="1">
                <a:solidFill>
                  <a:prstClr val="black"/>
                </a:solidFill>
              </a:rPr>
              <a:t>churches</a:t>
            </a:r>
            <a:r>
              <a:rPr lang="fr-CH" dirty="0">
                <a:solidFill>
                  <a:prstClr val="black"/>
                </a:solidFill>
              </a:rPr>
              <a:t> and </a:t>
            </a:r>
            <a:r>
              <a:rPr lang="fr-CH" dirty="0" err="1">
                <a:solidFill>
                  <a:prstClr val="black"/>
                </a:solidFill>
              </a:rPr>
              <a:t>societies</a:t>
            </a:r>
            <a:r>
              <a:rPr lang="fr-CH" dirty="0">
                <a:solidFill>
                  <a:prstClr val="black"/>
                </a:solidFill>
              </a:rPr>
              <a:t> at large… The </a:t>
            </a:r>
            <a:r>
              <a:rPr lang="fr-CH" dirty="0" err="1">
                <a:solidFill>
                  <a:prstClr val="black"/>
                </a:solidFill>
              </a:rPr>
              <a:t>term</a:t>
            </a:r>
            <a:r>
              <a:rPr lang="fr-CH" dirty="0">
                <a:solidFill>
                  <a:prstClr val="black"/>
                </a:solidFill>
              </a:rPr>
              <a:t> ‘collective sin’ </a:t>
            </a:r>
            <a:r>
              <a:rPr lang="fr-CH" dirty="0" err="1">
                <a:solidFill>
                  <a:prstClr val="black"/>
                </a:solidFill>
              </a:rPr>
              <a:t>is</a:t>
            </a:r>
            <a:r>
              <a:rPr lang="fr-CH" dirty="0">
                <a:solidFill>
                  <a:prstClr val="black"/>
                </a:solidFill>
              </a:rPr>
              <a:t> </a:t>
            </a:r>
            <a:r>
              <a:rPr lang="fr-CH" dirty="0" err="1">
                <a:solidFill>
                  <a:prstClr val="black"/>
                </a:solidFill>
              </a:rPr>
              <a:t>appropriate</a:t>
            </a:r>
            <a:r>
              <a:rPr lang="fr-CH" dirty="0">
                <a:solidFill>
                  <a:prstClr val="black"/>
                </a:solidFill>
              </a:rPr>
              <a:t> </a:t>
            </a:r>
            <a:r>
              <a:rPr lang="fr-CH" dirty="0" err="1">
                <a:solidFill>
                  <a:prstClr val="black"/>
                </a:solidFill>
              </a:rPr>
              <a:t>because</a:t>
            </a:r>
            <a:r>
              <a:rPr lang="fr-CH" dirty="0">
                <a:solidFill>
                  <a:prstClr val="black"/>
                </a:solidFill>
              </a:rPr>
              <a:t> </a:t>
            </a:r>
            <a:r>
              <a:rPr lang="fr-CH" dirty="0" err="1">
                <a:solidFill>
                  <a:prstClr val="black"/>
                </a:solidFill>
              </a:rPr>
              <a:t>it</a:t>
            </a:r>
            <a:r>
              <a:rPr lang="fr-CH" dirty="0">
                <a:solidFill>
                  <a:prstClr val="black"/>
                </a:solidFill>
              </a:rPr>
              <a:t> </a:t>
            </a:r>
            <a:r>
              <a:rPr lang="fr-CH" dirty="0" err="1">
                <a:solidFill>
                  <a:prstClr val="black"/>
                </a:solidFill>
              </a:rPr>
              <a:t>indicates</a:t>
            </a:r>
            <a:r>
              <a:rPr lang="fr-CH" dirty="0">
                <a:solidFill>
                  <a:prstClr val="black"/>
                </a:solidFill>
              </a:rPr>
              <a:t> </a:t>
            </a:r>
            <a:r>
              <a:rPr lang="fr-CH" dirty="0" err="1">
                <a:solidFill>
                  <a:prstClr val="black"/>
                </a:solidFill>
              </a:rPr>
              <a:t>that</a:t>
            </a:r>
            <a:r>
              <a:rPr lang="fr-CH" dirty="0">
                <a:solidFill>
                  <a:prstClr val="black"/>
                </a:solidFill>
              </a:rPr>
              <a:t> </a:t>
            </a:r>
            <a:r>
              <a:rPr lang="fr-CH" dirty="0" err="1">
                <a:solidFill>
                  <a:prstClr val="black"/>
                </a:solidFill>
              </a:rPr>
              <a:t>racism</a:t>
            </a:r>
            <a:r>
              <a:rPr lang="fr-CH" dirty="0">
                <a:solidFill>
                  <a:prstClr val="black"/>
                </a:solidFill>
              </a:rPr>
              <a:t> has </a:t>
            </a:r>
            <a:r>
              <a:rPr lang="fr-CH" dirty="0" err="1">
                <a:solidFill>
                  <a:prstClr val="black"/>
                </a:solidFill>
              </a:rPr>
              <a:t>so</a:t>
            </a:r>
            <a:r>
              <a:rPr lang="fr-CH" dirty="0">
                <a:solidFill>
                  <a:prstClr val="black"/>
                </a:solidFill>
              </a:rPr>
              <a:t> </a:t>
            </a:r>
            <a:r>
              <a:rPr lang="fr-CH" dirty="0" err="1">
                <a:solidFill>
                  <a:prstClr val="black"/>
                </a:solidFill>
              </a:rPr>
              <a:t>permeated</a:t>
            </a:r>
            <a:r>
              <a:rPr lang="fr-CH" dirty="0">
                <a:solidFill>
                  <a:prstClr val="black"/>
                </a:solidFill>
              </a:rPr>
              <a:t> the </a:t>
            </a:r>
            <a:r>
              <a:rPr lang="fr-CH" dirty="0" err="1">
                <a:solidFill>
                  <a:prstClr val="black"/>
                </a:solidFill>
              </a:rPr>
              <a:t>churches</a:t>
            </a:r>
            <a:r>
              <a:rPr lang="fr-CH" dirty="0">
                <a:solidFill>
                  <a:prstClr val="black"/>
                </a:solidFill>
              </a:rPr>
              <a:t> and the </a:t>
            </a:r>
            <a:r>
              <a:rPr lang="fr-CH" dirty="0" err="1">
                <a:solidFill>
                  <a:prstClr val="black"/>
                </a:solidFill>
              </a:rPr>
              <a:t>societies</a:t>
            </a:r>
            <a:r>
              <a:rPr lang="fr-CH" dirty="0">
                <a:solidFill>
                  <a:prstClr val="black"/>
                </a:solidFill>
              </a:rPr>
              <a:t> in </a:t>
            </a:r>
            <a:r>
              <a:rPr lang="fr-CH" dirty="0" err="1">
                <a:solidFill>
                  <a:prstClr val="black"/>
                </a:solidFill>
              </a:rPr>
              <a:t>which</a:t>
            </a:r>
            <a:r>
              <a:rPr lang="fr-CH" dirty="0">
                <a:solidFill>
                  <a:prstClr val="black"/>
                </a:solidFill>
              </a:rPr>
              <a:t> </a:t>
            </a:r>
            <a:r>
              <a:rPr lang="fr-CH" dirty="0" err="1">
                <a:solidFill>
                  <a:prstClr val="black"/>
                </a:solidFill>
              </a:rPr>
              <a:t>they</a:t>
            </a:r>
            <a:r>
              <a:rPr lang="fr-CH" dirty="0">
                <a:solidFill>
                  <a:prstClr val="black"/>
                </a:solidFill>
              </a:rPr>
              <a:t> are set </a:t>
            </a:r>
            <a:r>
              <a:rPr lang="fr-CH" dirty="0" err="1">
                <a:solidFill>
                  <a:prstClr val="black"/>
                </a:solidFill>
              </a:rPr>
              <a:t>that</a:t>
            </a:r>
            <a:r>
              <a:rPr lang="fr-CH" dirty="0">
                <a:solidFill>
                  <a:prstClr val="black"/>
                </a:solidFill>
              </a:rPr>
              <a:t> </a:t>
            </a:r>
            <a:r>
              <a:rPr lang="fr-CH" dirty="0" err="1">
                <a:solidFill>
                  <a:prstClr val="black"/>
                </a:solidFill>
              </a:rPr>
              <a:t>it</a:t>
            </a:r>
            <a:r>
              <a:rPr lang="fr-CH" dirty="0">
                <a:solidFill>
                  <a:prstClr val="black"/>
                </a:solidFill>
              </a:rPr>
              <a:t> has </a:t>
            </a:r>
            <a:r>
              <a:rPr lang="fr-CH" dirty="0" err="1">
                <a:solidFill>
                  <a:prstClr val="black"/>
                </a:solidFill>
              </a:rPr>
              <a:t>become</a:t>
            </a:r>
            <a:r>
              <a:rPr lang="fr-CH" dirty="0">
                <a:solidFill>
                  <a:prstClr val="black"/>
                </a:solidFill>
              </a:rPr>
              <a:t> part of the structure of </a:t>
            </a:r>
            <a:r>
              <a:rPr lang="fr-CH" dirty="0" err="1">
                <a:solidFill>
                  <a:prstClr val="black"/>
                </a:solidFill>
              </a:rPr>
              <a:t>ordinary</a:t>
            </a:r>
            <a:r>
              <a:rPr lang="fr-CH" dirty="0">
                <a:solidFill>
                  <a:prstClr val="black"/>
                </a:solidFill>
              </a:rPr>
              <a:t> life. People have </a:t>
            </a:r>
            <a:r>
              <a:rPr lang="fr-CH" dirty="0" err="1">
                <a:solidFill>
                  <a:prstClr val="black"/>
                </a:solidFill>
              </a:rPr>
              <a:t>become</a:t>
            </a:r>
            <a:r>
              <a:rPr lang="fr-CH" dirty="0">
                <a:solidFill>
                  <a:prstClr val="black"/>
                </a:solidFill>
              </a:rPr>
              <a:t> </a:t>
            </a:r>
            <a:r>
              <a:rPr lang="fr-CH" dirty="0" err="1">
                <a:solidFill>
                  <a:prstClr val="black"/>
                </a:solidFill>
              </a:rPr>
              <a:t>accustomed</a:t>
            </a:r>
            <a:r>
              <a:rPr lang="fr-CH" dirty="0">
                <a:solidFill>
                  <a:prstClr val="black"/>
                </a:solidFill>
              </a:rPr>
              <a:t> to patterns of </a:t>
            </a:r>
            <a:r>
              <a:rPr lang="fr-CH" dirty="0" err="1">
                <a:solidFill>
                  <a:prstClr val="black"/>
                </a:solidFill>
              </a:rPr>
              <a:t>neglect</a:t>
            </a:r>
            <a:r>
              <a:rPr lang="fr-CH" dirty="0">
                <a:solidFill>
                  <a:prstClr val="black"/>
                </a:solidFill>
              </a:rPr>
              <a:t> of and </a:t>
            </a:r>
            <a:r>
              <a:rPr lang="fr-CH" dirty="0" err="1">
                <a:solidFill>
                  <a:prstClr val="black"/>
                </a:solidFill>
              </a:rPr>
              <a:t>contempt</a:t>
            </a:r>
            <a:r>
              <a:rPr lang="fr-CH" dirty="0">
                <a:solidFill>
                  <a:prstClr val="black"/>
                </a:solidFill>
              </a:rPr>
              <a:t> for </a:t>
            </a:r>
            <a:r>
              <a:rPr lang="fr-CH" dirty="0" err="1">
                <a:solidFill>
                  <a:prstClr val="black"/>
                </a:solidFill>
              </a:rPr>
              <a:t>others</a:t>
            </a:r>
            <a:r>
              <a:rPr lang="fr-CH" dirty="0">
                <a:solidFill>
                  <a:prstClr val="black"/>
                </a:solidFill>
              </a:rPr>
              <a:t>, of injustice and </a:t>
            </a:r>
            <a:r>
              <a:rPr lang="fr-CH" dirty="0" err="1">
                <a:solidFill>
                  <a:prstClr val="black"/>
                </a:solidFill>
              </a:rPr>
              <a:t>prejudice</a:t>
            </a:r>
            <a:r>
              <a:rPr lang="fr-CH" dirty="0">
                <a:solidFill>
                  <a:prstClr val="black"/>
                </a:solidFill>
              </a:rPr>
              <a:t>, of </a:t>
            </a:r>
            <a:r>
              <a:rPr lang="fr-CH" dirty="0" err="1">
                <a:solidFill>
                  <a:prstClr val="black"/>
                </a:solidFill>
              </a:rPr>
              <a:t>degradation</a:t>
            </a:r>
            <a:r>
              <a:rPr lang="fr-CH" dirty="0">
                <a:solidFill>
                  <a:prstClr val="black"/>
                </a:solidFill>
              </a:rPr>
              <a:t> and exploitation and, </a:t>
            </a:r>
            <a:r>
              <a:rPr lang="fr-CH" dirty="0" err="1">
                <a:solidFill>
                  <a:prstClr val="black"/>
                </a:solidFill>
              </a:rPr>
              <a:t>now</a:t>
            </a:r>
            <a:r>
              <a:rPr lang="fr-CH" dirty="0">
                <a:solidFill>
                  <a:prstClr val="black"/>
                </a:solidFill>
              </a:rPr>
              <a:t> regard </a:t>
            </a:r>
            <a:r>
              <a:rPr lang="fr-CH" dirty="0" err="1">
                <a:solidFill>
                  <a:prstClr val="black"/>
                </a:solidFill>
              </a:rPr>
              <a:t>them</a:t>
            </a:r>
            <a:r>
              <a:rPr lang="fr-CH" dirty="0">
                <a:solidFill>
                  <a:prstClr val="black"/>
                </a:solidFill>
              </a:rPr>
              <a:t> as ‘normal’… </a:t>
            </a:r>
            <a:r>
              <a:rPr lang="fr-CH" dirty="0" err="1">
                <a:solidFill>
                  <a:prstClr val="black"/>
                </a:solidFill>
              </a:rPr>
              <a:t>We</a:t>
            </a:r>
            <a:r>
              <a:rPr lang="fr-CH" dirty="0">
                <a:solidFill>
                  <a:prstClr val="black"/>
                </a:solidFill>
              </a:rPr>
              <a:t> are not </a:t>
            </a:r>
            <a:r>
              <a:rPr lang="fr-CH" dirty="0" err="1">
                <a:solidFill>
                  <a:prstClr val="black"/>
                </a:solidFill>
              </a:rPr>
              <a:t>branding</a:t>
            </a:r>
            <a:r>
              <a:rPr lang="fr-CH" dirty="0">
                <a:solidFill>
                  <a:prstClr val="black"/>
                </a:solidFill>
              </a:rPr>
              <a:t> </a:t>
            </a:r>
            <a:r>
              <a:rPr lang="fr-CH" dirty="0" err="1">
                <a:solidFill>
                  <a:prstClr val="black"/>
                </a:solidFill>
              </a:rPr>
              <a:t>racism</a:t>
            </a:r>
            <a:r>
              <a:rPr lang="fr-CH" dirty="0">
                <a:solidFill>
                  <a:prstClr val="black"/>
                </a:solidFill>
              </a:rPr>
              <a:t> as sin </a:t>
            </a:r>
            <a:r>
              <a:rPr lang="fr-CH" dirty="0" err="1">
                <a:solidFill>
                  <a:prstClr val="black"/>
                </a:solidFill>
              </a:rPr>
              <a:t>without</a:t>
            </a:r>
            <a:r>
              <a:rPr lang="fr-CH" dirty="0">
                <a:solidFill>
                  <a:prstClr val="black"/>
                </a:solidFill>
              </a:rPr>
              <a:t> at once </a:t>
            </a:r>
            <a:r>
              <a:rPr lang="fr-CH" dirty="0" err="1">
                <a:solidFill>
                  <a:prstClr val="black"/>
                </a:solidFill>
              </a:rPr>
              <a:t>responding</a:t>
            </a:r>
            <a:r>
              <a:rPr lang="fr-CH" dirty="0">
                <a:solidFill>
                  <a:prstClr val="black"/>
                </a:solidFill>
              </a:rPr>
              <a:t> to </a:t>
            </a:r>
            <a:r>
              <a:rPr lang="fr-CH" dirty="0" err="1">
                <a:solidFill>
                  <a:prstClr val="black"/>
                </a:solidFill>
              </a:rPr>
              <a:t>it</a:t>
            </a:r>
            <a:r>
              <a:rPr lang="fr-CH" dirty="0">
                <a:solidFill>
                  <a:prstClr val="black"/>
                </a:solidFill>
              </a:rPr>
              <a:t> </a:t>
            </a:r>
            <a:r>
              <a:rPr lang="fr-CH" dirty="0" err="1">
                <a:solidFill>
                  <a:prstClr val="black"/>
                </a:solidFill>
              </a:rPr>
              <a:t>with</a:t>
            </a:r>
            <a:r>
              <a:rPr lang="fr-CH" dirty="0">
                <a:solidFill>
                  <a:prstClr val="black"/>
                </a:solidFill>
              </a:rPr>
              <a:t> real and </a:t>
            </a:r>
            <a:r>
              <a:rPr lang="fr-CH" dirty="0" err="1">
                <a:solidFill>
                  <a:prstClr val="black"/>
                </a:solidFill>
              </a:rPr>
              <a:t>practical</a:t>
            </a:r>
            <a:r>
              <a:rPr lang="fr-CH" dirty="0">
                <a:solidFill>
                  <a:prstClr val="black"/>
                </a:solidFill>
              </a:rPr>
              <a:t> </a:t>
            </a:r>
            <a:r>
              <a:rPr lang="fr-CH" dirty="0" err="1">
                <a:solidFill>
                  <a:prstClr val="black"/>
                </a:solidFill>
              </a:rPr>
              <a:t>penitence</a:t>
            </a:r>
            <a:r>
              <a:rPr lang="fr-CH" dirty="0">
                <a:solidFill>
                  <a:prstClr val="black"/>
                </a:solidFill>
              </a:rPr>
              <a:t>. This </a:t>
            </a:r>
            <a:r>
              <a:rPr lang="fr-CH" dirty="0" err="1">
                <a:solidFill>
                  <a:prstClr val="black"/>
                </a:solidFill>
              </a:rPr>
              <a:t>response</a:t>
            </a:r>
            <a:r>
              <a:rPr lang="fr-CH" dirty="0">
                <a:solidFill>
                  <a:prstClr val="black"/>
                </a:solidFill>
              </a:rPr>
              <a:t> </a:t>
            </a:r>
            <a:r>
              <a:rPr lang="fr-CH" dirty="0" err="1">
                <a:solidFill>
                  <a:prstClr val="black"/>
                </a:solidFill>
              </a:rPr>
              <a:t>involves</a:t>
            </a:r>
            <a:r>
              <a:rPr lang="fr-CH" dirty="0">
                <a:solidFill>
                  <a:prstClr val="black"/>
                </a:solidFill>
              </a:rPr>
              <a:t> repentance </a:t>
            </a:r>
            <a:r>
              <a:rPr lang="fr-CH" dirty="0" err="1">
                <a:solidFill>
                  <a:prstClr val="black"/>
                </a:solidFill>
              </a:rPr>
              <a:t>both</a:t>
            </a:r>
            <a:r>
              <a:rPr lang="fr-CH" dirty="0">
                <a:solidFill>
                  <a:prstClr val="black"/>
                </a:solidFill>
              </a:rPr>
              <a:t> at the </a:t>
            </a:r>
            <a:r>
              <a:rPr lang="fr-CH" dirty="0" err="1">
                <a:solidFill>
                  <a:prstClr val="black"/>
                </a:solidFill>
              </a:rPr>
              <a:t>individual</a:t>
            </a:r>
            <a:r>
              <a:rPr lang="fr-CH" dirty="0">
                <a:solidFill>
                  <a:prstClr val="black"/>
                </a:solidFill>
              </a:rPr>
              <a:t> </a:t>
            </a:r>
            <a:r>
              <a:rPr lang="fr-CH" dirty="0" err="1">
                <a:solidFill>
                  <a:prstClr val="black"/>
                </a:solidFill>
              </a:rPr>
              <a:t>level</a:t>
            </a:r>
            <a:r>
              <a:rPr lang="fr-CH" dirty="0">
                <a:solidFill>
                  <a:prstClr val="black"/>
                </a:solidFill>
              </a:rPr>
              <a:t> and at the </a:t>
            </a:r>
            <a:r>
              <a:rPr lang="fr-CH" dirty="0" err="1">
                <a:solidFill>
                  <a:prstClr val="black"/>
                </a:solidFill>
              </a:rPr>
              <a:t>corporate</a:t>
            </a:r>
            <a:r>
              <a:rPr lang="fr-CH" dirty="0">
                <a:solidFill>
                  <a:prstClr val="black"/>
                </a:solidFill>
              </a:rPr>
              <a:t> </a:t>
            </a:r>
            <a:r>
              <a:rPr lang="fr-CH" dirty="0" err="1">
                <a:solidFill>
                  <a:prstClr val="black"/>
                </a:solidFill>
              </a:rPr>
              <a:t>level</a:t>
            </a:r>
            <a:r>
              <a:rPr lang="fr-CH" dirty="0">
                <a:solidFill>
                  <a:prstClr val="black"/>
                </a:solidFill>
              </a:rPr>
              <a:t>, and repentance </a:t>
            </a:r>
            <a:r>
              <a:rPr lang="fr-CH" dirty="0" err="1">
                <a:solidFill>
                  <a:prstClr val="black"/>
                </a:solidFill>
              </a:rPr>
              <a:t>commits</a:t>
            </a:r>
            <a:r>
              <a:rPr lang="fr-CH" dirty="0">
                <a:solidFill>
                  <a:prstClr val="black"/>
                </a:solidFill>
              </a:rPr>
              <a:t> us to action. The </a:t>
            </a:r>
            <a:r>
              <a:rPr lang="fr-CH" dirty="0" err="1">
                <a:solidFill>
                  <a:prstClr val="black"/>
                </a:solidFill>
              </a:rPr>
              <a:t>two</a:t>
            </a:r>
            <a:r>
              <a:rPr lang="fr-CH" dirty="0">
                <a:solidFill>
                  <a:prstClr val="black"/>
                </a:solidFill>
              </a:rPr>
              <a:t> </a:t>
            </a:r>
            <a:r>
              <a:rPr lang="fr-CH" dirty="0" err="1">
                <a:solidFill>
                  <a:prstClr val="black"/>
                </a:solidFill>
              </a:rPr>
              <a:t>elements</a:t>
            </a:r>
            <a:r>
              <a:rPr lang="fr-CH" dirty="0">
                <a:solidFill>
                  <a:prstClr val="black"/>
                </a:solidFill>
              </a:rPr>
              <a:t> are </a:t>
            </a:r>
            <a:r>
              <a:rPr lang="fr-CH" dirty="0" err="1">
                <a:solidFill>
                  <a:prstClr val="black"/>
                </a:solidFill>
              </a:rPr>
              <a:t>intimately</a:t>
            </a:r>
            <a:r>
              <a:rPr lang="fr-CH" dirty="0">
                <a:solidFill>
                  <a:prstClr val="black"/>
                </a:solidFill>
              </a:rPr>
              <a:t> </a:t>
            </a:r>
            <a:r>
              <a:rPr lang="fr-CH" dirty="0" err="1">
                <a:solidFill>
                  <a:prstClr val="black"/>
                </a:solidFill>
              </a:rPr>
              <a:t>connected</a:t>
            </a:r>
            <a:r>
              <a:rPr lang="fr-CH" dirty="0">
                <a:solidFill>
                  <a:prstClr val="black"/>
                </a:solidFill>
              </a:rPr>
              <a:t>, </a:t>
            </a:r>
            <a:r>
              <a:rPr lang="fr-CH" dirty="0" err="1">
                <a:solidFill>
                  <a:prstClr val="black"/>
                </a:solidFill>
              </a:rPr>
              <a:t>which</a:t>
            </a:r>
            <a:r>
              <a:rPr lang="fr-CH" dirty="0">
                <a:solidFill>
                  <a:prstClr val="black"/>
                </a:solidFill>
              </a:rPr>
              <a:t> </a:t>
            </a:r>
            <a:r>
              <a:rPr lang="fr-CH" dirty="0" err="1">
                <a:solidFill>
                  <a:prstClr val="black"/>
                </a:solidFill>
              </a:rPr>
              <a:t>is</a:t>
            </a:r>
            <a:r>
              <a:rPr lang="fr-CH" dirty="0">
                <a:solidFill>
                  <a:prstClr val="black"/>
                </a:solidFill>
              </a:rPr>
              <a:t> </a:t>
            </a:r>
            <a:r>
              <a:rPr lang="fr-CH" dirty="0" err="1">
                <a:solidFill>
                  <a:prstClr val="black"/>
                </a:solidFill>
              </a:rPr>
              <a:t>why</a:t>
            </a:r>
            <a:r>
              <a:rPr lang="fr-CH" dirty="0">
                <a:solidFill>
                  <a:prstClr val="black"/>
                </a:solidFill>
              </a:rPr>
              <a:t> </a:t>
            </a:r>
            <a:r>
              <a:rPr lang="fr-CH" dirty="0" err="1">
                <a:solidFill>
                  <a:prstClr val="black"/>
                </a:solidFill>
              </a:rPr>
              <a:t>we</a:t>
            </a:r>
            <a:r>
              <a:rPr lang="fr-CH" dirty="0">
                <a:solidFill>
                  <a:prstClr val="black"/>
                </a:solidFill>
              </a:rPr>
              <a:t> </a:t>
            </a:r>
            <a:r>
              <a:rPr lang="fr-CH" dirty="0" err="1">
                <a:solidFill>
                  <a:prstClr val="black"/>
                </a:solidFill>
              </a:rPr>
              <a:t>prefer</a:t>
            </a:r>
            <a:r>
              <a:rPr lang="fr-CH" dirty="0">
                <a:solidFill>
                  <a:prstClr val="black"/>
                </a:solidFill>
              </a:rPr>
              <a:t> to </a:t>
            </a:r>
            <a:r>
              <a:rPr lang="fr-CH" dirty="0" err="1">
                <a:solidFill>
                  <a:prstClr val="black"/>
                </a:solidFill>
              </a:rPr>
              <a:t>speak</a:t>
            </a:r>
            <a:r>
              <a:rPr lang="fr-CH" dirty="0">
                <a:solidFill>
                  <a:prstClr val="black"/>
                </a:solidFill>
              </a:rPr>
              <a:t> of repentance-action or </a:t>
            </a:r>
            <a:r>
              <a:rPr lang="fr-CH" dirty="0" err="1">
                <a:solidFill>
                  <a:prstClr val="black"/>
                </a:solidFill>
              </a:rPr>
              <a:t>penitent</a:t>
            </a:r>
            <a:r>
              <a:rPr lang="fr-CH" dirty="0">
                <a:solidFill>
                  <a:prstClr val="black"/>
                </a:solidFill>
              </a:rPr>
              <a:t> action.»</a:t>
            </a:r>
          </a:p>
          <a:p>
            <a:pPr lvl="0" algn="just"/>
            <a:r>
              <a:rPr lang="fr-CH" dirty="0" err="1">
                <a:solidFill>
                  <a:prstClr val="black"/>
                </a:solidFill>
              </a:rPr>
              <a:t>With</a:t>
            </a:r>
            <a:r>
              <a:rPr lang="fr-CH" dirty="0">
                <a:solidFill>
                  <a:prstClr val="black"/>
                </a:solidFill>
              </a:rPr>
              <a:t> </a:t>
            </a:r>
            <a:r>
              <a:rPr lang="fr-CH" dirty="0" err="1">
                <a:solidFill>
                  <a:prstClr val="black"/>
                </a:solidFill>
              </a:rPr>
              <a:t>this</a:t>
            </a:r>
            <a:r>
              <a:rPr lang="fr-CH" dirty="0">
                <a:solidFill>
                  <a:prstClr val="black"/>
                </a:solidFill>
              </a:rPr>
              <a:t> conviction, the WCC </a:t>
            </a:r>
            <a:r>
              <a:rPr lang="fr-CH" dirty="0" err="1">
                <a:solidFill>
                  <a:prstClr val="black"/>
                </a:solidFill>
              </a:rPr>
              <a:t>committed</a:t>
            </a:r>
            <a:r>
              <a:rPr lang="fr-CH" dirty="0">
                <a:solidFill>
                  <a:prstClr val="black"/>
                </a:solidFill>
              </a:rPr>
              <a:t> to stand </a:t>
            </a:r>
            <a:r>
              <a:rPr lang="fr-CH" dirty="0" err="1">
                <a:solidFill>
                  <a:prstClr val="black"/>
                </a:solidFill>
              </a:rPr>
              <a:t>with</a:t>
            </a:r>
            <a:r>
              <a:rPr lang="fr-CH" dirty="0">
                <a:solidFill>
                  <a:prstClr val="black"/>
                </a:solidFill>
              </a:rPr>
              <a:t> </a:t>
            </a:r>
            <a:r>
              <a:rPr lang="fr-CH" dirty="0" err="1">
                <a:solidFill>
                  <a:prstClr val="black"/>
                </a:solidFill>
              </a:rPr>
              <a:t>colonised</a:t>
            </a:r>
            <a:r>
              <a:rPr lang="fr-CH" dirty="0">
                <a:solidFill>
                  <a:prstClr val="black"/>
                </a:solidFill>
              </a:rPr>
              <a:t> peoples and </a:t>
            </a:r>
            <a:r>
              <a:rPr lang="fr-CH" dirty="0" err="1">
                <a:solidFill>
                  <a:prstClr val="black"/>
                </a:solidFill>
              </a:rPr>
              <a:t>was</a:t>
            </a:r>
            <a:r>
              <a:rPr lang="fr-CH" dirty="0">
                <a:solidFill>
                  <a:prstClr val="black"/>
                </a:solidFill>
              </a:rPr>
              <a:t> </a:t>
            </a:r>
            <a:r>
              <a:rPr lang="fr-CH" dirty="0" err="1">
                <a:solidFill>
                  <a:prstClr val="black"/>
                </a:solidFill>
              </a:rPr>
              <a:t>actively</a:t>
            </a:r>
            <a:r>
              <a:rPr lang="fr-CH" dirty="0">
                <a:solidFill>
                  <a:prstClr val="black"/>
                </a:solidFill>
              </a:rPr>
              <a:t> </a:t>
            </a:r>
            <a:r>
              <a:rPr lang="fr-CH" dirty="0" err="1">
                <a:solidFill>
                  <a:prstClr val="black"/>
                </a:solidFill>
              </a:rPr>
              <a:t>involved</a:t>
            </a:r>
            <a:r>
              <a:rPr lang="fr-CH" dirty="0">
                <a:solidFill>
                  <a:prstClr val="black"/>
                </a:solidFill>
              </a:rPr>
              <a:t> in the </a:t>
            </a:r>
            <a:r>
              <a:rPr lang="fr-CH" dirty="0" err="1">
                <a:solidFill>
                  <a:prstClr val="black"/>
                </a:solidFill>
              </a:rPr>
              <a:t>liberation</a:t>
            </a:r>
            <a:r>
              <a:rPr lang="fr-CH" dirty="0">
                <a:solidFill>
                  <a:prstClr val="black"/>
                </a:solidFill>
              </a:rPr>
              <a:t> of peoples of </a:t>
            </a:r>
            <a:r>
              <a:rPr lang="fr-CH" dirty="0" err="1">
                <a:solidFill>
                  <a:prstClr val="black"/>
                </a:solidFill>
              </a:rPr>
              <a:t>Southern</a:t>
            </a:r>
            <a:r>
              <a:rPr lang="fr-CH" dirty="0">
                <a:solidFill>
                  <a:prstClr val="black"/>
                </a:solidFill>
              </a:rPr>
              <a:t> </a:t>
            </a:r>
            <a:r>
              <a:rPr lang="fr-CH" dirty="0" err="1">
                <a:solidFill>
                  <a:prstClr val="black"/>
                </a:solidFill>
              </a:rPr>
              <a:t>Africa</a:t>
            </a:r>
            <a:r>
              <a:rPr lang="fr-CH" dirty="0">
                <a:solidFill>
                  <a:prstClr val="black"/>
                </a:solidFill>
              </a:rPr>
              <a:t> </a:t>
            </a:r>
            <a:r>
              <a:rPr lang="fr-CH" dirty="0" err="1">
                <a:solidFill>
                  <a:prstClr val="black"/>
                </a:solidFill>
              </a:rPr>
              <a:t>until</a:t>
            </a:r>
            <a:r>
              <a:rPr lang="fr-CH" dirty="0">
                <a:solidFill>
                  <a:prstClr val="black"/>
                </a:solidFill>
              </a:rPr>
              <a:t> the </a:t>
            </a:r>
            <a:r>
              <a:rPr lang="fr-CH" dirty="0" err="1">
                <a:solidFill>
                  <a:prstClr val="black"/>
                </a:solidFill>
              </a:rPr>
              <a:t>fall</a:t>
            </a:r>
            <a:r>
              <a:rPr lang="fr-CH" dirty="0">
                <a:solidFill>
                  <a:prstClr val="black"/>
                </a:solidFill>
              </a:rPr>
              <a:t> of apartheid in South </a:t>
            </a:r>
            <a:r>
              <a:rPr lang="fr-CH" dirty="0" err="1">
                <a:solidFill>
                  <a:prstClr val="black"/>
                </a:solidFill>
              </a:rPr>
              <a:t>Africa</a:t>
            </a:r>
            <a:r>
              <a:rPr lang="fr-CH" dirty="0">
                <a:solidFill>
                  <a:prstClr val="black"/>
                </a:solidFill>
              </a:rPr>
              <a:t> in 1990. </a:t>
            </a:r>
            <a:r>
              <a:rPr lang="fr-CH" dirty="0" err="1">
                <a:solidFill>
                  <a:prstClr val="black"/>
                </a:solidFill>
              </a:rPr>
              <a:t>Thereafter</a:t>
            </a:r>
            <a:r>
              <a:rPr lang="fr-CH" dirty="0">
                <a:solidFill>
                  <a:prstClr val="black"/>
                </a:solidFill>
              </a:rPr>
              <a:t>, </a:t>
            </a:r>
            <a:r>
              <a:rPr lang="fr-CH" dirty="0" err="1">
                <a:solidFill>
                  <a:prstClr val="black"/>
                </a:solidFill>
              </a:rPr>
              <a:t>other</a:t>
            </a:r>
            <a:r>
              <a:rPr lang="fr-CH" dirty="0">
                <a:solidFill>
                  <a:prstClr val="black"/>
                </a:solidFill>
              </a:rPr>
              <a:t> pressing </a:t>
            </a:r>
            <a:r>
              <a:rPr lang="fr-CH" dirty="0" err="1">
                <a:solidFill>
                  <a:prstClr val="black"/>
                </a:solidFill>
              </a:rPr>
              <a:t>needs</a:t>
            </a:r>
            <a:r>
              <a:rPr lang="fr-CH" dirty="0">
                <a:solidFill>
                  <a:prstClr val="black"/>
                </a:solidFill>
              </a:rPr>
              <a:t> </a:t>
            </a:r>
            <a:r>
              <a:rPr lang="fr-CH" dirty="0" err="1">
                <a:solidFill>
                  <a:prstClr val="black"/>
                </a:solidFill>
              </a:rPr>
              <a:t>allowed</a:t>
            </a:r>
            <a:r>
              <a:rPr lang="fr-CH" dirty="0">
                <a:solidFill>
                  <a:prstClr val="black"/>
                </a:solidFill>
              </a:rPr>
              <a:t> </a:t>
            </a:r>
            <a:r>
              <a:rPr lang="fr-CH" dirty="0" err="1">
                <a:solidFill>
                  <a:prstClr val="black"/>
                </a:solidFill>
              </a:rPr>
              <a:t>responses</a:t>
            </a:r>
            <a:r>
              <a:rPr lang="fr-CH" dirty="0">
                <a:solidFill>
                  <a:prstClr val="black"/>
                </a:solidFill>
              </a:rPr>
              <a:t> to </a:t>
            </a:r>
            <a:r>
              <a:rPr lang="fr-CH" dirty="0" err="1">
                <a:solidFill>
                  <a:prstClr val="black"/>
                </a:solidFill>
              </a:rPr>
              <a:t>racism</a:t>
            </a:r>
            <a:r>
              <a:rPr lang="fr-CH" dirty="0">
                <a:solidFill>
                  <a:prstClr val="black"/>
                </a:solidFill>
              </a:rPr>
              <a:t> to </a:t>
            </a:r>
            <a:r>
              <a:rPr lang="fr-CH" dirty="0" err="1">
                <a:solidFill>
                  <a:prstClr val="black"/>
                </a:solidFill>
              </a:rPr>
              <a:t>recede</a:t>
            </a:r>
            <a:r>
              <a:rPr lang="fr-CH" dirty="0">
                <a:solidFill>
                  <a:prstClr val="black"/>
                </a:solidFill>
              </a:rPr>
              <a:t> in </a:t>
            </a:r>
            <a:r>
              <a:rPr lang="fr-CH" dirty="0" err="1">
                <a:solidFill>
                  <a:prstClr val="black"/>
                </a:solidFill>
              </a:rPr>
              <a:t>visibility</a:t>
            </a:r>
            <a:r>
              <a:rPr lang="fr-CH" dirty="0">
                <a:solidFill>
                  <a:prstClr val="black"/>
                </a:solidFill>
              </a:rPr>
              <a:t>. Events in Charleston in 2015, </a:t>
            </a:r>
            <a:r>
              <a:rPr lang="fr-CH" dirty="0" err="1">
                <a:solidFill>
                  <a:prstClr val="black"/>
                </a:solidFill>
              </a:rPr>
              <a:t>when</a:t>
            </a:r>
            <a:r>
              <a:rPr lang="fr-CH" dirty="0">
                <a:solidFill>
                  <a:prstClr val="black"/>
                </a:solidFill>
              </a:rPr>
              <a:t> 9 </a:t>
            </a:r>
            <a:r>
              <a:rPr lang="fr-CH" dirty="0" err="1">
                <a:solidFill>
                  <a:prstClr val="black"/>
                </a:solidFill>
              </a:rPr>
              <a:t>African</a:t>
            </a:r>
            <a:r>
              <a:rPr lang="fr-CH" dirty="0">
                <a:solidFill>
                  <a:prstClr val="black"/>
                </a:solidFill>
              </a:rPr>
              <a:t> American </a:t>
            </a:r>
            <a:r>
              <a:rPr lang="fr-CH" dirty="0" err="1">
                <a:solidFill>
                  <a:prstClr val="black"/>
                </a:solidFill>
              </a:rPr>
              <a:t>Christians</a:t>
            </a:r>
            <a:r>
              <a:rPr lang="fr-CH" dirty="0">
                <a:solidFill>
                  <a:prstClr val="black"/>
                </a:solidFill>
              </a:rPr>
              <a:t> </a:t>
            </a:r>
            <a:r>
              <a:rPr lang="fr-CH" dirty="0" err="1">
                <a:solidFill>
                  <a:prstClr val="black"/>
                </a:solidFill>
              </a:rPr>
              <a:t>were</a:t>
            </a:r>
            <a:r>
              <a:rPr lang="fr-CH" dirty="0">
                <a:solidFill>
                  <a:prstClr val="black"/>
                </a:solidFill>
              </a:rPr>
              <a:t> </a:t>
            </a:r>
            <a:r>
              <a:rPr lang="fr-CH" dirty="0" err="1">
                <a:solidFill>
                  <a:prstClr val="black"/>
                </a:solidFill>
              </a:rPr>
              <a:t>murdered</a:t>
            </a:r>
            <a:r>
              <a:rPr lang="fr-CH" dirty="0">
                <a:solidFill>
                  <a:prstClr val="black"/>
                </a:solidFill>
              </a:rPr>
              <a:t> </a:t>
            </a:r>
            <a:r>
              <a:rPr lang="fr-CH" dirty="0" err="1">
                <a:solidFill>
                  <a:prstClr val="black"/>
                </a:solidFill>
              </a:rPr>
              <a:t>while</a:t>
            </a:r>
            <a:r>
              <a:rPr lang="fr-CH" dirty="0">
                <a:solidFill>
                  <a:prstClr val="black"/>
                </a:solidFill>
              </a:rPr>
              <a:t> </a:t>
            </a:r>
            <a:r>
              <a:rPr lang="fr-CH" dirty="0" err="1">
                <a:solidFill>
                  <a:prstClr val="black"/>
                </a:solidFill>
              </a:rPr>
              <a:t>gathered</a:t>
            </a:r>
            <a:r>
              <a:rPr lang="fr-CH" dirty="0">
                <a:solidFill>
                  <a:prstClr val="black"/>
                </a:solidFill>
              </a:rPr>
              <a:t> for a Bible </a:t>
            </a:r>
            <a:r>
              <a:rPr lang="fr-CH" dirty="0" err="1">
                <a:solidFill>
                  <a:prstClr val="black"/>
                </a:solidFill>
              </a:rPr>
              <a:t>Study</a:t>
            </a:r>
            <a:r>
              <a:rPr lang="fr-CH" dirty="0">
                <a:solidFill>
                  <a:prstClr val="black"/>
                </a:solidFill>
              </a:rPr>
              <a:t> in Church </a:t>
            </a:r>
            <a:r>
              <a:rPr lang="fr-CH" dirty="0" err="1">
                <a:solidFill>
                  <a:prstClr val="black"/>
                </a:solidFill>
              </a:rPr>
              <a:t>forced</a:t>
            </a:r>
            <a:r>
              <a:rPr lang="fr-CH" dirty="0">
                <a:solidFill>
                  <a:prstClr val="black"/>
                </a:solidFill>
              </a:rPr>
              <a:t> </a:t>
            </a:r>
            <a:r>
              <a:rPr lang="fr-CH" dirty="0" err="1">
                <a:solidFill>
                  <a:prstClr val="black"/>
                </a:solidFill>
              </a:rPr>
              <a:t>racism</a:t>
            </a:r>
            <a:r>
              <a:rPr lang="fr-CH" dirty="0">
                <a:solidFill>
                  <a:prstClr val="black"/>
                </a:solidFill>
              </a:rPr>
              <a:t> to </a:t>
            </a:r>
            <a:r>
              <a:rPr lang="fr-CH" dirty="0" err="1">
                <a:solidFill>
                  <a:prstClr val="black"/>
                </a:solidFill>
              </a:rPr>
              <a:t>re-appear</a:t>
            </a:r>
            <a:r>
              <a:rPr lang="fr-CH" dirty="0">
                <a:solidFill>
                  <a:prstClr val="black"/>
                </a:solidFill>
              </a:rPr>
              <a:t> in a </a:t>
            </a:r>
            <a:r>
              <a:rPr lang="fr-CH" dirty="0" err="1">
                <a:solidFill>
                  <a:prstClr val="black"/>
                </a:solidFill>
              </a:rPr>
              <a:t>forceful</a:t>
            </a:r>
            <a:r>
              <a:rPr lang="fr-CH" dirty="0">
                <a:solidFill>
                  <a:prstClr val="black"/>
                </a:solidFill>
              </a:rPr>
              <a:t> </a:t>
            </a:r>
            <a:r>
              <a:rPr lang="fr-CH" dirty="0" err="1">
                <a:solidFill>
                  <a:prstClr val="black"/>
                </a:solidFill>
              </a:rPr>
              <a:t>way</a:t>
            </a:r>
            <a:r>
              <a:rPr lang="fr-CH" dirty="0">
                <a:solidFill>
                  <a:prstClr val="black"/>
                </a:solidFill>
              </a:rPr>
              <a:t> in the face of the </a:t>
            </a:r>
            <a:r>
              <a:rPr lang="fr-CH" dirty="0" err="1">
                <a:solidFill>
                  <a:prstClr val="black"/>
                </a:solidFill>
              </a:rPr>
              <a:t>ecumenical</a:t>
            </a:r>
            <a:r>
              <a:rPr lang="fr-CH" dirty="0">
                <a:solidFill>
                  <a:prstClr val="black"/>
                </a:solidFill>
              </a:rPr>
              <a:t> </a:t>
            </a:r>
            <a:r>
              <a:rPr lang="fr-CH" dirty="0" err="1">
                <a:solidFill>
                  <a:prstClr val="black"/>
                </a:solidFill>
              </a:rPr>
              <a:t>movement</a:t>
            </a:r>
            <a:r>
              <a:rPr lang="fr-CH" dirty="0">
                <a:solidFill>
                  <a:prstClr val="black"/>
                </a:solidFill>
              </a:rPr>
              <a:t>. </a:t>
            </a:r>
            <a:r>
              <a:rPr lang="fr-CH" dirty="0" err="1">
                <a:solidFill>
                  <a:prstClr val="black"/>
                </a:solidFill>
              </a:rPr>
              <a:t>Developments</a:t>
            </a:r>
            <a:r>
              <a:rPr lang="fr-CH" dirty="0">
                <a:solidFill>
                  <a:prstClr val="black"/>
                </a:solidFill>
              </a:rPr>
              <a:t> </a:t>
            </a:r>
            <a:r>
              <a:rPr lang="fr-CH" dirty="0" err="1">
                <a:solidFill>
                  <a:prstClr val="black"/>
                </a:solidFill>
              </a:rPr>
              <a:t>since</a:t>
            </a:r>
            <a:r>
              <a:rPr lang="fr-CH" dirty="0">
                <a:solidFill>
                  <a:prstClr val="black"/>
                </a:solidFill>
              </a:rPr>
              <a:t> </a:t>
            </a:r>
            <a:r>
              <a:rPr lang="fr-CH" dirty="0" err="1">
                <a:solidFill>
                  <a:prstClr val="black"/>
                </a:solidFill>
              </a:rPr>
              <a:t>then</a:t>
            </a:r>
            <a:r>
              <a:rPr lang="fr-CH" dirty="0">
                <a:solidFill>
                  <a:prstClr val="black"/>
                </a:solidFill>
              </a:rPr>
              <a:t> </a:t>
            </a:r>
            <a:r>
              <a:rPr lang="fr-CH" dirty="0" err="1">
                <a:solidFill>
                  <a:prstClr val="black"/>
                </a:solidFill>
              </a:rPr>
              <a:t>led</a:t>
            </a:r>
            <a:r>
              <a:rPr lang="fr-CH" dirty="0">
                <a:solidFill>
                  <a:prstClr val="black"/>
                </a:solidFill>
              </a:rPr>
              <a:t> to the establishment of the </a:t>
            </a:r>
            <a:r>
              <a:rPr lang="fr-CH" dirty="0" err="1">
                <a:solidFill>
                  <a:prstClr val="black"/>
                </a:solidFill>
              </a:rPr>
              <a:t>current</a:t>
            </a:r>
            <a:r>
              <a:rPr lang="fr-CH" dirty="0">
                <a:solidFill>
                  <a:prstClr val="black"/>
                </a:solidFill>
              </a:rPr>
              <a:t> programme to </a:t>
            </a:r>
            <a:r>
              <a:rPr lang="fr-CH" dirty="0" err="1">
                <a:solidFill>
                  <a:prstClr val="black"/>
                </a:solidFill>
              </a:rPr>
              <a:t>Overcome</a:t>
            </a:r>
            <a:r>
              <a:rPr lang="fr-CH" dirty="0">
                <a:solidFill>
                  <a:prstClr val="black"/>
                </a:solidFill>
              </a:rPr>
              <a:t> </a:t>
            </a:r>
            <a:r>
              <a:rPr lang="fr-CH" dirty="0" err="1">
                <a:solidFill>
                  <a:prstClr val="black"/>
                </a:solidFill>
              </a:rPr>
              <a:t>Racism</a:t>
            </a:r>
            <a:r>
              <a:rPr lang="fr-CH" dirty="0">
                <a:solidFill>
                  <a:prstClr val="black"/>
                </a:solidFill>
              </a:rPr>
              <a:t>, Racial Discrimination and </a:t>
            </a:r>
            <a:r>
              <a:rPr lang="fr-CH" dirty="0" err="1">
                <a:solidFill>
                  <a:prstClr val="black"/>
                </a:solidFill>
              </a:rPr>
              <a:t>Xenophobia</a:t>
            </a:r>
            <a:r>
              <a:rPr lang="fr-CH" dirty="0">
                <a:solidFill>
                  <a:prstClr val="black"/>
                </a:solidFill>
              </a:rPr>
              <a:t>.</a:t>
            </a:r>
          </a:p>
          <a:p>
            <a:pPr lvl="0" algn="ctr"/>
            <a:r>
              <a:rPr lang="fr-CH" dirty="0">
                <a:solidFill>
                  <a:prstClr val="black"/>
                </a:solidFill>
              </a:rPr>
              <a:t>Programme to </a:t>
            </a:r>
            <a:r>
              <a:rPr lang="fr-CH" dirty="0" err="1">
                <a:solidFill>
                  <a:prstClr val="black"/>
                </a:solidFill>
              </a:rPr>
              <a:t>Overcome</a:t>
            </a:r>
            <a:r>
              <a:rPr lang="fr-CH" dirty="0">
                <a:solidFill>
                  <a:prstClr val="black"/>
                </a:solidFill>
              </a:rPr>
              <a:t> </a:t>
            </a:r>
            <a:r>
              <a:rPr lang="fr-CH" dirty="0" err="1">
                <a:solidFill>
                  <a:prstClr val="black"/>
                </a:solidFill>
              </a:rPr>
              <a:t>Racism</a:t>
            </a:r>
            <a:r>
              <a:rPr lang="fr-CH" dirty="0">
                <a:solidFill>
                  <a:prstClr val="black"/>
                </a:solidFill>
              </a:rPr>
              <a:t>, Racial Discrimination and </a:t>
            </a:r>
            <a:r>
              <a:rPr lang="fr-CH" dirty="0" err="1">
                <a:solidFill>
                  <a:prstClr val="black"/>
                </a:solidFill>
              </a:rPr>
              <a:t>Xenophobia</a:t>
            </a:r>
            <a:r>
              <a:rPr lang="fr-CH" dirty="0">
                <a:solidFill>
                  <a:prstClr val="black"/>
                </a:solidFill>
              </a:rPr>
              <a:t> (2021) </a:t>
            </a:r>
            <a:r>
              <a:rPr lang="fr-CH" dirty="0" err="1">
                <a:solidFill>
                  <a:prstClr val="black"/>
                </a:solidFill>
              </a:rPr>
              <a:t>is</a:t>
            </a:r>
            <a:r>
              <a:rPr lang="fr-CH" dirty="0">
                <a:solidFill>
                  <a:prstClr val="black"/>
                </a:solidFill>
              </a:rPr>
              <a:t> a transversal </a:t>
            </a:r>
            <a:r>
              <a:rPr lang="fr-CH" dirty="0" err="1">
                <a:solidFill>
                  <a:prstClr val="black"/>
                </a:solidFill>
              </a:rPr>
              <a:t>recognizing</a:t>
            </a:r>
            <a:r>
              <a:rPr lang="fr-CH" dirty="0">
                <a:solidFill>
                  <a:prstClr val="black"/>
                </a:solidFill>
              </a:rPr>
              <a:t> </a:t>
            </a:r>
            <a:r>
              <a:rPr lang="fr-CH" dirty="0" err="1">
                <a:solidFill>
                  <a:prstClr val="black"/>
                </a:solidFill>
              </a:rPr>
              <a:t>racism</a:t>
            </a:r>
            <a:r>
              <a:rPr lang="fr-CH" dirty="0">
                <a:solidFill>
                  <a:prstClr val="black"/>
                </a:solidFill>
              </a:rPr>
              <a:t>, racial discrimination and </a:t>
            </a:r>
            <a:r>
              <a:rPr lang="fr-CH" dirty="0" err="1">
                <a:solidFill>
                  <a:prstClr val="black"/>
                </a:solidFill>
              </a:rPr>
              <a:t>xenophobia</a:t>
            </a:r>
            <a:r>
              <a:rPr lang="fr-CH" dirty="0">
                <a:solidFill>
                  <a:prstClr val="black"/>
                </a:solidFill>
              </a:rPr>
              <a:t> </a:t>
            </a:r>
            <a:r>
              <a:rPr lang="fr-CH" dirty="0" err="1">
                <a:solidFill>
                  <a:prstClr val="black"/>
                </a:solidFill>
              </a:rPr>
              <a:t>permeate</a:t>
            </a:r>
            <a:r>
              <a:rPr lang="fr-CH" dirty="0">
                <a:solidFill>
                  <a:prstClr val="black"/>
                </a:solidFill>
              </a:rPr>
              <a:t> all </a:t>
            </a:r>
            <a:r>
              <a:rPr lang="fr-CH" dirty="0" err="1">
                <a:solidFill>
                  <a:prstClr val="black"/>
                </a:solidFill>
              </a:rPr>
              <a:t>spheres</a:t>
            </a:r>
            <a:r>
              <a:rPr lang="fr-CH" dirty="0">
                <a:solidFill>
                  <a:prstClr val="black"/>
                </a:solidFill>
              </a:rPr>
              <a:t> of </a:t>
            </a:r>
            <a:r>
              <a:rPr lang="fr-CH" dirty="0" err="1">
                <a:solidFill>
                  <a:prstClr val="black"/>
                </a:solidFill>
              </a:rPr>
              <a:t>our</a:t>
            </a:r>
            <a:r>
              <a:rPr lang="fr-CH" dirty="0">
                <a:solidFill>
                  <a:prstClr val="black"/>
                </a:solidFill>
              </a:rPr>
              <a:t> life and must </a:t>
            </a:r>
            <a:r>
              <a:rPr lang="fr-CH" dirty="0" err="1">
                <a:solidFill>
                  <a:prstClr val="black"/>
                </a:solidFill>
              </a:rPr>
              <a:t>be</a:t>
            </a:r>
            <a:r>
              <a:rPr lang="fr-CH" dirty="0">
                <a:solidFill>
                  <a:prstClr val="black"/>
                </a:solidFill>
              </a:rPr>
              <a:t> </a:t>
            </a:r>
            <a:r>
              <a:rPr lang="fr-CH" dirty="0" err="1">
                <a:solidFill>
                  <a:prstClr val="black"/>
                </a:solidFill>
              </a:rPr>
              <a:t>opposed</a:t>
            </a:r>
            <a:r>
              <a:rPr lang="fr-CH" dirty="0">
                <a:solidFill>
                  <a:prstClr val="black"/>
                </a:solidFill>
              </a:rPr>
              <a:t> and </a:t>
            </a:r>
            <a:r>
              <a:rPr lang="fr-CH" dirty="0" err="1">
                <a:solidFill>
                  <a:prstClr val="black"/>
                </a:solidFill>
              </a:rPr>
              <a:t>overcome</a:t>
            </a:r>
            <a:r>
              <a:rPr lang="fr-CH" dirty="0">
                <a:solidFill>
                  <a:prstClr val="black"/>
                </a:solidFill>
              </a:rPr>
              <a:t> by </a:t>
            </a:r>
            <a:r>
              <a:rPr lang="fr-CH" dirty="0" err="1">
                <a:solidFill>
                  <a:prstClr val="black"/>
                </a:solidFill>
              </a:rPr>
              <a:t>using</a:t>
            </a:r>
            <a:r>
              <a:rPr lang="fr-CH" dirty="0">
                <a:solidFill>
                  <a:prstClr val="black"/>
                </a:solidFill>
              </a:rPr>
              <a:t> all instruments at </a:t>
            </a:r>
            <a:r>
              <a:rPr lang="fr-CH" dirty="0" err="1">
                <a:solidFill>
                  <a:prstClr val="black"/>
                </a:solidFill>
              </a:rPr>
              <a:t>our</a:t>
            </a:r>
            <a:r>
              <a:rPr lang="fr-CH" dirty="0">
                <a:solidFill>
                  <a:prstClr val="black"/>
                </a:solidFill>
              </a:rPr>
              <a:t> </a:t>
            </a:r>
            <a:r>
              <a:rPr lang="fr-CH" dirty="0" err="1">
                <a:solidFill>
                  <a:prstClr val="black"/>
                </a:solidFill>
              </a:rPr>
              <a:t>disposal</a:t>
            </a:r>
            <a:r>
              <a:rPr lang="fr-CH" dirty="0">
                <a:solidFill>
                  <a:prstClr val="black"/>
                </a:solidFill>
              </a:rPr>
              <a:t> in </a:t>
            </a:r>
            <a:r>
              <a:rPr lang="fr-CH" dirty="0" err="1">
                <a:solidFill>
                  <a:prstClr val="black"/>
                </a:solidFill>
              </a:rPr>
              <a:t>sacred</a:t>
            </a:r>
            <a:r>
              <a:rPr lang="fr-CH" dirty="0">
                <a:solidFill>
                  <a:prstClr val="black"/>
                </a:solidFill>
              </a:rPr>
              <a:t> </a:t>
            </a:r>
            <a:r>
              <a:rPr lang="fr-CH" dirty="0" err="1">
                <a:solidFill>
                  <a:prstClr val="black"/>
                </a:solidFill>
              </a:rPr>
              <a:t>texts</a:t>
            </a:r>
            <a:r>
              <a:rPr lang="fr-CH" dirty="0">
                <a:solidFill>
                  <a:prstClr val="black"/>
                </a:solidFill>
              </a:rPr>
              <a:t>, </a:t>
            </a:r>
            <a:r>
              <a:rPr lang="fr-CH" dirty="0" err="1">
                <a:solidFill>
                  <a:prstClr val="black"/>
                </a:solidFill>
              </a:rPr>
              <a:t>theology</a:t>
            </a:r>
            <a:r>
              <a:rPr lang="fr-CH" dirty="0">
                <a:solidFill>
                  <a:prstClr val="black"/>
                </a:solidFill>
              </a:rPr>
              <a:t>, </a:t>
            </a:r>
            <a:r>
              <a:rPr lang="fr-CH" dirty="0" err="1">
                <a:solidFill>
                  <a:prstClr val="black"/>
                </a:solidFill>
              </a:rPr>
              <a:t>prayer</a:t>
            </a:r>
            <a:r>
              <a:rPr lang="fr-CH" dirty="0">
                <a:solidFill>
                  <a:prstClr val="black"/>
                </a:solidFill>
              </a:rPr>
              <a:t> and </a:t>
            </a:r>
            <a:r>
              <a:rPr lang="fr-CH" dirty="0" err="1">
                <a:solidFill>
                  <a:prstClr val="black"/>
                </a:solidFill>
              </a:rPr>
              <a:t>other</a:t>
            </a:r>
            <a:r>
              <a:rPr lang="fr-CH" dirty="0">
                <a:solidFill>
                  <a:prstClr val="black"/>
                </a:solidFill>
              </a:rPr>
              <a:t> instruments </a:t>
            </a:r>
            <a:r>
              <a:rPr lang="fr-CH" dirty="0" err="1">
                <a:solidFill>
                  <a:prstClr val="black"/>
                </a:solidFill>
              </a:rPr>
              <a:t>such</a:t>
            </a:r>
            <a:r>
              <a:rPr lang="fr-CH" dirty="0">
                <a:solidFill>
                  <a:prstClr val="black"/>
                </a:solidFill>
              </a:rPr>
              <a:t> as UN </a:t>
            </a:r>
            <a:r>
              <a:rPr lang="fr-CH" dirty="0" err="1">
                <a:solidFill>
                  <a:prstClr val="black"/>
                </a:solidFill>
              </a:rPr>
              <a:t>mechanisms</a:t>
            </a:r>
            <a:r>
              <a:rPr lang="fr-CH" dirty="0">
                <a:solidFill>
                  <a:prstClr val="black"/>
                </a:solidFill>
              </a:rPr>
              <a:t>.                                                                                                                                                     </a:t>
            </a:r>
            <a:r>
              <a:rPr lang="fr-CH" b="1" dirty="0">
                <a:solidFill>
                  <a:srgbClr val="FF0000"/>
                </a:solidFill>
              </a:rPr>
              <a:t>Time to </a:t>
            </a:r>
            <a:r>
              <a:rPr lang="fr-CH" b="1" dirty="0" err="1">
                <a:solidFill>
                  <a:srgbClr val="FF0000"/>
                </a:solidFill>
              </a:rPr>
              <a:t>be</a:t>
            </a:r>
            <a:r>
              <a:rPr lang="fr-CH" b="1" dirty="0">
                <a:solidFill>
                  <a:srgbClr val="FF0000"/>
                </a:solidFill>
              </a:rPr>
              <a:t> </a:t>
            </a:r>
            <a:r>
              <a:rPr lang="fr-CH" b="1" dirty="0" err="1">
                <a:solidFill>
                  <a:srgbClr val="FF0000"/>
                </a:solidFill>
              </a:rPr>
              <a:t>Proudly</a:t>
            </a:r>
            <a:r>
              <a:rPr lang="fr-CH" b="1" dirty="0">
                <a:solidFill>
                  <a:srgbClr val="FF0000"/>
                </a:solidFill>
              </a:rPr>
              <a:t> Anti-</a:t>
            </a:r>
            <a:r>
              <a:rPr lang="fr-CH" b="1" dirty="0" err="1">
                <a:solidFill>
                  <a:srgbClr val="FF0000"/>
                </a:solidFill>
              </a:rPr>
              <a:t>Racist</a:t>
            </a:r>
            <a:r>
              <a:rPr lang="fr-CH" b="1" dirty="0">
                <a:solidFill>
                  <a:srgbClr val="FF0000"/>
                </a:solidFill>
              </a:rPr>
              <a:t> </a:t>
            </a:r>
            <a:r>
              <a:rPr lang="fr-CH" b="1" dirty="0" err="1">
                <a:solidFill>
                  <a:srgbClr val="FF0000"/>
                </a:solidFill>
              </a:rPr>
              <a:t>Christians</a:t>
            </a:r>
            <a:r>
              <a:rPr lang="fr-CH" b="1" dirty="0">
                <a:solidFill>
                  <a:srgbClr val="FF0000"/>
                </a:solidFill>
              </a:rPr>
              <a:t>, </a:t>
            </a:r>
            <a:r>
              <a:rPr lang="fr-CH" b="1" dirty="0" err="1">
                <a:solidFill>
                  <a:srgbClr val="FF0000"/>
                </a:solidFill>
              </a:rPr>
              <a:t>Muslims</a:t>
            </a:r>
            <a:r>
              <a:rPr lang="fr-CH" b="1" dirty="0">
                <a:solidFill>
                  <a:srgbClr val="FF0000"/>
                </a:solidFill>
              </a:rPr>
              <a:t>, </a:t>
            </a:r>
            <a:r>
              <a:rPr lang="fr-CH" b="1" dirty="0" err="1">
                <a:solidFill>
                  <a:srgbClr val="FF0000"/>
                </a:solidFill>
              </a:rPr>
              <a:t>Hindus</a:t>
            </a:r>
            <a:r>
              <a:rPr lang="fr-CH" b="1" dirty="0">
                <a:solidFill>
                  <a:srgbClr val="FF0000"/>
                </a:solidFill>
              </a:rPr>
              <a:t>, </a:t>
            </a:r>
            <a:r>
              <a:rPr lang="fr-CH" b="1" dirty="0" err="1">
                <a:solidFill>
                  <a:srgbClr val="FF0000"/>
                </a:solidFill>
              </a:rPr>
              <a:t>Bahais</a:t>
            </a:r>
            <a:r>
              <a:rPr lang="fr-CH" b="1" dirty="0">
                <a:solidFill>
                  <a:srgbClr val="FF0000"/>
                </a:solidFill>
              </a:rPr>
              <a:t>, </a:t>
            </a:r>
            <a:r>
              <a:rPr lang="fr-CH" b="1" dirty="0" err="1">
                <a:solidFill>
                  <a:srgbClr val="FF0000"/>
                </a:solidFill>
              </a:rPr>
              <a:t>Buddhists</a:t>
            </a:r>
            <a:r>
              <a:rPr lang="fr-CH" b="1" dirty="0">
                <a:solidFill>
                  <a:srgbClr val="FF0000"/>
                </a:solidFill>
              </a:rPr>
              <a:t> </a:t>
            </a:r>
            <a:r>
              <a:rPr lang="fr-CH" b="1" dirty="0" err="1">
                <a:solidFill>
                  <a:srgbClr val="FF0000"/>
                </a:solidFill>
              </a:rPr>
              <a:t>etc</a:t>
            </a:r>
            <a:r>
              <a:rPr lang="fr-CH" b="1" dirty="0">
                <a:solidFill>
                  <a:srgbClr val="FF0000"/>
                </a:solidFill>
              </a:rPr>
              <a:t>!</a:t>
            </a:r>
          </a:p>
        </p:txBody>
      </p:sp>
    </p:spTree>
    <p:extLst>
      <p:ext uri="{BB962C8B-B14F-4D97-AF65-F5344CB8AC3E}">
        <p14:creationId xmlns:p14="http://schemas.microsoft.com/office/powerpoint/2010/main" val="283603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CONCLUDING OBSERVATIONS</a:t>
            </a:r>
          </a:p>
        </p:txBody>
      </p:sp>
      <p:sp>
        <p:nvSpPr>
          <p:cNvPr id="3" name="Content Placeholder 2"/>
          <p:cNvSpPr>
            <a:spLocks noGrp="1"/>
          </p:cNvSpPr>
          <p:nvPr>
            <p:ph idx="1"/>
          </p:nvPr>
        </p:nvSpPr>
        <p:spPr/>
        <p:txBody>
          <a:bodyPr/>
          <a:lstStyle/>
          <a:p>
            <a:r>
              <a:rPr lang="fr-CH" dirty="0"/>
              <a:t>There </a:t>
            </a:r>
            <a:r>
              <a:rPr lang="fr-CH" dirty="0" err="1"/>
              <a:t>is</a:t>
            </a:r>
            <a:r>
              <a:rPr lang="fr-CH" dirty="0"/>
              <a:t> no </a:t>
            </a:r>
            <a:r>
              <a:rPr lang="fr-CH" dirty="0" err="1"/>
              <a:t>credible</a:t>
            </a:r>
            <a:r>
              <a:rPr lang="fr-CH" dirty="0"/>
              <a:t> basis, </a:t>
            </a:r>
            <a:r>
              <a:rPr lang="fr-CH" dirty="0" err="1"/>
              <a:t>both</a:t>
            </a:r>
            <a:r>
              <a:rPr lang="fr-CH" dirty="0"/>
              <a:t> in science, </a:t>
            </a:r>
            <a:r>
              <a:rPr lang="fr-CH" dirty="0" err="1"/>
              <a:t>faith</a:t>
            </a:r>
            <a:r>
              <a:rPr lang="fr-CH" dirty="0"/>
              <a:t> and society for racial injustice</a:t>
            </a:r>
          </a:p>
          <a:p>
            <a:r>
              <a:rPr lang="fr-CH" dirty="0"/>
              <a:t>The </a:t>
            </a:r>
            <a:r>
              <a:rPr lang="fr-CH" dirty="0" err="1"/>
              <a:t>onus</a:t>
            </a:r>
            <a:r>
              <a:rPr lang="fr-CH" dirty="0"/>
              <a:t> to </a:t>
            </a:r>
            <a:r>
              <a:rPr lang="fr-CH" dirty="0" err="1"/>
              <a:t>overcome</a:t>
            </a:r>
            <a:r>
              <a:rPr lang="fr-CH" dirty="0"/>
              <a:t> </a:t>
            </a:r>
            <a:r>
              <a:rPr lang="fr-CH" dirty="0" err="1"/>
              <a:t>racism</a:t>
            </a:r>
            <a:r>
              <a:rPr lang="fr-CH" dirty="0"/>
              <a:t>, racial discrimination and </a:t>
            </a:r>
            <a:r>
              <a:rPr lang="fr-CH" dirty="0" err="1"/>
              <a:t>xenophobia</a:t>
            </a:r>
            <a:r>
              <a:rPr lang="fr-CH" dirty="0"/>
              <a:t> </a:t>
            </a:r>
            <a:r>
              <a:rPr lang="fr-CH" dirty="0" err="1"/>
              <a:t>is</a:t>
            </a:r>
            <a:r>
              <a:rPr lang="fr-CH" dirty="0"/>
              <a:t> on all people of goodwill, the WCC </a:t>
            </a:r>
            <a:r>
              <a:rPr lang="fr-CH" dirty="0" err="1"/>
              <a:t>exhorts</a:t>
            </a:r>
            <a:r>
              <a:rPr lang="fr-CH" dirty="0"/>
              <a:t> </a:t>
            </a:r>
            <a:r>
              <a:rPr lang="fr-CH" dirty="0" err="1"/>
              <a:t>its</a:t>
            </a:r>
            <a:r>
              <a:rPr lang="fr-CH" dirty="0"/>
              <a:t> </a:t>
            </a:r>
            <a:r>
              <a:rPr lang="fr-CH" dirty="0" err="1"/>
              <a:t>member</a:t>
            </a:r>
            <a:r>
              <a:rPr lang="fr-CH" dirty="0"/>
              <a:t> </a:t>
            </a:r>
            <a:r>
              <a:rPr lang="fr-CH" dirty="0" err="1"/>
              <a:t>churches</a:t>
            </a:r>
            <a:r>
              <a:rPr lang="fr-CH" dirty="0"/>
              <a:t> to </a:t>
            </a:r>
            <a:r>
              <a:rPr lang="fr-CH" dirty="0" err="1"/>
              <a:t>take</a:t>
            </a:r>
            <a:r>
              <a:rPr lang="fr-CH" dirty="0"/>
              <a:t> the lead in </a:t>
            </a:r>
            <a:r>
              <a:rPr lang="fr-CH" dirty="0" err="1"/>
              <a:t>their</a:t>
            </a:r>
            <a:r>
              <a:rPr lang="fr-CH" dirty="0"/>
              <a:t> </a:t>
            </a:r>
            <a:r>
              <a:rPr lang="fr-CH" dirty="0" err="1"/>
              <a:t>societies</a:t>
            </a:r>
            <a:r>
              <a:rPr lang="fr-CH" dirty="0"/>
              <a:t> by </a:t>
            </a:r>
            <a:r>
              <a:rPr lang="fr-CH" dirty="0" err="1"/>
              <a:t>ridding</a:t>
            </a:r>
            <a:r>
              <a:rPr lang="fr-CH" dirty="0"/>
              <a:t> </a:t>
            </a:r>
            <a:r>
              <a:rPr lang="fr-CH" dirty="0" err="1"/>
              <a:t>themselves</a:t>
            </a:r>
            <a:r>
              <a:rPr lang="fr-CH" dirty="0"/>
              <a:t> of </a:t>
            </a:r>
            <a:r>
              <a:rPr lang="fr-CH" dirty="0" err="1"/>
              <a:t>these</a:t>
            </a:r>
            <a:r>
              <a:rPr lang="fr-CH" dirty="0"/>
              <a:t> </a:t>
            </a:r>
            <a:r>
              <a:rPr lang="fr-CH" dirty="0" err="1"/>
              <a:t>evils</a:t>
            </a:r>
            <a:r>
              <a:rPr lang="fr-CH" dirty="0"/>
              <a:t> and </a:t>
            </a:r>
            <a:r>
              <a:rPr lang="fr-CH" dirty="0" err="1"/>
              <a:t>advocating</a:t>
            </a:r>
            <a:r>
              <a:rPr lang="fr-CH" dirty="0"/>
              <a:t> for </a:t>
            </a:r>
            <a:r>
              <a:rPr lang="fr-CH" dirty="0" err="1"/>
              <a:t>government</a:t>
            </a:r>
            <a:r>
              <a:rPr lang="fr-CH" dirty="0"/>
              <a:t> </a:t>
            </a:r>
            <a:r>
              <a:rPr lang="fr-CH" dirty="0" err="1"/>
              <a:t>commitments</a:t>
            </a:r>
            <a:r>
              <a:rPr lang="fr-CH" dirty="0"/>
              <a:t> to do the </a:t>
            </a:r>
            <a:r>
              <a:rPr lang="fr-CH" dirty="0" err="1"/>
              <a:t>same</a:t>
            </a:r>
            <a:r>
              <a:rPr lang="fr-CH" dirty="0"/>
              <a:t>.</a:t>
            </a:r>
          </a:p>
          <a:p>
            <a:r>
              <a:rPr lang="fr-CH" dirty="0"/>
              <a:t>I, </a:t>
            </a:r>
            <a:r>
              <a:rPr lang="fr-CH" dirty="0" err="1"/>
              <a:t>therefore</a:t>
            </a:r>
            <a:r>
              <a:rPr lang="fr-CH" dirty="0"/>
              <a:t>, </a:t>
            </a:r>
            <a:r>
              <a:rPr lang="fr-CH" dirty="0" err="1"/>
              <a:t>want</a:t>
            </a:r>
            <a:r>
              <a:rPr lang="fr-CH" dirty="0"/>
              <a:t> to </a:t>
            </a:r>
            <a:r>
              <a:rPr lang="fr-CH" dirty="0" err="1"/>
              <a:t>commend</a:t>
            </a:r>
            <a:r>
              <a:rPr lang="fr-CH" dirty="0"/>
              <a:t> </a:t>
            </a:r>
            <a:r>
              <a:rPr lang="fr-CH" dirty="0" err="1"/>
              <a:t>you</a:t>
            </a:r>
            <a:r>
              <a:rPr lang="fr-CH" dirty="0"/>
              <a:t> for </a:t>
            </a:r>
            <a:r>
              <a:rPr lang="fr-CH" dirty="0" err="1"/>
              <a:t>taking</a:t>
            </a:r>
            <a:r>
              <a:rPr lang="fr-CH" dirty="0"/>
              <a:t> </a:t>
            </a:r>
            <a:r>
              <a:rPr lang="fr-CH" dirty="0" err="1"/>
              <a:t>this</a:t>
            </a:r>
            <a:r>
              <a:rPr lang="fr-CH" dirty="0"/>
              <a:t> initiative, I </a:t>
            </a:r>
            <a:r>
              <a:rPr lang="fr-CH" dirty="0" err="1"/>
              <a:t>want</a:t>
            </a:r>
            <a:r>
              <a:rPr lang="fr-CH" dirty="0"/>
              <a:t> to implore </a:t>
            </a:r>
            <a:r>
              <a:rPr lang="fr-CH" dirty="0" err="1"/>
              <a:t>you</a:t>
            </a:r>
            <a:r>
              <a:rPr lang="fr-CH" dirty="0"/>
              <a:t> all to </a:t>
            </a:r>
            <a:r>
              <a:rPr lang="fr-CH" dirty="0" err="1"/>
              <a:t>revisit</a:t>
            </a:r>
            <a:r>
              <a:rPr lang="fr-CH" dirty="0"/>
              <a:t> the </a:t>
            </a:r>
            <a:r>
              <a:rPr lang="fr-CH" dirty="0" err="1"/>
              <a:t>significance</a:t>
            </a:r>
            <a:r>
              <a:rPr lang="fr-CH" dirty="0"/>
              <a:t> of the «</a:t>
            </a:r>
            <a:r>
              <a:rPr lang="fr-CH" dirty="0" err="1"/>
              <a:t>penitent</a:t>
            </a:r>
            <a:r>
              <a:rPr lang="fr-CH" dirty="0"/>
              <a:t> action» proposition </a:t>
            </a:r>
            <a:r>
              <a:rPr lang="fr-CH" dirty="0" err="1"/>
              <a:t>from</a:t>
            </a:r>
            <a:r>
              <a:rPr lang="fr-CH" dirty="0"/>
              <a:t> the </a:t>
            </a:r>
            <a:r>
              <a:rPr lang="fr-CH" dirty="0" err="1"/>
              <a:t>fourth</a:t>
            </a:r>
            <a:r>
              <a:rPr lang="fr-CH" dirty="0"/>
              <a:t> </a:t>
            </a:r>
            <a:r>
              <a:rPr lang="fr-CH" dirty="0" err="1"/>
              <a:t>Assembly</a:t>
            </a:r>
            <a:r>
              <a:rPr lang="fr-CH" dirty="0"/>
              <a:t> of 1975.</a:t>
            </a:r>
          </a:p>
          <a:p>
            <a:r>
              <a:rPr lang="fr-CH" dirty="0"/>
              <a:t>Let us </a:t>
            </a:r>
            <a:r>
              <a:rPr lang="fr-CH" dirty="0" err="1"/>
              <a:t>work</a:t>
            </a:r>
            <a:r>
              <a:rPr lang="fr-CH" dirty="0"/>
              <a:t> </a:t>
            </a:r>
            <a:r>
              <a:rPr lang="fr-CH" dirty="0" err="1"/>
              <a:t>together</a:t>
            </a:r>
            <a:r>
              <a:rPr lang="fr-CH" dirty="0"/>
              <a:t> to </a:t>
            </a:r>
            <a:r>
              <a:rPr lang="fr-CH" dirty="0" err="1"/>
              <a:t>expand</a:t>
            </a:r>
            <a:r>
              <a:rPr lang="fr-CH" dirty="0"/>
              <a:t> the conversation </a:t>
            </a:r>
            <a:r>
              <a:rPr lang="fr-CH" dirty="0" err="1"/>
              <a:t>beyond</a:t>
            </a:r>
            <a:r>
              <a:rPr lang="fr-CH" dirty="0"/>
              <a:t> </a:t>
            </a:r>
            <a:r>
              <a:rPr lang="fr-CH" dirty="0" err="1"/>
              <a:t>your</a:t>
            </a:r>
            <a:r>
              <a:rPr lang="fr-CH" dirty="0"/>
              <a:t> </a:t>
            </a:r>
            <a:r>
              <a:rPr lang="fr-CH" dirty="0" err="1"/>
              <a:t>church</a:t>
            </a:r>
            <a:r>
              <a:rPr lang="fr-CH" dirty="0"/>
              <a:t>!</a:t>
            </a:r>
            <a:endParaRPr lang="en-GB" dirty="0"/>
          </a:p>
        </p:txBody>
      </p:sp>
    </p:spTree>
    <p:extLst>
      <p:ext uri="{BB962C8B-B14F-4D97-AF65-F5344CB8AC3E}">
        <p14:creationId xmlns:p14="http://schemas.microsoft.com/office/powerpoint/2010/main" val="110724024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1505</Words>
  <Application>Microsoft Office PowerPoint</Application>
  <PresentationFormat>Breitbild</PresentationFormat>
  <Paragraphs>46</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1_Office Theme</vt:lpstr>
      <vt:lpstr>RACISM, RACIAL DISCRIMINATION AND XENOPHOBIA</vt:lpstr>
      <vt:lpstr>INTRODUCTION</vt:lpstr>
      <vt:lpstr>What is Racism?</vt:lpstr>
      <vt:lpstr>THE WCC: A FELLOWSHIP OF CHURCHES</vt:lpstr>
      <vt:lpstr>WCC REGIONAL MANIFESTATIONS OF RDX</vt:lpstr>
      <vt:lpstr>PRE-1948: SOME OBSERVATIONS BY ECUMENICAL GROUPS</vt:lpstr>
      <vt:lpstr>MILESTONES IN WCC’S RACIAL JUSTICE INTERVENTIONS </vt:lpstr>
      <vt:lpstr>MILESTONES CONTINUED</vt:lpstr>
      <vt:lpstr>CONCLUDING OBSERVATIONS</vt:lpstr>
    </vt:vector>
  </TitlesOfParts>
  <Company>World Council of Churches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Racism – a faith and rights-based approach</dc:title>
  <dc:creator>Masiiwa Ragies Gunda</dc:creator>
  <cp:lastModifiedBy>Schenk, Dr. Susanne</cp:lastModifiedBy>
  <cp:revision>20</cp:revision>
  <dcterms:created xsi:type="dcterms:W3CDTF">2021-08-26T12:41:57Z</dcterms:created>
  <dcterms:modified xsi:type="dcterms:W3CDTF">2021-11-22T13:48:23Z</dcterms:modified>
</cp:coreProperties>
</file>